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56" r:id="rId2"/>
    <p:sldId id="261" r:id="rId3"/>
    <p:sldId id="262" r:id="rId4"/>
    <p:sldId id="263" r:id="rId5"/>
    <p:sldId id="265" r:id="rId6"/>
    <p:sldId id="267" r:id="rId7"/>
    <p:sldId id="268" r:id="rId8"/>
    <p:sldId id="269" r:id="rId9"/>
    <p:sldId id="270" r:id="rId10"/>
    <p:sldId id="271" r:id="rId11"/>
    <p:sldId id="272" r:id="rId12"/>
    <p:sldId id="275" r:id="rId13"/>
    <p:sldId id="276" r:id="rId14"/>
    <p:sldId id="279" r:id="rId15"/>
    <p:sldId id="280" r:id="rId16"/>
    <p:sldId id="284" r:id="rId17"/>
    <p:sldId id="285" r:id="rId18"/>
    <p:sldId id="286" r:id="rId19"/>
    <p:sldId id="287" r:id="rId20"/>
    <p:sldId id="292" r:id="rId21"/>
    <p:sldId id="295" r:id="rId22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66" autoAdjust="0"/>
  </p:normalViewPr>
  <p:slideViewPr>
    <p:cSldViewPr>
      <p:cViewPr varScale="1">
        <p:scale>
          <a:sx n="90" d="100"/>
          <a:sy n="90" d="100"/>
        </p:scale>
        <p:origin x="1162" y="5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98012-66F0-4CD2-9B1D-D8B65357C53B}" type="datetimeFigureOut">
              <a:rPr lang="en-US" smtClean="0"/>
              <a:t>3/4/2020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642938"/>
            <a:ext cx="3086100" cy="1736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74913"/>
            <a:ext cx="7315200" cy="20256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6325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D38E42-2A39-471E-9BA2-C17C9B56A7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68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eecs.berkeley.edu/~jonlong/long_shelhamer_fcn.pdf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TX2-GPU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311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object detection looks for large objects </a:t>
            </a:r>
          </a:p>
          <a:p>
            <a:r>
              <a:rPr lang="en-US" dirty="0"/>
              <a:t>PASCAL VOC1</a:t>
            </a:r>
          </a:p>
          <a:p>
            <a:r>
              <a:rPr lang="en-US" dirty="0"/>
              <a:t> Objects are 1.38% to 46.4% of the total image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887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Removed the images from Washington because it was creating a ton of errors in detection. This was due to the terrains not being the same.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7753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CNN -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Convolutional Neural Networks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4864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Grey World Assumption – all pixels combined will be white, however when most of the colors in the picture are brown and white, it violates this assumption</a:t>
            </a:r>
          </a:p>
          <a:p>
            <a:r>
              <a:rPr lang="en-US" dirty="0"/>
              <a:t>Color Dynamic range </a:t>
            </a:r>
          </a:p>
          <a:p>
            <a:r>
              <a:rPr lang="en-US" dirty="0"/>
              <a:t>Bayer – to RGB transform: </a:t>
            </a:r>
            <a:r>
              <a:rPr lang="en-US" dirty="0" err="1"/>
              <a:t>pixelation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59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FCN - </a:t>
            </a:r>
            <a:r>
              <a:rPr lang="en-US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Fully Convolutional Networks 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1D38E42-2A39-471E-9BA2-C17C9B56A76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0543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2F2F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67265"/>
            <a:ext cx="9143981" cy="376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0"/>
            <a:ext cx="9143981" cy="514348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7600934" y="294424"/>
            <a:ext cx="1085847" cy="9565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2623" y="1408315"/>
            <a:ext cx="7778752" cy="12122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2F2F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67265"/>
            <a:ext cx="9143981" cy="3762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9144000" h="5143500">
                <a:moveTo>
                  <a:pt x="9143981" y="5143489"/>
                </a:moveTo>
                <a:lnTo>
                  <a:pt x="0" y="5143489"/>
                </a:lnTo>
                <a:lnTo>
                  <a:pt x="0" y="0"/>
                </a:lnTo>
                <a:lnTo>
                  <a:pt x="9143981" y="0"/>
                </a:lnTo>
                <a:lnTo>
                  <a:pt x="9143981" y="5143489"/>
                </a:lnTo>
                <a:close/>
              </a:path>
            </a:pathLst>
          </a:custGeom>
          <a:solidFill>
            <a:srgbClr val="F2F2F2">
              <a:alpha val="748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4767265"/>
            <a:ext cx="9143981" cy="376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41747" y="1124258"/>
            <a:ext cx="7260504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27574" y="1297382"/>
            <a:ext cx="8488851" cy="1619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3/4/2020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83820" rIns="0" bIns="0" rtlCol="0">
            <a:spAutoFit/>
          </a:bodyPr>
          <a:lstStyle/>
          <a:p>
            <a:pPr marL="12700" marR="5080">
              <a:lnSpc>
                <a:spcPts val="4420"/>
              </a:lnSpc>
              <a:spcBef>
                <a:spcPts val="660"/>
              </a:spcBef>
            </a:pPr>
            <a:r>
              <a:rPr spc="-190" dirty="0"/>
              <a:t>Wildlife Conservation </a:t>
            </a:r>
            <a:r>
              <a:rPr spc="-100" dirty="0"/>
              <a:t>using  </a:t>
            </a:r>
            <a:r>
              <a:rPr spc="-145" dirty="0"/>
              <a:t>Autonomous</a:t>
            </a:r>
            <a:r>
              <a:rPr spc="-220" dirty="0"/>
              <a:t> </a:t>
            </a:r>
            <a:r>
              <a:rPr spc="-140" dirty="0"/>
              <a:t>Drones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82623" y="2847953"/>
            <a:ext cx="43910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10" dirty="0">
                <a:solidFill>
                  <a:srgbClr val="FFFFFF"/>
                </a:solidFill>
                <a:latin typeface="Verdana"/>
                <a:cs typeface="Verdana"/>
              </a:rPr>
              <a:t>Paul</a:t>
            </a:r>
            <a:r>
              <a:rPr sz="18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FFFFFF"/>
                </a:solidFill>
                <a:latin typeface="Verdana"/>
                <a:cs typeface="Verdana"/>
              </a:rPr>
              <a:t>Aarseth</a:t>
            </a:r>
            <a:r>
              <a:rPr sz="18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FFFFFF"/>
                </a:solidFill>
                <a:latin typeface="Verdana"/>
                <a:cs typeface="Verdana"/>
              </a:rPr>
              <a:t>and</a:t>
            </a:r>
            <a:r>
              <a:rPr sz="18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Jeremy</a:t>
            </a:r>
            <a:r>
              <a:rPr sz="18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FFFFFF"/>
                </a:solidFill>
                <a:latin typeface="Verdana"/>
                <a:cs typeface="Verdana"/>
              </a:rPr>
              <a:t>Bensley</a:t>
            </a:r>
            <a:r>
              <a:rPr sz="18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26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800" spc="-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FFFFFF"/>
                </a:solidFill>
                <a:latin typeface="Verdana"/>
                <a:cs typeface="Verdana"/>
              </a:rPr>
              <a:t>Vulcan</a:t>
            </a:r>
            <a:r>
              <a:rPr sz="1800" spc="-2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FFFFFF"/>
                </a:solidFill>
                <a:latin typeface="Verdana"/>
                <a:cs typeface="Verdana"/>
              </a:rPr>
              <a:t>Inc.</a:t>
            </a:r>
            <a:endParaRPr sz="18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08978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90" dirty="0">
                <a:solidFill>
                  <a:srgbClr val="95A83A"/>
                </a:solidFill>
                <a:latin typeface="Trebuchet MS"/>
                <a:cs typeface="Trebuchet MS"/>
              </a:rPr>
              <a:t>Our</a:t>
            </a:r>
            <a:r>
              <a:rPr sz="2700" b="1" spc="-21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100" dirty="0">
                <a:solidFill>
                  <a:srgbClr val="95A83A"/>
                </a:solidFill>
                <a:latin typeface="Trebuchet MS"/>
                <a:cs typeface="Trebuchet MS"/>
              </a:rPr>
              <a:t>Challenge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5408930" cy="1205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39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65" dirty="0">
                <a:solidFill>
                  <a:srgbClr val="807E82"/>
                </a:solidFill>
                <a:latin typeface="Verdana"/>
                <a:cs typeface="Verdana"/>
              </a:rPr>
              <a:t>Game</a:t>
            </a:r>
            <a:r>
              <a:rPr sz="2100" spc="-33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0" dirty="0">
                <a:solidFill>
                  <a:srgbClr val="807E82"/>
                </a:solidFill>
                <a:latin typeface="Verdana"/>
                <a:cs typeface="Verdana"/>
              </a:rPr>
              <a:t>Reserves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National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Parks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are</a:t>
            </a:r>
            <a:r>
              <a:rPr sz="2100" spc="-33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large</a:t>
            </a:r>
            <a:endParaRPr sz="2100">
              <a:latin typeface="Verdana"/>
              <a:cs typeface="Verdana"/>
            </a:endParaRPr>
          </a:p>
          <a:p>
            <a:pPr marL="508000" indent="-495300">
              <a:lnSpc>
                <a:spcPts val="226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Poaching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activities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require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00" dirty="0">
                <a:solidFill>
                  <a:srgbClr val="807E82"/>
                </a:solidFill>
                <a:latin typeface="Verdana"/>
                <a:cs typeface="Verdana"/>
              </a:rPr>
              <a:t>little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time</a:t>
            </a:r>
            <a:endParaRPr sz="2100">
              <a:latin typeface="Verdana"/>
              <a:cs typeface="Verdana"/>
            </a:endParaRPr>
          </a:p>
          <a:p>
            <a:pPr marL="508000" indent="-495300">
              <a:lnSpc>
                <a:spcPts val="225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Manpower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2100" spc="-45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sparse</a:t>
            </a:r>
            <a:endParaRPr sz="2100">
              <a:latin typeface="Verdana"/>
              <a:cs typeface="Verdana"/>
            </a:endParaRPr>
          </a:p>
          <a:p>
            <a:pPr marL="508000" indent="-495300">
              <a:lnSpc>
                <a:spcPts val="2385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Technology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solutions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are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typically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costly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525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30" dirty="0">
                <a:solidFill>
                  <a:srgbClr val="95A83A"/>
                </a:solidFill>
                <a:latin typeface="Trebuchet MS"/>
                <a:cs typeface="Trebuchet MS"/>
              </a:rPr>
              <a:t>Autonomy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300084" cy="245745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507365" marR="5080" indent="-495300">
              <a:lnSpc>
                <a:spcPts val="2270"/>
              </a:lnSpc>
              <a:spcBef>
                <a:spcPts val="38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10" dirty="0">
                <a:solidFill>
                  <a:srgbClr val="807E82"/>
                </a:solidFill>
                <a:latin typeface="Verdana"/>
                <a:cs typeface="Verdana"/>
              </a:rPr>
              <a:t>team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at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Vulcan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5" dirty="0">
                <a:solidFill>
                  <a:srgbClr val="807E82"/>
                </a:solidFill>
                <a:latin typeface="Verdana"/>
                <a:cs typeface="Verdana"/>
              </a:rPr>
              <a:t>Inc.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developing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autonomous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80" dirty="0">
                <a:solidFill>
                  <a:srgbClr val="807E82"/>
                </a:solidFill>
                <a:latin typeface="Verdana"/>
                <a:cs typeface="Verdana"/>
              </a:rPr>
              <a:t>UAV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5" dirty="0">
                <a:solidFill>
                  <a:srgbClr val="807E82"/>
                </a:solidFill>
                <a:latin typeface="Verdana"/>
                <a:cs typeface="Verdana"/>
              </a:rPr>
              <a:t>solution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for  </a:t>
            </a:r>
            <a:r>
              <a:rPr sz="2100" spc="-114" dirty="0">
                <a:solidFill>
                  <a:srgbClr val="807E82"/>
                </a:solidFill>
                <a:latin typeface="Verdana"/>
                <a:cs typeface="Verdana"/>
              </a:rPr>
              <a:t>wildlife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conservation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77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70" dirty="0">
                <a:solidFill>
                  <a:srgbClr val="807E82"/>
                </a:solidFill>
                <a:latin typeface="Verdana"/>
                <a:cs typeface="Verdana"/>
              </a:rPr>
              <a:t>User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assigns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region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interest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0" dirty="0">
                <a:solidFill>
                  <a:srgbClr val="807E82"/>
                </a:solidFill>
                <a:latin typeface="Verdana"/>
                <a:cs typeface="Verdana"/>
              </a:rPr>
              <a:t>/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search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0" dirty="0">
                <a:solidFill>
                  <a:srgbClr val="807E82"/>
                </a:solidFill>
                <a:latin typeface="Verdana"/>
                <a:cs typeface="Verdana"/>
              </a:rPr>
              <a:t>area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9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240" dirty="0">
                <a:solidFill>
                  <a:srgbClr val="807E82"/>
                </a:solidFill>
                <a:latin typeface="Verdana"/>
                <a:cs typeface="Verdana"/>
              </a:rPr>
              <a:t>UAV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capable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autonomously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identifying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ground</a:t>
            </a:r>
            <a:endParaRPr sz="1800">
              <a:latin typeface="Verdana"/>
              <a:cs typeface="Verdana"/>
            </a:endParaRPr>
          </a:p>
          <a:p>
            <a:pPr marL="1422400" lvl="2" indent="-344170">
              <a:lnSpc>
                <a:spcPts val="162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35" dirty="0">
                <a:solidFill>
                  <a:srgbClr val="807E82"/>
                </a:solidFill>
                <a:latin typeface="Verdana"/>
                <a:cs typeface="Verdana"/>
              </a:rPr>
              <a:t>Animals</a:t>
            </a:r>
            <a:r>
              <a:rPr sz="1500" spc="-2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5" dirty="0">
                <a:solidFill>
                  <a:srgbClr val="807E82"/>
                </a:solidFill>
                <a:latin typeface="Verdana"/>
                <a:cs typeface="Verdana"/>
              </a:rPr>
              <a:t>(Elephants,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25" dirty="0">
                <a:solidFill>
                  <a:srgbClr val="807E82"/>
                </a:solidFill>
                <a:latin typeface="Verdana"/>
                <a:cs typeface="Verdana"/>
              </a:rPr>
              <a:t>Cattle,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5" dirty="0">
                <a:solidFill>
                  <a:srgbClr val="807E82"/>
                </a:solidFill>
                <a:latin typeface="Verdana"/>
                <a:cs typeface="Verdana"/>
              </a:rPr>
              <a:t>Horses,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0" dirty="0">
                <a:solidFill>
                  <a:srgbClr val="807E82"/>
                </a:solidFill>
                <a:latin typeface="Verdana"/>
                <a:cs typeface="Verdana"/>
              </a:rPr>
              <a:t>etc)</a:t>
            </a:r>
            <a:endParaRPr sz="1500">
              <a:latin typeface="Verdana"/>
              <a:cs typeface="Verdana"/>
            </a:endParaRPr>
          </a:p>
          <a:p>
            <a:pPr marL="1422400" lvl="2" indent="-344170">
              <a:lnSpc>
                <a:spcPts val="1650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00" dirty="0">
                <a:solidFill>
                  <a:srgbClr val="807E82"/>
                </a:solidFill>
                <a:latin typeface="Verdana"/>
                <a:cs typeface="Verdana"/>
              </a:rPr>
              <a:t>People</a:t>
            </a:r>
            <a:endParaRPr sz="1500">
              <a:latin typeface="Verdana"/>
              <a:cs typeface="Verdana"/>
            </a:endParaRPr>
          </a:p>
          <a:p>
            <a:pPr marL="1422400" lvl="2" indent="-344170">
              <a:lnSpc>
                <a:spcPts val="1650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60" dirty="0">
                <a:solidFill>
                  <a:srgbClr val="807E82"/>
                </a:solidFill>
                <a:latin typeface="Verdana"/>
                <a:cs typeface="Verdana"/>
              </a:rPr>
              <a:t>Man-made </a:t>
            </a:r>
            <a:r>
              <a:rPr sz="1500" spc="-125" dirty="0">
                <a:solidFill>
                  <a:srgbClr val="807E82"/>
                </a:solidFill>
                <a:latin typeface="Verdana"/>
                <a:cs typeface="Verdana"/>
              </a:rPr>
              <a:t>structures </a:t>
            </a:r>
            <a:r>
              <a:rPr sz="1500" spc="-145" dirty="0">
                <a:solidFill>
                  <a:srgbClr val="807E82"/>
                </a:solidFill>
                <a:latin typeface="Verdana"/>
                <a:cs typeface="Verdana"/>
              </a:rPr>
              <a:t>(tents,</a:t>
            </a:r>
            <a:r>
              <a:rPr sz="1500" spc="-40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fire)</a:t>
            </a:r>
            <a:endParaRPr sz="1500">
              <a:latin typeface="Verdana"/>
              <a:cs typeface="Verdana"/>
            </a:endParaRPr>
          </a:p>
          <a:p>
            <a:pPr marL="1422400" lvl="2" indent="-344170">
              <a:lnSpc>
                <a:spcPts val="164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Vehicles </a:t>
            </a:r>
            <a:r>
              <a:rPr sz="1500" spc="-155" dirty="0">
                <a:solidFill>
                  <a:srgbClr val="807E82"/>
                </a:solidFill>
                <a:latin typeface="Verdana"/>
                <a:cs typeface="Verdana"/>
              </a:rPr>
              <a:t>(cars,</a:t>
            </a:r>
            <a:r>
              <a:rPr sz="1500" spc="-3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5" dirty="0">
                <a:solidFill>
                  <a:srgbClr val="807E82"/>
                </a:solidFill>
                <a:latin typeface="Verdana"/>
                <a:cs typeface="Verdana"/>
              </a:rPr>
              <a:t>canoes)</a:t>
            </a:r>
            <a:endParaRPr sz="1500">
              <a:latin typeface="Verdana"/>
              <a:cs typeface="Verdana"/>
            </a:endParaRPr>
          </a:p>
          <a:p>
            <a:pPr marL="965200" lvl="1" indent="-457834">
              <a:lnSpc>
                <a:spcPts val="197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Onboard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intelligence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determines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how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6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respond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positive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classification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Return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launch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point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land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52590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30" dirty="0">
                <a:solidFill>
                  <a:srgbClr val="95A83A"/>
                </a:solidFill>
                <a:latin typeface="Trebuchet MS"/>
                <a:cs typeface="Trebuchet MS"/>
              </a:rPr>
              <a:t>Autonomy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7940040" cy="1581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4665" marR="734695" indent="-494665" algn="r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494665" algn="l"/>
                <a:tab pos="495300" algn="l"/>
              </a:tabLst>
            </a:pPr>
            <a:r>
              <a:rPr sz="2100" spc="-235" dirty="0">
                <a:solidFill>
                  <a:srgbClr val="807E82"/>
                </a:solidFill>
                <a:latin typeface="Verdana"/>
                <a:cs typeface="Verdana"/>
              </a:rPr>
              <a:t>What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sets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our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approach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apart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having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onboard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intelligence</a:t>
            </a:r>
            <a:endParaRPr sz="2100">
              <a:latin typeface="Verdana"/>
              <a:cs typeface="Verdana"/>
            </a:endParaRPr>
          </a:p>
          <a:p>
            <a:pPr marL="456565" marR="752475" lvl="1" indent="-456565" algn="r">
              <a:lnSpc>
                <a:spcPts val="1939"/>
              </a:lnSpc>
              <a:buFont typeface="AoyagiKouzanFontT"/>
              <a:buChar char="➢"/>
              <a:tabLst>
                <a:tab pos="456565" algn="l"/>
                <a:tab pos="457200" algn="l"/>
              </a:tabLst>
            </a:pPr>
            <a:r>
              <a:rPr sz="1800" spc="-170" dirty="0">
                <a:solidFill>
                  <a:srgbClr val="807E82"/>
                </a:solidFill>
                <a:latin typeface="Verdana"/>
                <a:cs typeface="Verdana"/>
              </a:rPr>
              <a:t>GPU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processors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running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neural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network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computer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vision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model</a:t>
            </a:r>
            <a:endParaRPr sz="1800">
              <a:latin typeface="Verdana"/>
              <a:cs typeface="Verdana"/>
            </a:endParaRPr>
          </a:p>
          <a:p>
            <a:pPr marL="964565" marR="5080" lvl="1" indent="-457200">
              <a:lnSpc>
                <a:spcPts val="1950"/>
              </a:lnSpc>
              <a:spcBef>
                <a:spcPts val="135"/>
              </a:spcBef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Flight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(Intelligent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0" dirty="0">
                <a:solidFill>
                  <a:srgbClr val="807E82"/>
                </a:solidFill>
                <a:latin typeface="Verdana"/>
                <a:cs typeface="Verdana"/>
              </a:rPr>
              <a:t>system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software)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running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on-board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verifies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 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vision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model</a:t>
            </a:r>
            <a:r>
              <a:rPr sz="1800" spc="-4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classifications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814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After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verified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classification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Flight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decides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next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action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Flight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instructs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autopilot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what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do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next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11271" y="3250681"/>
            <a:ext cx="4596130" cy="942975"/>
            <a:chOff x="1611271" y="3250681"/>
            <a:chExt cx="4596130" cy="942975"/>
          </a:xfrm>
        </p:grpSpPr>
        <p:sp>
          <p:nvSpPr>
            <p:cNvPr id="6" name="object 6"/>
            <p:cNvSpPr/>
            <p:nvPr/>
          </p:nvSpPr>
          <p:spPr>
            <a:xfrm>
              <a:off x="1611271" y="3491343"/>
              <a:ext cx="744823" cy="69969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56095" y="3843417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4">
                  <a:moveTo>
                    <a:pt x="0" y="0"/>
                  </a:moveTo>
                  <a:lnTo>
                    <a:pt x="315149" y="0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671244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0" y="0"/>
                  </a:lnTo>
                  <a:lnTo>
                    <a:pt x="43224" y="15724"/>
                  </a:lnTo>
                  <a:lnTo>
                    <a:pt x="0" y="31449"/>
                  </a:lnTo>
                  <a:close/>
                </a:path>
              </a:pathLst>
            </a:custGeom>
            <a:solidFill>
              <a:srgbClr val="44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671244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43224" y="15724"/>
                  </a:lnTo>
                  <a:lnTo>
                    <a:pt x="0" y="0"/>
                  </a:lnTo>
                  <a:lnTo>
                    <a:pt x="0" y="31449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053241" y="3493568"/>
              <a:ext cx="696323" cy="69969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3680942" y="3843417"/>
              <a:ext cx="315595" cy="0"/>
            </a:xfrm>
            <a:custGeom>
              <a:avLst/>
              <a:gdLst/>
              <a:ahLst/>
              <a:cxnLst/>
              <a:rect l="l" t="t" r="r" b="b"/>
              <a:pathLst>
                <a:path w="315595">
                  <a:moveTo>
                    <a:pt x="0" y="0"/>
                  </a:moveTo>
                  <a:lnTo>
                    <a:pt x="315149" y="0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996091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0" y="0"/>
                  </a:lnTo>
                  <a:lnTo>
                    <a:pt x="43224" y="15724"/>
                  </a:lnTo>
                  <a:lnTo>
                    <a:pt x="0" y="31449"/>
                  </a:lnTo>
                  <a:close/>
                </a:path>
              </a:pathLst>
            </a:custGeom>
            <a:solidFill>
              <a:srgbClr val="44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996091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43224" y="15724"/>
                  </a:lnTo>
                  <a:lnTo>
                    <a:pt x="0" y="0"/>
                  </a:lnTo>
                  <a:lnTo>
                    <a:pt x="0" y="31449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28394" y="3523118"/>
              <a:ext cx="952548" cy="63614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411716" y="3255443"/>
              <a:ext cx="576580" cy="588010"/>
            </a:xfrm>
            <a:custGeom>
              <a:avLst/>
              <a:gdLst/>
              <a:ahLst/>
              <a:cxnLst/>
              <a:rect l="l" t="t" r="r" b="b"/>
              <a:pathLst>
                <a:path w="576579" h="588010">
                  <a:moveTo>
                    <a:pt x="337849" y="587973"/>
                  </a:moveTo>
                  <a:lnTo>
                    <a:pt x="377618" y="582670"/>
                  </a:lnTo>
                  <a:lnTo>
                    <a:pt x="416769" y="567596"/>
                  </a:lnTo>
                  <a:lnTo>
                    <a:pt x="454140" y="544008"/>
                  </a:lnTo>
                  <a:lnTo>
                    <a:pt x="488571" y="513161"/>
                  </a:lnTo>
                  <a:lnTo>
                    <a:pt x="518899" y="476311"/>
                  </a:lnTo>
                  <a:lnTo>
                    <a:pt x="543965" y="434714"/>
                  </a:lnTo>
                  <a:lnTo>
                    <a:pt x="562607" y="389626"/>
                  </a:lnTo>
                  <a:lnTo>
                    <a:pt x="573663" y="342302"/>
                  </a:lnTo>
                  <a:lnTo>
                    <a:pt x="575973" y="293999"/>
                  </a:lnTo>
                  <a:lnTo>
                    <a:pt x="569893" y="250697"/>
                  </a:lnTo>
                  <a:lnTo>
                    <a:pt x="556566" y="208401"/>
                  </a:lnTo>
                  <a:lnTo>
                    <a:pt x="536774" y="167892"/>
                  </a:lnTo>
                  <a:lnTo>
                    <a:pt x="511298" y="129952"/>
                  </a:lnTo>
                  <a:lnTo>
                    <a:pt x="480917" y="95362"/>
                  </a:lnTo>
                  <a:lnTo>
                    <a:pt x="446413" y="64903"/>
                  </a:lnTo>
                  <a:lnTo>
                    <a:pt x="408566" y="39356"/>
                  </a:lnTo>
                  <a:lnTo>
                    <a:pt x="368157" y="19502"/>
                  </a:lnTo>
                  <a:lnTo>
                    <a:pt x="325966" y="6123"/>
                  </a:lnTo>
                  <a:lnTo>
                    <a:pt x="282774" y="0"/>
                  </a:lnTo>
                  <a:lnTo>
                    <a:pt x="228613" y="3211"/>
                  </a:lnTo>
                  <a:lnTo>
                    <a:pt x="175884" y="17328"/>
                  </a:lnTo>
                  <a:lnTo>
                    <a:pt x="126375" y="40693"/>
                  </a:lnTo>
                  <a:lnTo>
                    <a:pt x="81874" y="71649"/>
                  </a:lnTo>
                  <a:lnTo>
                    <a:pt x="44165" y="108515"/>
                  </a:lnTo>
                  <a:lnTo>
                    <a:pt x="15024" y="149674"/>
                  </a:lnTo>
                  <a:lnTo>
                    <a:pt x="4224" y="171324"/>
                  </a:lnTo>
                  <a:lnTo>
                    <a:pt x="3424" y="173149"/>
                  </a:lnTo>
                  <a:lnTo>
                    <a:pt x="2674" y="174999"/>
                  </a:lnTo>
                  <a:lnTo>
                    <a:pt x="1949" y="176824"/>
                  </a:lnTo>
                  <a:lnTo>
                    <a:pt x="1574" y="177749"/>
                  </a:lnTo>
                  <a:lnTo>
                    <a:pt x="1224" y="178674"/>
                  </a:lnTo>
                  <a:lnTo>
                    <a:pt x="874" y="179574"/>
                  </a:lnTo>
                  <a:lnTo>
                    <a:pt x="0" y="181974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4396241" y="3434568"/>
              <a:ext cx="31115" cy="45720"/>
            </a:xfrm>
            <a:custGeom>
              <a:avLst/>
              <a:gdLst/>
              <a:ahLst/>
              <a:cxnLst/>
              <a:rect l="l" t="t" r="r" b="b"/>
              <a:pathLst>
                <a:path w="31114" h="45720">
                  <a:moveTo>
                    <a:pt x="7574" y="45349"/>
                  </a:moveTo>
                  <a:lnTo>
                    <a:pt x="0" y="0"/>
                  </a:lnTo>
                  <a:lnTo>
                    <a:pt x="30924" y="5724"/>
                  </a:lnTo>
                  <a:lnTo>
                    <a:pt x="7574" y="45349"/>
                  </a:lnTo>
                  <a:close/>
                </a:path>
              </a:pathLst>
            </a:custGeom>
            <a:solidFill>
              <a:srgbClr val="44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4396241" y="3434568"/>
              <a:ext cx="31115" cy="45720"/>
            </a:xfrm>
            <a:custGeom>
              <a:avLst/>
              <a:gdLst/>
              <a:ahLst/>
              <a:cxnLst/>
              <a:rect l="l" t="t" r="r" b="b"/>
              <a:pathLst>
                <a:path w="31114" h="45720">
                  <a:moveTo>
                    <a:pt x="0" y="0"/>
                  </a:moveTo>
                  <a:lnTo>
                    <a:pt x="7574" y="45349"/>
                  </a:lnTo>
                  <a:lnTo>
                    <a:pt x="30924" y="572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4749565" y="3843417"/>
              <a:ext cx="571500" cy="0"/>
            </a:xfrm>
            <a:custGeom>
              <a:avLst/>
              <a:gdLst/>
              <a:ahLst/>
              <a:cxnLst/>
              <a:rect l="l" t="t" r="r" b="b"/>
              <a:pathLst>
                <a:path w="571500">
                  <a:moveTo>
                    <a:pt x="0" y="0"/>
                  </a:moveTo>
                  <a:lnTo>
                    <a:pt x="571348" y="0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5378089" y="3493568"/>
              <a:ext cx="828768" cy="69969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5320914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0" y="0"/>
                  </a:lnTo>
                  <a:lnTo>
                    <a:pt x="43224" y="15724"/>
                  </a:lnTo>
                  <a:lnTo>
                    <a:pt x="0" y="31449"/>
                  </a:lnTo>
                  <a:close/>
                </a:path>
              </a:pathLst>
            </a:custGeom>
            <a:solidFill>
              <a:srgbClr val="4454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5320914" y="3827692"/>
              <a:ext cx="43815" cy="31750"/>
            </a:xfrm>
            <a:custGeom>
              <a:avLst/>
              <a:gdLst/>
              <a:ahLst/>
              <a:cxnLst/>
              <a:rect l="l" t="t" r="r" b="b"/>
              <a:pathLst>
                <a:path w="43814" h="31750">
                  <a:moveTo>
                    <a:pt x="0" y="31449"/>
                  </a:moveTo>
                  <a:lnTo>
                    <a:pt x="43224" y="15724"/>
                  </a:lnTo>
                  <a:lnTo>
                    <a:pt x="0" y="0"/>
                  </a:lnTo>
                  <a:lnTo>
                    <a:pt x="0" y="31449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33940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0" dirty="0">
                <a:solidFill>
                  <a:srgbClr val="95A83A"/>
                </a:solidFill>
                <a:latin typeface="Trebuchet MS"/>
                <a:cs typeface="Trebuchet MS"/>
              </a:rPr>
              <a:t>Small </a:t>
            </a:r>
            <a:r>
              <a:rPr sz="2700" b="1" spc="-185" dirty="0">
                <a:solidFill>
                  <a:srgbClr val="95A83A"/>
                </a:solidFill>
                <a:latin typeface="Trebuchet MS"/>
                <a:cs typeface="Trebuchet MS"/>
              </a:rPr>
              <a:t>Object</a:t>
            </a:r>
            <a:r>
              <a:rPr sz="2700" b="1" spc="-295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135" dirty="0">
                <a:solidFill>
                  <a:srgbClr val="95A83A"/>
                </a:solidFill>
                <a:latin typeface="Trebuchet MS"/>
                <a:cs typeface="Trebuchet MS"/>
              </a:rPr>
              <a:t>Detection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5261610" cy="590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Our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are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9" dirty="0">
                <a:solidFill>
                  <a:srgbClr val="807E82"/>
                </a:solidFill>
                <a:latin typeface="Verdana"/>
                <a:cs typeface="Verdana"/>
              </a:rPr>
              <a:t>very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small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less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defined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204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290" dirty="0">
                <a:solidFill>
                  <a:srgbClr val="807E82"/>
                </a:solidFill>
                <a:latin typeface="Verdana"/>
                <a:cs typeface="Verdana"/>
              </a:rPr>
              <a:t>.02%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305" dirty="0">
                <a:solidFill>
                  <a:srgbClr val="807E82"/>
                </a:solidFill>
                <a:latin typeface="Verdana"/>
                <a:cs typeface="Verdana"/>
              </a:rPr>
              <a:t>.2%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total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97922" y="2070733"/>
            <a:ext cx="6367145" cy="2357120"/>
            <a:chOff x="1497922" y="2070733"/>
            <a:chExt cx="6367145" cy="2357120"/>
          </a:xfrm>
        </p:grpSpPr>
        <p:sp>
          <p:nvSpPr>
            <p:cNvPr id="6" name="object 6"/>
            <p:cNvSpPr/>
            <p:nvPr/>
          </p:nvSpPr>
          <p:spPr>
            <a:xfrm>
              <a:off x="1497922" y="2428647"/>
              <a:ext cx="3006018" cy="19986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968891" y="2085020"/>
              <a:ext cx="1402715" cy="1821814"/>
            </a:xfrm>
            <a:custGeom>
              <a:avLst/>
              <a:gdLst/>
              <a:ahLst/>
              <a:cxnLst/>
              <a:rect l="l" t="t" r="r" b="b"/>
              <a:pathLst>
                <a:path w="1402714" h="1821814">
                  <a:moveTo>
                    <a:pt x="0" y="737398"/>
                  </a:moveTo>
                  <a:lnTo>
                    <a:pt x="83399" y="737398"/>
                  </a:lnTo>
                  <a:lnTo>
                    <a:pt x="83399" y="813898"/>
                  </a:lnTo>
                  <a:lnTo>
                    <a:pt x="0" y="813898"/>
                  </a:lnTo>
                  <a:lnTo>
                    <a:pt x="0" y="737398"/>
                  </a:lnTo>
                  <a:close/>
                </a:path>
                <a:path w="1402714" h="1821814">
                  <a:moveTo>
                    <a:pt x="41699" y="737398"/>
                  </a:moveTo>
                  <a:lnTo>
                    <a:pt x="1396797" y="0"/>
                  </a:lnTo>
                </a:path>
                <a:path w="1402714" h="1821814">
                  <a:moveTo>
                    <a:pt x="41699" y="813898"/>
                  </a:moveTo>
                  <a:lnTo>
                    <a:pt x="1402497" y="1821296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365789" y="2085120"/>
              <a:ext cx="2499144" cy="1808896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646948" y="3285403"/>
            <a:ext cx="657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1500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611946" y="4529680"/>
            <a:ext cx="65786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2000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26391" y="3972231"/>
            <a:ext cx="55943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100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px</a:t>
            </a:r>
            <a:endParaRPr sz="1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938058" y="2821927"/>
            <a:ext cx="46037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Arial"/>
                <a:cs typeface="Arial"/>
              </a:rPr>
              <a:t>75</a:t>
            </a:r>
            <a:r>
              <a:rPr sz="1400" spc="-8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px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333483"/>
            <a:ext cx="409829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80" dirty="0">
                <a:solidFill>
                  <a:srgbClr val="95A83A"/>
                </a:solidFill>
                <a:latin typeface="Trebuchet MS"/>
                <a:cs typeface="Trebuchet MS"/>
              </a:rPr>
              <a:t>Fully </a:t>
            </a:r>
            <a:r>
              <a:rPr sz="2700" b="1" spc="-130" dirty="0">
                <a:solidFill>
                  <a:srgbClr val="95A83A"/>
                </a:solidFill>
                <a:latin typeface="Trebuchet MS"/>
                <a:cs typeface="Trebuchet MS"/>
              </a:rPr>
              <a:t>Convolutional</a:t>
            </a:r>
            <a:r>
              <a:rPr sz="2700" b="1" spc="-135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155" dirty="0">
                <a:solidFill>
                  <a:srgbClr val="95A83A"/>
                </a:solidFill>
                <a:latin typeface="Trebuchet MS"/>
                <a:cs typeface="Trebuchet MS"/>
              </a:rPr>
              <a:t>Network</a:t>
            </a:r>
            <a:endParaRPr sz="2700">
              <a:latin typeface="Trebuchet MS"/>
              <a:cs typeface="Trebuchet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64635" y="2548632"/>
            <a:ext cx="7219950" cy="2129790"/>
            <a:chOff x="964635" y="2548632"/>
            <a:chExt cx="7219950" cy="2129790"/>
          </a:xfrm>
        </p:grpSpPr>
        <p:sp>
          <p:nvSpPr>
            <p:cNvPr id="5" name="object 5"/>
            <p:cNvSpPr/>
            <p:nvPr/>
          </p:nvSpPr>
          <p:spPr>
            <a:xfrm>
              <a:off x="964635" y="2614097"/>
              <a:ext cx="3006018" cy="199869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970667" y="3613442"/>
              <a:ext cx="666750" cy="0"/>
            </a:xfrm>
            <a:custGeom>
              <a:avLst/>
              <a:gdLst/>
              <a:ahLst/>
              <a:cxnLst/>
              <a:rect l="l" t="t" r="r" b="b"/>
              <a:pathLst>
                <a:path w="666750">
                  <a:moveTo>
                    <a:pt x="0" y="0"/>
                  </a:moveTo>
                  <a:lnTo>
                    <a:pt x="666148" y="0"/>
                  </a:lnTo>
                </a:path>
              </a:pathLst>
            </a:custGeom>
            <a:ln w="2857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22528" y="3551955"/>
              <a:ext cx="158249" cy="12297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808265" y="2553394"/>
              <a:ext cx="3371215" cy="2120265"/>
            </a:xfrm>
            <a:custGeom>
              <a:avLst/>
              <a:gdLst/>
              <a:ahLst/>
              <a:cxnLst/>
              <a:rect l="l" t="t" r="r" b="b"/>
              <a:pathLst>
                <a:path w="3371215" h="2120265">
                  <a:moveTo>
                    <a:pt x="3371068" y="2120095"/>
                  </a:moveTo>
                  <a:lnTo>
                    <a:pt x="0" y="2120095"/>
                  </a:lnTo>
                  <a:lnTo>
                    <a:pt x="0" y="0"/>
                  </a:lnTo>
                  <a:lnTo>
                    <a:pt x="3371068" y="0"/>
                  </a:lnTo>
                  <a:lnTo>
                    <a:pt x="3371068" y="2120095"/>
                  </a:lnTo>
                  <a:close/>
                </a:path>
              </a:pathLst>
            </a:custGeom>
            <a:solidFill>
              <a:srgbClr val="0000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808265" y="2553394"/>
              <a:ext cx="3371215" cy="2120265"/>
            </a:xfrm>
            <a:custGeom>
              <a:avLst/>
              <a:gdLst/>
              <a:ahLst/>
              <a:cxnLst/>
              <a:rect l="l" t="t" r="r" b="b"/>
              <a:pathLst>
                <a:path w="3371215" h="2120265">
                  <a:moveTo>
                    <a:pt x="0" y="0"/>
                  </a:moveTo>
                  <a:lnTo>
                    <a:pt x="3371068" y="0"/>
                  </a:lnTo>
                  <a:lnTo>
                    <a:pt x="3371068" y="2120095"/>
                  </a:lnTo>
                  <a:lnTo>
                    <a:pt x="0" y="212009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466160" y="3024793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111299" y="83374"/>
                  </a:moveTo>
                  <a:lnTo>
                    <a:pt x="0" y="83374"/>
                  </a:lnTo>
                  <a:lnTo>
                    <a:pt x="0" y="0"/>
                  </a:lnTo>
                  <a:lnTo>
                    <a:pt x="111299" y="0"/>
                  </a:lnTo>
                  <a:lnTo>
                    <a:pt x="111299" y="833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466160" y="3024793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0" y="0"/>
                  </a:moveTo>
                  <a:lnTo>
                    <a:pt x="111299" y="0"/>
                  </a:lnTo>
                  <a:lnTo>
                    <a:pt x="111299" y="83374"/>
                  </a:lnTo>
                  <a:lnTo>
                    <a:pt x="0" y="833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298835" y="2996469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111299" y="83399"/>
                  </a:moveTo>
                  <a:lnTo>
                    <a:pt x="0" y="83399"/>
                  </a:lnTo>
                  <a:lnTo>
                    <a:pt x="0" y="0"/>
                  </a:lnTo>
                  <a:lnTo>
                    <a:pt x="111299" y="0"/>
                  </a:lnTo>
                  <a:lnTo>
                    <a:pt x="111299" y="833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298835" y="2996469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0" y="0"/>
                  </a:moveTo>
                  <a:lnTo>
                    <a:pt x="111299" y="0"/>
                  </a:lnTo>
                  <a:lnTo>
                    <a:pt x="111299" y="83399"/>
                  </a:lnTo>
                  <a:lnTo>
                    <a:pt x="0" y="833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298835" y="2724894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111299" y="83399"/>
                  </a:moveTo>
                  <a:lnTo>
                    <a:pt x="0" y="83399"/>
                  </a:lnTo>
                  <a:lnTo>
                    <a:pt x="0" y="0"/>
                  </a:lnTo>
                  <a:lnTo>
                    <a:pt x="111299" y="0"/>
                  </a:lnTo>
                  <a:lnTo>
                    <a:pt x="111299" y="83399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298835" y="2724894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0" y="0"/>
                  </a:moveTo>
                  <a:lnTo>
                    <a:pt x="111299" y="0"/>
                  </a:lnTo>
                  <a:lnTo>
                    <a:pt x="111299" y="83399"/>
                  </a:lnTo>
                  <a:lnTo>
                    <a:pt x="0" y="83399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577459" y="2613169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111299" y="83374"/>
                  </a:moveTo>
                  <a:lnTo>
                    <a:pt x="0" y="83374"/>
                  </a:lnTo>
                  <a:lnTo>
                    <a:pt x="0" y="0"/>
                  </a:lnTo>
                  <a:lnTo>
                    <a:pt x="111299" y="0"/>
                  </a:lnTo>
                  <a:lnTo>
                    <a:pt x="111299" y="8337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577459" y="2613169"/>
              <a:ext cx="111760" cy="83820"/>
            </a:xfrm>
            <a:custGeom>
              <a:avLst/>
              <a:gdLst/>
              <a:ahLst/>
              <a:cxnLst/>
              <a:rect l="l" t="t" r="r" b="b"/>
              <a:pathLst>
                <a:path w="111759" h="83819">
                  <a:moveTo>
                    <a:pt x="0" y="0"/>
                  </a:moveTo>
                  <a:lnTo>
                    <a:pt x="111299" y="0"/>
                  </a:lnTo>
                  <a:lnTo>
                    <a:pt x="111299" y="83374"/>
                  </a:lnTo>
                  <a:lnTo>
                    <a:pt x="0" y="83374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27574" y="1297382"/>
            <a:ext cx="6896734" cy="1058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Based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on 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NVIDIA</a:t>
            </a:r>
            <a:r>
              <a:rPr sz="2100" spc="-6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Detectnet</a:t>
            </a:r>
            <a:endParaRPr sz="2100" dirty="0">
              <a:latin typeface="Verdana"/>
              <a:cs typeface="Verdana"/>
            </a:endParaRPr>
          </a:p>
          <a:p>
            <a:pPr marL="965200" lvl="1" indent="-457834">
              <a:lnSpc>
                <a:spcPts val="204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Detection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and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Classification</a:t>
            </a:r>
            <a:r>
              <a:rPr sz="1800" spc="-53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concurrently</a:t>
            </a:r>
            <a:endParaRPr sz="18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600" dirty="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5"/>
              </a:spcBef>
            </a:pPr>
            <a:r>
              <a:rPr sz="1400" spc="-5" dirty="0">
                <a:latin typeface="Arial"/>
                <a:cs typeface="Arial"/>
              </a:rPr>
              <a:t>Resulting</a:t>
            </a:r>
            <a:r>
              <a:rPr sz="1400" spc="-100" dirty="0">
                <a:latin typeface="Arial"/>
                <a:cs typeface="Arial"/>
              </a:rPr>
              <a:t> </a:t>
            </a:r>
            <a:r>
              <a:rPr sz="1400" spc="-5" dirty="0">
                <a:latin typeface="Arial"/>
                <a:cs typeface="Arial"/>
              </a:rPr>
              <a:t>Heatmap</a:t>
            </a:r>
            <a:endParaRPr sz="1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99517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45" dirty="0">
                <a:solidFill>
                  <a:srgbClr val="95A83A"/>
                </a:solidFill>
                <a:latin typeface="Trebuchet MS"/>
                <a:cs typeface="Trebuchet MS"/>
              </a:rPr>
              <a:t>Training</a:t>
            </a:r>
            <a:r>
              <a:rPr sz="2700" b="1" spc="-195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40" dirty="0">
                <a:solidFill>
                  <a:srgbClr val="95A83A"/>
                </a:solidFill>
                <a:latin typeface="Trebuchet MS"/>
                <a:cs typeface="Trebuchet MS"/>
              </a:rPr>
              <a:t>Data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5294630" cy="2501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39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11 </a:t>
            </a:r>
            <a:r>
              <a:rPr sz="2100" spc="-150" dirty="0">
                <a:solidFill>
                  <a:srgbClr val="807E82"/>
                </a:solidFill>
                <a:latin typeface="Verdana"/>
                <a:cs typeface="Verdana"/>
              </a:rPr>
              <a:t>different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r>
              <a:rPr sz="2100" spc="-5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classes</a:t>
            </a:r>
            <a:endParaRPr sz="2100" dirty="0">
              <a:latin typeface="Verdana"/>
              <a:cs typeface="Verdana"/>
            </a:endParaRPr>
          </a:p>
          <a:p>
            <a:pPr marL="508000" indent="-495300">
              <a:lnSpc>
                <a:spcPts val="227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Training </a:t>
            </a:r>
            <a:r>
              <a:rPr sz="2100" spc="-215" dirty="0">
                <a:solidFill>
                  <a:srgbClr val="807E82"/>
                </a:solidFill>
                <a:latin typeface="Verdana"/>
                <a:cs typeface="Verdana"/>
              </a:rPr>
              <a:t>Data</a:t>
            </a:r>
            <a:r>
              <a:rPr sz="2100" spc="-484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Sources</a:t>
            </a:r>
            <a:endParaRPr sz="2100" dirty="0">
              <a:latin typeface="Verdana"/>
              <a:cs typeface="Verdana"/>
            </a:endParaRPr>
          </a:p>
          <a:p>
            <a:pPr marL="965200" lvl="1" indent="-457834">
              <a:lnSpc>
                <a:spcPts val="193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Started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with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what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5" dirty="0">
                <a:solidFill>
                  <a:srgbClr val="807E82"/>
                </a:solidFill>
                <a:latin typeface="Verdana"/>
                <a:cs typeface="Verdana"/>
              </a:rPr>
              <a:t>we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had</a:t>
            </a:r>
            <a:endParaRPr sz="1800" dirty="0">
              <a:latin typeface="Verdana"/>
              <a:cs typeface="Verdana"/>
            </a:endParaRPr>
          </a:p>
          <a:p>
            <a:pPr marL="1422400" lvl="2" indent="-344170">
              <a:lnSpc>
                <a:spcPts val="162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50" dirty="0">
                <a:solidFill>
                  <a:srgbClr val="807E82"/>
                </a:solidFill>
                <a:latin typeface="Verdana"/>
                <a:cs typeface="Verdana"/>
              </a:rPr>
              <a:t>Great </a:t>
            </a:r>
            <a:r>
              <a:rPr sz="1500" spc="-120" dirty="0">
                <a:solidFill>
                  <a:srgbClr val="807E82"/>
                </a:solidFill>
                <a:latin typeface="Verdana"/>
                <a:cs typeface="Verdana"/>
              </a:rPr>
              <a:t>Elephant</a:t>
            </a:r>
            <a:r>
              <a:rPr sz="15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55" dirty="0">
                <a:solidFill>
                  <a:srgbClr val="807E82"/>
                </a:solidFill>
                <a:latin typeface="Verdana"/>
                <a:cs typeface="Verdana"/>
              </a:rPr>
              <a:t>Census</a:t>
            </a:r>
            <a:endParaRPr sz="1500" dirty="0">
              <a:latin typeface="Verdana"/>
              <a:cs typeface="Verdana"/>
            </a:endParaRPr>
          </a:p>
          <a:p>
            <a:pPr marL="1422400" lvl="2" indent="-344170">
              <a:lnSpc>
                <a:spcPts val="164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35" dirty="0">
                <a:solidFill>
                  <a:srgbClr val="807E82"/>
                </a:solidFill>
                <a:latin typeface="Verdana"/>
                <a:cs typeface="Verdana"/>
              </a:rPr>
              <a:t>Vulcan</a:t>
            </a:r>
            <a:r>
              <a:rPr sz="1500" spc="-2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05" dirty="0">
                <a:solidFill>
                  <a:srgbClr val="807E82"/>
                </a:solidFill>
                <a:latin typeface="Verdana"/>
                <a:cs typeface="Verdana"/>
              </a:rPr>
              <a:t>Productions</a:t>
            </a:r>
            <a:endParaRPr sz="1500" dirty="0">
              <a:latin typeface="Verdana"/>
              <a:cs typeface="Verdana"/>
            </a:endParaRPr>
          </a:p>
          <a:p>
            <a:pPr marL="965200" lvl="1" indent="-457834">
              <a:lnSpc>
                <a:spcPts val="198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Started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adding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our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own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endParaRPr sz="1800" dirty="0">
              <a:latin typeface="Verdana"/>
              <a:cs typeface="Verdana"/>
            </a:endParaRPr>
          </a:p>
          <a:p>
            <a:pPr marL="1422400" lvl="2" indent="-344170">
              <a:lnSpc>
                <a:spcPts val="162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25" dirty="0">
                <a:solidFill>
                  <a:srgbClr val="807E82"/>
                </a:solidFill>
                <a:latin typeface="Verdana"/>
                <a:cs typeface="Verdana"/>
              </a:rPr>
              <a:t>Quadcopter</a:t>
            </a:r>
            <a:r>
              <a:rPr sz="1500" spc="-2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05" dirty="0">
                <a:solidFill>
                  <a:srgbClr val="807E82"/>
                </a:solidFill>
                <a:latin typeface="Verdana"/>
                <a:cs typeface="Verdana"/>
              </a:rPr>
              <a:t>flights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0" dirty="0">
                <a:solidFill>
                  <a:srgbClr val="807E82"/>
                </a:solidFill>
                <a:latin typeface="Verdana"/>
                <a:cs typeface="Verdana"/>
              </a:rPr>
              <a:t>over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5" dirty="0">
                <a:solidFill>
                  <a:srgbClr val="807E82"/>
                </a:solidFill>
                <a:latin typeface="Verdana"/>
                <a:cs typeface="Verdana"/>
              </a:rPr>
              <a:t>Eastern</a:t>
            </a:r>
            <a:r>
              <a:rPr sz="1500" spc="-2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0" dirty="0">
                <a:solidFill>
                  <a:srgbClr val="807E82"/>
                </a:solidFill>
                <a:latin typeface="Verdana"/>
                <a:cs typeface="Verdana"/>
              </a:rPr>
              <a:t>Washington</a:t>
            </a:r>
            <a:endParaRPr sz="1500" dirty="0">
              <a:latin typeface="Verdana"/>
              <a:cs typeface="Verdana"/>
            </a:endParaRPr>
          </a:p>
          <a:p>
            <a:pPr marL="1422400" lvl="2" indent="-344170">
              <a:lnSpc>
                <a:spcPts val="164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Test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05" dirty="0">
                <a:solidFill>
                  <a:srgbClr val="807E82"/>
                </a:solidFill>
                <a:latin typeface="Verdana"/>
                <a:cs typeface="Verdana"/>
              </a:rPr>
              <a:t>flights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60" dirty="0">
                <a:solidFill>
                  <a:srgbClr val="807E82"/>
                </a:solidFill>
                <a:latin typeface="Verdana"/>
                <a:cs typeface="Verdana"/>
              </a:rPr>
              <a:t>Texas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14" dirty="0">
                <a:solidFill>
                  <a:srgbClr val="807E82"/>
                </a:solidFill>
                <a:latin typeface="Verdana"/>
                <a:cs typeface="Verdana"/>
              </a:rPr>
              <a:t>at</a:t>
            </a:r>
            <a:r>
              <a:rPr sz="1500" spc="-2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40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approved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200" dirty="0">
                <a:solidFill>
                  <a:srgbClr val="807E82"/>
                </a:solidFill>
                <a:latin typeface="Verdana"/>
                <a:cs typeface="Verdana"/>
              </a:rPr>
              <a:t>UAV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807E82"/>
                </a:solidFill>
                <a:latin typeface="Verdana"/>
                <a:cs typeface="Verdana"/>
              </a:rPr>
              <a:t>facility</a:t>
            </a:r>
            <a:endParaRPr sz="1500" dirty="0">
              <a:latin typeface="Verdana"/>
              <a:cs typeface="Verdana"/>
            </a:endParaRPr>
          </a:p>
          <a:p>
            <a:pPr marL="965200" lvl="1" indent="-457834">
              <a:lnSpc>
                <a:spcPts val="197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Partnered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with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00" dirty="0">
                <a:solidFill>
                  <a:srgbClr val="807E82"/>
                </a:solidFill>
                <a:latin typeface="Verdana"/>
                <a:cs typeface="Verdana"/>
              </a:rPr>
              <a:t>wildlife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0" dirty="0">
                <a:solidFill>
                  <a:srgbClr val="807E82"/>
                </a:solidFill>
                <a:latin typeface="Verdana"/>
                <a:cs typeface="Verdana"/>
              </a:rPr>
              <a:t>survey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photographers</a:t>
            </a:r>
            <a:endParaRPr sz="1800" dirty="0">
              <a:latin typeface="Verdana"/>
              <a:cs typeface="Verdana"/>
            </a:endParaRPr>
          </a:p>
          <a:p>
            <a:pPr marL="508000" indent="-495300">
              <a:lnSpc>
                <a:spcPts val="241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Annotate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95" dirty="0">
                <a:solidFill>
                  <a:srgbClr val="807E82"/>
                </a:solidFill>
                <a:latin typeface="Verdana"/>
                <a:cs typeface="Verdana"/>
              </a:rPr>
              <a:t>all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target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20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1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endParaRPr sz="210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974788" y="1147747"/>
            <a:ext cx="2857494" cy="28479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4307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0" dirty="0">
                <a:solidFill>
                  <a:srgbClr val="95A83A"/>
                </a:solidFill>
                <a:latin typeface="Trebuchet MS"/>
                <a:cs typeface="Trebuchet MS"/>
              </a:rPr>
              <a:t>Data</a:t>
            </a:r>
            <a:r>
              <a:rPr sz="2700" b="1" spc="-19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85" dirty="0">
                <a:solidFill>
                  <a:srgbClr val="95A83A"/>
                </a:solidFill>
                <a:latin typeface="Trebuchet MS"/>
                <a:cs typeface="Trebuchet MS"/>
              </a:rPr>
              <a:t>Challenges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7829550" cy="165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More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training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data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always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better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85" dirty="0">
                <a:solidFill>
                  <a:srgbClr val="807E82"/>
                </a:solidFill>
                <a:latin typeface="Verdana"/>
                <a:cs typeface="Verdana"/>
              </a:rPr>
              <a:t>NOT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45" dirty="0">
                <a:solidFill>
                  <a:srgbClr val="807E82"/>
                </a:solidFill>
                <a:latin typeface="Verdana"/>
                <a:cs typeface="Verdana"/>
              </a:rPr>
              <a:t>ALWAYS!</a:t>
            </a:r>
            <a:endParaRPr sz="1800">
              <a:latin typeface="Verdana"/>
              <a:cs typeface="Verdana"/>
            </a:endParaRPr>
          </a:p>
          <a:p>
            <a:pPr marL="507365" marR="5080" indent="-495300">
              <a:lnSpc>
                <a:spcPts val="2250"/>
              </a:lnSpc>
              <a:spcBef>
                <a:spcPts val="185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Significant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performance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boost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0" dirty="0">
                <a:solidFill>
                  <a:srgbClr val="807E82"/>
                </a:solidFill>
                <a:latin typeface="Verdana"/>
                <a:cs typeface="Verdana"/>
              </a:rPr>
              <a:t>when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15" dirty="0">
                <a:solidFill>
                  <a:srgbClr val="807E82"/>
                </a:solidFill>
                <a:latin typeface="Verdana"/>
                <a:cs typeface="Verdana"/>
              </a:rPr>
              <a:t>we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restricted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1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 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annotations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locations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5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interest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764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225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Recall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went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from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320" dirty="0">
                <a:solidFill>
                  <a:srgbClr val="807E82"/>
                </a:solidFill>
                <a:latin typeface="Verdana"/>
                <a:cs typeface="Verdana"/>
              </a:rPr>
              <a:t>75%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320" dirty="0">
                <a:solidFill>
                  <a:srgbClr val="807E82"/>
                </a:solidFill>
                <a:latin typeface="Verdana"/>
                <a:cs typeface="Verdana"/>
              </a:rPr>
              <a:t>90%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225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False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Positive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Rate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went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from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320" dirty="0">
                <a:solidFill>
                  <a:srgbClr val="807E82"/>
                </a:solidFill>
                <a:latin typeface="Verdana"/>
                <a:cs typeface="Verdana"/>
              </a:rPr>
              <a:t>20%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355" dirty="0">
                <a:solidFill>
                  <a:srgbClr val="807E82"/>
                </a:solidFill>
                <a:latin typeface="Verdana"/>
                <a:cs typeface="Verdana"/>
              </a:rPr>
              <a:t>8%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07373"/>
            <a:ext cx="9144000" cy="4636135"/>
            <a:chOff x="0" y="507373"/>
            <a:chExt cx="9144000" cy="4636135"/>
          </a:xfrm>
        </p:grpSpPr>
        <p:sp>
          <p:nvSpPr>
            <p:cNvPr id="3" name="object 3"/>
            <p:cNvSpPr/>
            <p:nvPr/>
          </p:nvSpPr>
          <p:spPr>
            <a:xfrm>
              <a:off x="117075" y="2030545"/>
              <a:ext cx="5225188" cy="293916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497916" y="507373"/>
              <a:ext cx="4599690" cy="305831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4307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0" dirty="0">
                <a:solidFill>
                  <a:srgbClr val="95A83A"/>
                </a:solidFill>
                <a:latin typeface="Trebuchet MS"/>
                <a:cs typeface="Trebuchet MS"/>
              </a:rPr>
              <a:t>Data</a:t>
            </a:r>
            <a:r>
              <a:rPr sz="2700" b="1" spc="-19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85" dirty="0">
                <a:solidFill>
                  <a:srgbClr val="95A83A"/>
                </a:solidFill>
                <a:latin typeface="Trebuchet MS"/>
                <a:cs typeface="Trebuchet MS"/>
              </a:rPr>
              <a:t>Challenges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67744"/>
            <a:ext cx="9144000" cy="2576195"/>
            <a:chOff x="0" y="2567744"/>
            <a:chExt cx="9144000" cy="2576195"/>
          </a:xfrm>
        </p:grpSpPr>
        <p:sp>
          <p:nvSpPr>
            <p:cNvPr id="3" name="object 3"/>
            <p:cNvSpPr/>
            <p:nvPr/>
          </p:nvSpPr>
          <p:spPr>
            <a:xfrm>
              <a:off x="0" y="5045689"/>
              <a:ext cx="9144000" cy="98425"/>
            </a:xfrm>
            <a:custGeom>
              <a:avLst/>
              <a:gdLst/>
              <a:ahLst/>
              <a:cxnLst/>
              <a:rect l="l" t="t" r="r" b="b"/>
              <a:pathLst>
                <a:path w="9144000" h="98425">
                  <a:moveTo>
                    <a:pt x="9143981" y="97799"/>
                  </a:moveTo>
                  <a:lnTo>
                    <a:pt x="0" y="97799"/>
                  </a:lnTo>
                  <a:lnTo>
                    <a:pt x="0" y="0"/>
                  </a:lnTo>
                  <a:lnTo>
                    <a:pt x="9143981" y="0"/>
                  </a:lnTo>
                  <a:lnTo>
                    <a:pt x="9143981" y="97799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03949" y="2594944"/>
              <a:ext cx="2728669" cy="246924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32236" y="2567744"/>
              <a:ext cx="1910296" cy="23139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207643" y="2646894"/>
              <a:ext cx="2728684" cy="215564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4307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0" dirty="0">
                <a:solidFill>
                  <a:srgbClr val="95A83A"/>
                </a:solidFill>
                <a:latin typeface="Trebuchet MS"/>
                <a:cs typeface="Trebuchet MS"/>
              </a:rPr>
              <a:t>Data</a:t>
            </a:r>
            <a:r>
              <a:rPr sz="2700" b="1" spc="-19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85" dirty="0">
                <a:solidFill>
                  <a:srgbClr val="95A83A"/>
                </a:solidFill>
                <a:latin typeface="Trebuchet MS"/>
                <a:cs typeface="Trebuchet MS"/>
              </a:rPr>
              <a:t>Challenges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7574" y="1297382"/>
            <a:ext cx="6466205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Anomaly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9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70" dirty="0">
                <a:solidFill>
                  <a:srgbClr val="807E82"/>
                </a:solidFill>
                <a:latin typeface="Verdana"/>
                <a:cs typeface="Verdana"/>
              </a:rPr>
              <a:t>Something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out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ordinary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95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Low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inter-annotator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agreement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what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anomaly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was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Models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got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confused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0" dirty="0">
                <a:solidFill>
                  <a:srgbClr val="807E82"/>
                </a:solidFill>
                <a:latin typeface="Verdana"/>
                <a:cs typeface="Verdana"/>
              </a:rPr>
              <a:t>when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were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807E82"/>
                </a:solidFill>
                <a:latin typeface="Verdana"/>
                <a:cs typeface="Verdana"/>
              </a:rPr>
              <a:t>very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different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7280010" y="134799"/>
            <a:ext cx="1432522" cy="236026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74449"/>
            <a:ext cx="9144000" cy="4769485"/>
            <a:chOff x="0" y="374449"/>
            <a:chExt cx="9144000" cy="4769485"/>
          </a:xfrm>
        </p:grpSpPr>
        <p:sp>
          <p:nvSpPr>
            <p:cNvPr id="3" name="object 3"/>
            <p:cNvSpPr/>
            <p:nvPr/>
          </p:nvSpPr>
          <p:spPr>
            <a:xfrm>
              <a:off x="273374" y="1017722"/>
              <a:ext cx="5690638" cy="382096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211137" y="374449"/>
              <a:ext cx="2621144" cy="194797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43078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40" dirty="0">
                <a:solidFill>
                  <a:srgbClr val="95A83A"/>
                </a:solidFill>
                <a:latin typeface="Trebuchet MS"/>
                <a:cs typeface="Trebuchet MS"/>
              </a:rPr>
              <a:t>Data</a:t>
            </a:r>
            <a:r>
              <a:rPr sz="2700" b="1" spc="-19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85" dirty="0">
                <a:solidFill>
                  <a:srgbClr val="95A83A"/>
                </a:solidFill>
                <a:latin typeface="Trebuchet MS"/>
                <a:cs typeface="Trebuchet MS"/>
              </a:rPr>
              <a:t>Challenges</a:t>
            </a:r>
            <a:endParaRPr sz="27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6638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0" dirty="0">
                <a:solidFill>
                  <a:srgbClr val="95A83A"/>
                </a:solidFill>
                <a:latin typeface="Trebuchet MS"/>
                <a:cs typeface="Trebuchet MS"/>
              </a:rPr>
              <a:t>Image</a:t>
            </a:r>
            <a:r>
              <a:rPr sz="2700" b="1" spc="-22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120" dirty="0">
                <a:solidFill>
                  <a:srgbClr val="95A83A"/>
                </a:solidFill>
                <a:latin typeface="Trebuchet MS"/>
                <a:cs typeface="Trebuchet MS"/>
              </a:rPr>
              <a:t>Acquisition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009890" cy="22821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39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60" dirty="0">
                <a:solidFill>
                  <a:srgbClr val="807E82"/>
                </a:solidFill>
                <a:latin typeface="Verdana"/>
                <a:cs typeface="Verdana"/>
              </a:rPr>
              <a:t>Image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quality</a:t>
            </a:r>
            <a:r>
              <a:rPr sz="2100" spc="-38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important</a:t>
            </a:r>
            <a:endParaRPr sz="2100">
              <a:latin typeface="Verdana"/>
              <a:cs typeface="Verdana"/>
            </a:endParaRPr>
          </a:p>
          <a:p>
            <a:pPr marL="508000" indent="-495300">
              <a:lnSpc>
                <a:spcPts val="227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65" dirty="0">
                <a:solidFill>
                  <a:srgbClr val="807E82"/>
                </a:solidFill>
                <a:latin typeface="Verdana"/>
                <a:cs typeface="Verdana"/>
              </a:rPr>
              <a:t>DSLR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quality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would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be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great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2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Too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big,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807E82"/>
                </a:solidFill>
                <a:latin typeface="Verdana"/>
                <a:cs typeface="Verdana"/>
              </a:rPr>
              <a:t>heavy,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too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much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power</a:t>
            </a:r>
            <a:endParaRPr sz="1800">
              <a:latin typeface="Verdana"/>
              <a:cs typeface="Verdana"/>
            </a:endParaRPr>
          </a:p>
          <a:p>
            <a:pPr marL="508000" indent="-457834">
              <a:lnSpc>
                <a:spcPts val="2410"/>
              </a:lnSpc>
              <a:buClr>
                <a:srgbClr val="A5A5A5"/>
              </a:buClr>
              <a:buSzPct val="85714"/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Smaller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cameras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05" dirty="0">
                <a:solidFill>
                  <a:srgbClr val="807E82"/>
                </a:solidFill>
                <a:latin typeface="Verdana"/>
                <a:cs typeface="Verdana"/>
              </a:rPr>
              <a:t>fit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size,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weight,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power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constraints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but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0" dirty="0">
                <a:solidFill>
                  <a:srgbClr val="807E82"/>
                </a:solidFill>
                <a:latin typeface="Verdana"/>
                <a:cs typeface="Verdana"/>
              </a:rPr>
              <a:t>also</a:t>
            </a:r>
            <a:endParaRPr sz="2100">
              <a:latin typeface="Verdana"/>
              <a:cs typeface="Verdana"/>
            </a:endParaRPr>
          </a:p>
          <a:p>
            <a:pPr marL="507365">
              <a:lnSpc>
                <a:spcPct val="100000"/>
              </a:lnSpc>
              <a:spcBef>
                <a:spcPts val="405"/>
              </a:spcBef>
            </a:pPr>
            <a:r>
              <a:rPr sz="2100" spc="-220" dirty="0">
                <a:solidFill>
                  <a:srgbClr val="807E82"/>
                </a:solidFill>
                <a:latin typeface="Verdana"/>
                <a:cs typeface="Verdana"/>
              </a:rPr>
              <a:t>have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lower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2100" spc="-59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quality</a:t>
            </a:r>
            <a:endParaRPr sz="2100">
              <a:latin typeface="Verdana"/>
              <a:cs typeface="Verdana"/>
            </a:endParaRPr>
          </a:p>
          <a:p>
            <a:pPr marL="507365" marR="579755" indent="-495300">
              <a:lnSpc>
                <a:spcPct val="11610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Target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95" dirty="0">
                <a:solidFill>
                  <a:srgbClr val="807E82"/>
                </a:solidFill>
                <a:latin typeface="Verdana"/>
                <a:cs typeface="Verdana"/>
              </a:rPr>
              <a:t>are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small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so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minor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differences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how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is 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captured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can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0" dirty="0">
                <a:solidFill>
                  <a:srgbClr val="807E82"/>
                </a:solidFill>
                <a:latin typeface="Verdana"/>
                <a:cs typeface="Verdana"/>
              </a:rPr>
              <a:t>have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large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impact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35" dirty="0">
                <a:solidFill>
                  <a:srgbClr val="807E82"/>
                </a:solidFill>
                <a:latin typeface="Verdana"/>
                <a:cs typeface="Verdana"/>
              </a:rPr>
              <a:t>CNN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performance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266382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20" dirty="0">
                <a:solidFill>
                  <a:srgbClr val="95A83A"/>
                </a:solidFill>
                <a:latin typeface="Trebuchet MS"/>
                <a:cs typeface="Trebuchet MS"/>
              </a:rPr>
              <a:t>Image</a:t>
            </a:r>
            <a:r>
              <a:rPr sz="2700" b="1" spc="-22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120" dirty="0">
                <a:solidFill>
                  <a:srgbClr val="95A83A"/>
                </a:solidFill>
                <a:latin typeface="Trebuchet MS"/>
                <a:cs typeface="Trebuchet MS"/>
              </a:rPr>
              <a:t>Acquisition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3325495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29" dirty="0">
                <a:solidFill>
                  <a:srgbClr val="807E82"/>
                </a:solidFill>
                <a:latin typeface="Verdana"/>
                <a:cs typeface="Verdana"/>
              </a:rPr>
              <a:t>Camera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Difficulties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9"/>
              </a:lnSpc>
              <a:buFont typeface="DejaVu Sans"/>
              <a:buChar char="➢"/>
              <a:tabLst>
                <a:tab pos="964565" algn="l"/>
                <a:tab pos="965200" algn="l"/>
              </a:tabLst>
            </a:pPr>
            <a:r>
              <a:rPr sz="1800" b="1" spc="-40" dirty="0">
                <a:solidFill>
                  <a:srgbClr val="807E82"/>
                </a:solidFill>
                <a:latin typeface="Trebuchet MS"/>
                <a:cs typeface="Trebuchet MS"/>
              </a:rPr>
              <a:t>Gray </a:t>
            </a:r>
            <a:r>
              <a:rPr sz="1800" b="1" spc="-25" dirty="0">
                <a:solidFill>
                  <a:srgbClr val="807E82"/>
                </a:solidFill>
                <a:latin typeface="Trebuchet MS"/>
                <a:cs typeface="Trebuchet MS"/>
              </a:rPr>
              <a:t>world</a:t>
            </a:r>
            <a:r>
              <a:rPr sz="1800" b="1" spc="-395" dirty="0">
                <a:solidFill>
                  <a:srgbClr val="807E82"/>
                </a:solidFill>
                <a:latin typeface="Trebuchet MS"/>
                <a:cs typeface="Trebuchet MS"/>
              </a:rPr>
              <a:t> </a:t>
            </a:r>
            <a:r>
              <a:rPr sz="1800" b="1" spc="-15" dirty="0">
                <a:solidFill>
                  <a:srgbClr val="807E82"/>
                </a:solidFill>
                <a:latin typeface="Trebuchet MS"/>
                <a:cs typeface="Trebuchet MS"/>
              </a:rPr>
              <a:t>assumption</a:t>
            </a:r>
            <a:endParaRPr sz="1800">
              <a:latin typeface="Trebuchet MS"/>
              <a:cs typeface="Trebuchet MS"/>
            </a:endParaRPr>
          </a:p>
          <a:p>
            <a:pPr marL="965200" indent="-457834">
              <a:lnSpc>
                <a:spcPts val="195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Color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fidelity</a:t>
            </a:r>
            <a:endParaRPr sz="1800">
              <a:latin typeface="Verdana"/>
              <a:cs typeface="Verdana"/>
            </a:endParaRPr>
          </a:p>
          <a:p>
            <a:pPr marL="965200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Bayer </a:t>
            </a:r>
            <a:r>
              <a:rPr sz="1800" spc="-11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800" spc="-45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29" dirty="0">
                <a:solidFill>
                  <a:srgbClr val="807E82"/>
                </a:solidFill>
                <a:latin typeface="Verdana"/>
                <a:cs typeface="Verdana"/>
              </a:rPr>
              <a:t>RGB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transform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679242" y="622073"/>
            <a:ext cx="5199089" cy="38993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494195"/>
            <a:ext cx="9144000" cy="2649855"/>
            <a:chOff x="0" y="2494195"/>
            <a:chExt cx="9144000" cy="2649855"/>
          </a:xfrm>
        </p:grpSpPr>
        <p:sp>
          <p:nvSpPr>
            <p:cNvPr id="3" name="object 3"/>
            <p:cNvSpPr/>
            <p:nvPr/>
          </p:nvSpPr>
          <p:spPr>
            <a:xfrm>
              <a:off x="0" y="4488878"/>
              <a:ext cx="9144000" cy="654685"/>
            </a:xfrm>
            <a:custGeom>
              <a:avLst/>
              <a:gdLst/>
              <a:ahLst/>
              <a:cxnLst/>
              <a:rect l="l" t="t" r="r" b="b"/>
              <a:pathLst>
                <a:path w="9144000" h="654685">
                  <a:moveTo>
                    <a:pt x="6121984" y="0"/>
                  </a:moveTo>
                  <a:lnTo>
                    <a:pt x="3354413" y="0"/>
                  </a:lnTo>
                  <a:lnTo>
                    <a:pt x="3227286" y="508495"/>
                  </a:lnTo>
                  <a:lnTo>
                    <a:pt x="5994857" y="508495"/>
                  </a:lnTo>
                  <a:lnTo>
                    <a:pt x="6121984" y="0"/>
                  </a:lnTo>
                  <a:close/>
                </a:path>
                <a:path w="9144000" h="654685">
                  <a:moveTo>
                    <a:pt x="9143975" y="556818"/>
                  </a:moveTo>
                  <a:lnTo>
                    <a:pt x="0" y="556818"/>
                  </a:lnTo>
                  <a:lnTo>
                    <a:pt x="0" y="654621"/>
                  </a:lnTo>
                  <a:lnTo>
                    <a:pt x="9143975" y="654621"/>
                  </a:lnTo>
                  <a:lnTo>
                    <a:pt x="9143975" y="556818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227293" y="4488865"/>
              <a:ext cx="2894965" cy="508634"/>
            </a:xfrm>
            <a:custGeom>
              <a:avLst/>
              <a:gdLst/>
              <a:ahLst/>
              <a:cxnLst/>
              <a:rect l="l" t="t" r="r" b="b"/>
              <a:pathLst>
                <a:path w="2894965" h="508635">
                  <a:moveTo>
                    <a:pt x="0" y="508498"/>
                  </a:moveTo>
                  <a:lnTo>
                    <a:pt x="127124" y="0"/>
                  </a:lnTo>
                  <a:lnTo>
                    <a:pt x="2894694" y="0"/>
                  </a:lnTo>
                  <a:lnTo>
                    <a:pt x="2767569" y="508498"/>
                  </a:lnTo>
                  <a:lnTo>
                    <a:pt x="0" y="508498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68173" y="2494195"/>
              <a:ext cx="2089795" cy="13862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728519" y="3325093"/>
              <a:ext cx="3394075" cy="1692275"/>
            </a:xfrm>
            <a:custGeom>
              <a:avLst/>
              <a:gdLst/>
              <a:ahLst/>
              <a:cxnLst/>
              <a:rect l="l" t="t" r="r" b="b"/>
              <a:pathLst>
                <a:path w="3394075" h="1692275">
                  <a:moveTo>
                    <a:pt x="0" y="0"/>
                  </a:moveTo>
                  <a:lnTo>
                    <a:pt x="488999" y="1672196"/>
                  </a:lnTo>
                </a:path>
                <a:path w="3394075" h="1692275">
                  <a:moveTo>
                    <a:pt x="9774" y="19549"/>
                  </a:moveTo>
                  <a:lnTo>
                    <a:pt x="635573" y="1163747"/>
                  </a:lnTo>
                </a:path>
                <a:path w="3394075" h="1692275">
                  <a:moveTo>
                    <a:pt x="58674" y="68449"/>
                  </a:moveTo>
                  <a:lnTo>
                    <a:pt x="3266268" y="1691746"/>
                  </a:lnTo>
                </a:path>
                <a:path w="3394075" h="1692275">
                  <a:moveTo>
                    <a:pt x="19574" y="48899"/>
                  </a:moveTo>
                  <a:lnTo>
                    <a:pt x="3393668" y="1183197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52915" y="4474191"/>
              <a:ext cx="367030" cy="386715"/>
            </a:xfrm>
            <a:custGeom>
              <a:avLst/>
              <a:gdLst/>
              <a:ahLst/>
              <a:cxnLst/>
              <a:rect l="l" t="t" r="r" b="b"/>
              <a:pathLst>
                <a:path w="367029" h="386714">
                  <a:moveTo>
                    <a:pt x="366749" y="386249"/>
                  </a:moveTo>
                  <a:lnTo>
                    <a:pt x="0" y="386249"/>
                  </a:lnTo>
                  <a:lnTo>
                    <a:pt x="0" y="0"/>
                  </a:lnTo>
                  <a:lnTo>
                    <a:pt x="366749" y="0"/>
                  </a:lnTo>
                  <a:lnTo>
                    <a:pt x="366749" y="386249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19664" y="4351941"/>
              <a:ext cx="122555" cy="508634"/>
            </a:xfrm>
            <a:custGeom>
              <a:avLst/>
              <a:gdLst/>
              <a:ahLst/>
              <a:cxnLst/>
              <a:rect l="l" t="t" r="r" b="b"/>
              <a:pathLst>
                <a:path w="122554" h="508635">
                  <a:moveTo>
                    <a:pt x="0" y="508498"/>
                  </a:moveTo>
                  <a:lnTo>
                    <a:pt x="0" y="122249"/>
                  </a:lnTo>
                  <a:lnTo>
                    <a:pt x="122249" y="0"/>
                  </a:lnTo>
                  <a:lnTo>
                    <a:pt x="122249" y="386249"/>
                  </a:lnTo>
                  <a:lnTo>
                    <a:pt x="0" y="508498"/>
                  </a:lnTo>
                  <a:close/>
                </a:path>
              </a:pathLst>
            </a:custGeom>
            <a:solidFill>
              <a:srgbClr val="8383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52915" y="4351941"/>
              <a:ext cx="489584" cy="122555"/>
            </a:xfrm>
            <a:custGeom>
              <a:avLst/>
              <a:gdLst/>
              <a:ahLst/>
              <a:cxnLst/>
              <a:rect l="l" t="t" r="r" b="b"/>
              <a:pathLst>
                <a:path w="489585" h="122554">
                  <a:moveTo>
                    <a:pt x="366749" y="122249"/>
                  </a:moveTo>
                  <a:lnTo>
                    <a:pt x="0" y="122249"/>
                  </a:lnTo>
                  <a:lnTo>
                    <a:pt x="122249" y="0"/>
                  </a:lnTo>
                  <a:lnTo>
                    <a:pt x="488999" y="0"/>
                  </a:lnTo>
                  <a:lnTo>
                    <a:pt x="366749" y="122249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52915" y="3137168"/>
              <a:ext cx="1051560" cy="1723389"/>
            </a:xfrm>
            <a:custGeom>
              <a:avLst/>
              <a:gdLst/>
              <a:ahLst/>
              <a:cxnLst/>
              <a:rect l="l" t="t" r="r" b="b"/>
              <a:pathLst>
                <a:path w="1051560" h="1723389">
                  <a:moveTo>
                    <a:pt x="0" y="1337022"/>
                  </a:moveTo>
                  <a:lnTo>
                    <a:pt x="122249" y="1214772"/>
                  </a:lnTo>
                  <a:lnTo>
                    <a:pt x="488999" y="1214772"/>
                  </a:lnTo>
                  <a:lnTo>
                    <a:pt x="488999" y="1601021"/>
                  </a:lnTo>
                  <a:lnTo>
                    <a:pt x="366749" y="1723271"/>
                  </a:lnTo>
                  <a:lnTo>
                    <a:pt x="0" y="1723271"/>
                  </a:lnTo>
                  <a:lnTo>
                    <a:pt x="0" y="1337022"/>
                  </a:lnTo>
                  <a:close/>
                </a:path>
                <a:path w="1051560" h="1723389">
                  <a:moveTo>
                    <a:pt x="0" y="1337022"/>
                  </a:moveTo>
                  <a:lnTo>
                    <a:pt x="366749" y="1337022"/>
                  </a:lnTo>
                  <a:lnTo>
                    <a:pt x="488999" y="1214772"/>
                  </a:lnTo>
                </a:path>
                <a:path w="1051560" h="1723389">
                  <a:moveTo>
                    <a:pt x="366749" y="1337022"/>
                  </a:moveTo>
                  <a:lnTo>
                    <a:pt x="366749" y="1723271"/>
                  </a:lnTo>
                </a:path>
                <a:path w="1051560" h="1723389">
                  <a:moveTo>
                    <a:pt x="1051297" y="0"/>
                  </a:moveTo>
                  <a:lnTo>
                    <a:pt x="305499" y="1214697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40274" y="519220"/>
            <a:ext cx="25425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35" dirty="0">
                <a:solidFill>
                  <a:srgbClr val="95A83A"/>
                </a:solidFill>
                <a:latin typeface="Trebuchet MS"/>
                <a:cs typeface="Trebuchet MS"/>
              </a:rPr>
              <a:t>Flight </a:t>
            </a:r>
            <a:r>
              <a:rPr sz="2700" b="1" spc="-155" dirty="0">
                <a:solidFill>
                  <a:srgbClr val="95A83A"/>
                </a:solidFill>
                <a:latin typeface="Trebuchet MS"/>
                <a:cs typeface="Trebuchet MS"/>
              </a:rPr>
              <a:t>Director</a:t>
            </a:r>
            <a:r>
              <a:rPr sz="2700" b="1" spc="-16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22" baseline="30864" dirty="0">
                <a:solidFill>
                  <a:srgbClr val="95A83A"/>
                </a:solidFill>
                <a:latin typeface="Trebuchet MS"/>
                <a:cs typeface="Trebuchet MS"/>
              </a:rPr>
              <a:t>(™)</a:t>
            </a:r>
            <a:endParaRPr sz="2700" baseline="30864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574" y="1297382"/>
            <a:ext cx="8351520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Verification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5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positive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classifications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9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Flight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determines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807E82"/>
                </a:solidFill>
                <a:latin typeface="Verdana"/>
                <a:cs typeface="Verdana"/>
              </a:rPr>
              <a:t>GPS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coordinates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85" dirty="0">
                <a:solidFill>
                  <a:srgbClr val="807E82"/>
                </a:solidFill>
                <a:latin typeface="Verdana"/>
                <a:cs typeface="Verdana"/>
              </a:rPr>
              <a:t>all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potential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sightings</a:t>
            </a:r>
            <a:endParaRPr sz="1800">
              <a:latin typeface="Verdana"/>
              <a:cs typeface="Verdana"/>
            </a:endParaRPr>
          </a:p>
          <a:p>
            <a:pPr marL="964565" marR="5080" lvl="1" indent="-457200">
              <a:lnSpc>
                <a:spcPts val="1950"/>
              </a:lnSpc>
              <a:spcBef>
                <a:spcPts val="135"/>
              </a:spcBef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Verification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requires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be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positively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classified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05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successive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at 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807E82"/>
                </a:solidFill>
                <a:latin typeface="Verdana"/>
                <a:cs typeface="Verdana"/>
              </a:rPr>
              <a:t>same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807E82"/>
                </a:solidFill>
                <a:latin typeface="Verdana"/>
                <a:cs typeface="Verdana"/>
              </a:rPr>
              <a:t>GPS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coordinate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(within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error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807E82"/>
                </a:solidFill>
                <a:latin typeface="Verdana"/>
                <a:cs typeface="Verdana"/>
              </a:rPr>
              <a:t>measure)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5637" y="2929493"/>
            <a:ext cx="727075" cy="137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5"/>
              </a:lnSpc>
            </a:pPr>
            <a:r>
              <a:rPr sz="900" spc="-5" dirty="0">
                <a:latin typeface="Arial"/>
                <a:cs typeface="Arial"/>
              </a:rPr>
              <a:t>33.02°,</a:t>
            </a:r>
            <a:r>
              <a:rPr sz="900" spc="-80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96.61°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03970"/>
            <a:ext cx="9144000" cy="2639695"/>
            <a:chOff x="0" y="2503970"/>
            <a:chExt cx="9144000" cy="2639695"/>
          </a:xfrm>
        </p:grpSpPr>
        <p:sp>
          <p:nvSpPr>
            <p:cNvPr id="3" name="object 3"/>
            <p:cNvSpPr/>
            <p:nvPr/>
          </p:nvSpPr>
          <p:spPr>
            <a:xfrm>
              <a:off x="0" y="4498644"/>
              <a:ext cx="9144000" cy="645160"/>
            </a:xfrm>
            <a:custGeom>
              <a:avLst/>
              <a:gdLst/>
              <a:ahLst/>
              <a:cxnLst/>
              <a:rect l="l" t="t" r="r" b="b"/>
              <a:pathLst>
                <a:path w="9144000" h="645160">
                  <a:moveTo>
                    <a:pt x="7090181" y="0"/>
                  </a:moveTo>
                  <a:lnTo>
                    <a:pt x="4322610" y="0"/>
                  </a:lnTo>
                  <a:lnTo>
                    <a:pt x="4195483" y="508495"/>
                  </a:lnTo>
                  <a:lnTo>
                    <a:pt x="6963054" y="508495"/>
                  </a:lnTo>
                  <a:lnTo>
                    <a:pt x="7090181" y="0"/>
                  </a:lnTo>
                  <a:close/>
                </a:path>
                <a:path w="9144000" h="645160">
                  <a:moveTo>
                    <a:pt x="9143975" y="547052"/>
                  </a:moveTo>
                  <a:lnTo>
                    <a:pt x="0" y="547052"/>
                  </a:lnTo>
                  <a:lnTo>
                    <a:pt x="0" y="644855"/>
                  </a:lnTo>
                  <a:lnTo>
                    <a:pt x="9143975" y="644855"/>
                  </a:lnTo>
                  <a:lnTo>
                    <a:pt x="9143975" y="547052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4195491" y="4498640"/>
              <a:ext cx="2894965" cy="508634"/>
            </a:xfrm>
            <a:custGeom>
              <a:avLst/>
              <a:gdLst/>
              <a:ahLst/>
              <a:cxnLst/>
              <a:rect l="l" t="t" r="r" b="b"/>
              <a:pathLst>
                <a:path w="2894965" h="508635">
                  <a:moveTo>
                    <a:pt x="0" y="508498"/>
                  </a:moveTo>
                  <a:lnTo>
                    <a:pt x="127124" y="0"/>
                  </a:lnTo>
                  <a:lnTo>
                    <a:pt x="2894694" y="0"/>
                  </a:lnTo>
                  <a:lnTo>
                    <a:pt x="2767569" y="508498"/>
                  </a:lnTo>
                  <a:lnTo>
                    <a:pt x="0" y="508498"/>
                  </a:lnTo>
                  <a:close/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936371" y="2503970"/>
              <a:ext cx="2089795" cy="138622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696717" y="3334868"/>
              <a:ext cx="3394075" cy="1692275"/>
            </a:xfrm>
            <a:custGeom>
              <a:avLst/>
              <a:gdLst/>
              <a:ahLst/>
              <a:cxnLst/>
              <a:rect l="l" t="t" r="r" b="b"/>
              <a:pathLst>
                <a:path w="3394075" h="1692275">
                  <a:moveTo>
                    <a:pt x="0" y="0"/>
                  </a:moveTo>
                  <a:lnTo>
                    <a:pt x="488999" y="1672196"/>
                  </a:lnTo>
                </a:path>
                <a:path w="3394075" h="1692275">
                  <a:moveTo>
                    <a:pt x="9774" y="19549"/>
                  </a:moveTo>
                  <a:lnTo>
                    <a:pt x="635573" y="1163747"/>
                  </a:lnTo>
                </a:path>
                <a:path w="3394075" h="1692275">
                  <a:moveTo>
                    <a:pt x="58674" y="68449"/>
                  </a:moveTo>
                  <a:lnTo>
                    <a:pt x="3266268" y="1691746"/>
                  </a:lnTo>
                </a:path>
                <a:path w="3394075" h="1692275">
                  <a:moveTo>
                    <a:pt x="19574" y="48899"/>
                  </a:moveTo>
                  <a:lnTo>
                    <a:pt x="3393668" y="1183197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52915" y="4474191"/>
              <a:ext cx="367030" cy="386715"/>
            </a:xfrm>
            <a:custGeom>
              <a:avLst/>
              <a:gdLst/>
              <a:ahLst/>
              <a:cxnLst/>
              <a:rect l="l" t="t" r="r" b="b"/>
              <a:pathLst>
                <a:path w="367029" h="386714">
                  <a:moveTo>
                    <a:pt x="366749" y="386249"/>
                  </a:moveTo>
                  <a:lnTo>
                    <a:pt x="0" y="386249"/>
                  </a:lnTo>
                  <a:lnTo>
                    <a:pt x="0" y="0"/>
                  </a:lnTo>
                  <a:lnTo>
                    <a:pt x="366749" y="0"/>
                  </a:lnTo>
                  <a:lnTo>
                    <a:pt x="366749" y="386249"/>
                  </a:lnTo>
                  <a:close/>
                </a:path>
              </a:pathLst>
            </a:custGeom>
            <a:solidFill>
              <a:srgbClr val="A5A5A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19664" y="4351941"/>
              <a:ext cx="122555" cy="508634"/>
            </a:xfrm>
            <a:custGeom>
              <a:avLst/>
              <a:gdLst/>
              <a:ahLst/>
              <a:cxnLst/>
              <a:rect l="l" t="t" r="r" b="b"/>
              <a:pathLst>
                <a:path w="122554" h="508635">
                  <a:moveTo>
                    <a:pt x="0" y="508498"/>
                  </a:moveTo>
                  <a:lnTo>
                    <a:pt x="0" y="122249"/>
                  </a:lnTo>
                  <a:lnTo>
                    <a:pt x="122249" y="0"/>
                  </a:lnTo>
                  <a:lnTo>
                    <a:pt x="122249" y="386249"/>
                  </a:lnTo>
                  <a:lnTo>
                    <a:pt x="0" y="508498"/>
                  </a:lnTo>
                  <a:close/>
                </a:path>
              </a:pathLst>
            </a:custGeom>
            <a:solidFill>
              <a:srgbClr val="83838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752915" y="4351941"/>
              <a:ext cx="489584" cy="122555"/>
            </a:xfrm>
            <a:custGeom>
              <a:avLst/>
              <a:gdLst/>
              <a:ahLst/>
              <a:cxnLst/>
              <a:rect l="l" t="t" r="r" b="b"/>
              <a:pathLst>
                <a:path w="489585" h="122554">
                  <a:moveTo>
                    <a:pt x="366749" y="122249"/>
                  </a:moveTo>
                  <a:lnTo>
                    <a:pt x="0" y="122249"/>
                  </a:lnTo>
                  <a:lnTo>
                    <a:pt x="122249" y="0"/>
                  </a:lnTo>
                  <a:lnTo>
                    <a:pt x="488999" y="0"/>
                  </a:lnTo>
                  <a:lnTo>
                    <a:pt x="366749" y="122249"/>
                  </a:lnTo>
                  <a:close/>
                </a:path>
              </a:pathLst>
            </a:custGeom>
            <a:solidFill>
              <a:srgbClr val="B6B6B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752915" y="3137168"/>
              <a:ext cx="1051560" cy="1723389"/>
            </a:xfrm>
            <a:custGeom>
              <a:avLst/>
              <a:gdLst/>
              <a:ahLst/>
              <a:cxnLst/>
              <a:rect l="l" t="t" r="r" b="b"/>
              <a:pathLst>
                <a:path w="1051560" h="1723389">
                  <a:moveTo>
                    <a:pt x="0" y="1337022"/>
                  </a:moveTo>
                  <a:lnTo>
                    <a:pt x="122249" y="1214772"/>
                  </a:lnTo>
                  <a:lnTo>
                    <a:pt x="488999" y="1214772"/>
                  </a:lnTo>
                  <a:lnTo>
                    <a:pt x="488999" y="1601021"/>
                  </a:lnTo>
                  <a:lnTo>
                    <a:pt x="366749" y="1723271"/>
                  </a:lnTo>
                  <a:lnTo>
                    <a:pt x="0" y="1723271"/>
                  </a:lnTo>
                  <a:lnTo>
                    <a:pt x="0" y="1337022"/>
                  </a:lnTo>
                  <a:close/>
                </a:path>
                <a:path w="1051560" h="1723389">
                  <a:moveTo>
                    <a:pt x="0" y="1337022"/>
                  </a:moveTo>
                  <a:lnTo>
                    <a:pt x="366749" y="1337022"/>
                  </a:lnTo>
                  <a:lnTo>
                    <a:pt x="488999" y="1214772"/>
                  </a:lnTo>
                </a:path>
                <a:path w="1051560" h="1723389">
                  <a:moveTo>
                    <a:pt x="366749" y="1337022"/>
                  </a:moveTo>
                  <a:lnTo>
                    <a:pt x="366749" y="1723271"/>
                  </a:lnTo>
                </a:path>
                <a:path w="1051560" h="1723389">
                  <a:moveTo>
                    <a:pt x="1051297" y="0"/>
                  </a:moveTo>
                  <a:lnTo>
                    <a:pt x="305499" y="1214697"/>
                  </a:lnTo>
                </a:path>
              </a:pathLst>
            </a:custGeom>
            <a:ln w="9524">
              <a:solidFill>
                <a:srgbClr val="44546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40274" y="519220"/>
            <a:ext cx="25425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35" dirty="0">
                <a:solidFill>
                  <a:srgbClr val="95A83A"/>
                </a:solidFill>
                <a:latin typeface="Trebuchet MS"/>
                <a:cs typeface="Trebuchet MS"/>
              </a:rPr>
              <a:t>Flight </a:t>
            </a:r>
            <a:r>
              <a:rPr sz="2700" b="1" spc="-155" dirty="0">
                <a:solidFill>
                  <a:srgbClr val="95A83A"/>
                </a:solidFill>
                <a:latin typeface="Trebuchet MS"/>
                <a:cs typeface="Trebuchet MS"/>
              </a:rPr>
              <a:t>Director</a:t>
            </a:r>
            <a:r>
              <a:rPr sz="2700" b="1" spc="-16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22" baseline="30864" dirty="0">
                <a:solidFill>
                  <a:srgbClr val="95A83A"/>
                </a:solidFill>
                <a:latin typeface="Trebuchet MS"/>
                <a:cs typeface="Trebuchet MS"/>
              </a:rPr>
              <a:t>(™)</a:t>
            </a:r>
            <a:endParaRPr sz="2700" baseline="30864">
              <a:latin typeface="Trebuchet MS"/>
              <a:cs typeface="Trebuchet M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7574" y="1297382"/>
            <a:ext cx="8351520" cy="1085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Verification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5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positive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classifications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9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20" dirty="0">
                <a:solidFill>
                  <a:srgbClr val="807E82"/>
                </a:solidFill>
                <a:latin typeface="Verdana"/>
                <a:cs typeface="Verdana"/>
              </a:rPr>
              <a:t>Flight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determines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807E82"/>
                </a:solidFill>
                <a:latin typeface="Verdana"/>
                <a:cs typeface="Verdana"/>
              </a:rPr>
              <a:t>GPS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coordinates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85" dirty="0">
                <a:solidFill>
                  <a:srgbClr val="807E82"/>
                </a:solidFill>
                <a:latin typeface="Verdana"/>
                <a:cs typeface="Verdana"/>
              </a:rPr>
              <a:t>all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potential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sightings</a:t>
            </a:r>
            <a:endParaRPr sz="1800">
              <a:latin typeface="Verdana"/>
              <a:cs typeface="Verdana"/>
            </a:endParaRPr>
          </a:p>
          <a:p>
            <a:pPr marL="964565" marR="5080" lvl="1" indent="-457200">
              <a:lnSpc>
                <a:spcPts val="1950"/>
              </a:lnSpc>
              <a:spcBef>
                <a:spcPts val="135"/>
              </a:spcBef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Verification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requires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be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positively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classified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05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successive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r>
              <a:rPr sz="1800" spc="-26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at 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00" dirty="0">
                <a:solidFill>
                  <a:srgbClr val="807E82"/>
                </a:solidFill>
                <a:latin typeface="Verdana"/>
                <a:cs typeface="Verdana"/>
              </a:rPr>
              <a:t>same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10" dirty="0">
                <a:solidFill>
                  <a:srgbClr val="807E82"/>
                </a:solidFill>
                <a:latin typeface="Verdana"/>
                <a:cs typeface="Verdana"/>
              </a:rPr>
              <a:t>GPS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coordinate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(within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65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error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5" dirty="0">
                <a:solidFill>
                  <a:srgbClr val="807E82"/>
                </a:solidFill>
                <a:latin typeface="Verdana"/>
                <a:cs typeface="Verdana"/>
              </a:rPr>
              <a:t>measure)</a:t>
            </a:r>
            <a:endParaRPr sz="1800">
              <a:latin typeface="Verdana"/>
              <a:cs typeface="Verdan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5637" y="2929493"/>
            <a:ext cx="727075" cy="13716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45"/>
              </a:lnSpc>
            </a:pPr>
            <a:r>
              <a:rPr sz="900" spc="-5" dirty="0">
                <a:latin typeface="Arial"/>
                <a:cs typeface="Arial"/>
              </a:rPr>
              <a:t>33.02°,</a:t>
            </a:r>
            <a:r>
              <a:rPr sz="900" spc="-80" dirty="0">
                <a:latin typeface="Arial"/>
                <a:cs typeface="Arial"/>
              </a:rPr>
              <a:t> </a:t>
            </a:r>
            <a:r>
              <a:rPr sz="900" spc="-5" dirty="0">
                <a:latin typeface="Arial"/>
                <a:cs typeface="Arial"/>
              </a:rPr>
              <a:t>96.61°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0274" y="519220"/>
            <a:ext cx="254254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2700" b="1" spc="-135" dirty="0">
                <a:solidFill>
                  <a:srgbClr val="95A83A"/>
                </a:solidFill>
                <a:latin typeface="Trebuchet MS"/>
                <a:cs typeface="Trebuchet MS"/>
              </a:rPr>
              <a:t>Flight </a:t>
            </a:r>
            <a:r>
              <a:rPr sz="2700" b="1" spc="-155" dirty="0">
                <a:solidFill>
                  <a:srgbClr val="95A83A"/>
                </a:solidFill>
                <a:latin typeface="Trebuchet MS"/>
                <a:cs typeface="Trebuchet MS"/>
              </a:rPr>
              <a:t>Director</a:t>
            </a:r>
            <a:r>
              <a:rPr sz="2700" b="1" spc="-160" dirty="0">
                <a:solidFill>
                  <a:srgbClr val="95A83A"/>
                </a:solidFill>
                <a:latin typeface="Trebuchet MS"/>
                <a:cs typeface="Trebuchet MS"/>
              </a:rPr>
              <a:t> </a:t>
            </a:r>
            <a:r>
              <a:rPr sz="2700" b="1" spc="-22" baseline="30864" dirty="0">
                <a:solidFill>
                  <a:srgbClr val="95A83A"/>
                </a:solidFill>
                <a:latin typeface="Trebuchet MS"/>
                <a:cs typeface="Trebuchet MS"/>
              </a:rPr>
              <a:t>(™)</a:t>
            </a:r>
            <a:endParaRPr sz="2700" baseline="30864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238490" cy="17697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ts val="2405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40" dirty="0">
                <a:solidFill>
                  <a:srgbClr val="807E82"/>
                </a:solidFill>
                <a:latin typeface="Verdana"/>
                <a:cs typeface="Verdana"/>
              </a:rPr>
              <a:t>Flight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Director</a:t>
            </a:r>
            <a:r>
              <a:rPr sz="2100" spc="-50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intelligence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4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95" dirty="0">
                <a:solidFill>
                  <a:srgbClr val="807E82"/>
                </a:solidFill>
                <a:latin typeface="Verdana"/>
                <a:cs typeface="Verdana"/>
              </a:rPr>
              <a:t>Assess</a:t>
            </a:r>
            <a:r>
              <a:rPr sz="1800" spc="-28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0" dirty="0">
                <a:solidFill>
                  <a:srgbClr val="807E82"/>
                </a:solidFill>
                <a:latin typeface="Verdana"/>
                <a:cs typeface="Verdana"/>
              </a:rPr>
              <a:t>significance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detected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object</a:t>
            </a:r>
            <a:endParaRPr sz="1800">
              <a:latin typeface="Verdana"/>
              <a:cs typeface="Verdana"/>
            </a:endParaRPr>
          </a:p>
          <a:p>
            <a:pPr marL="1422400" lvl="2" indent="-344170">
              <a:lnSpc>
                <a:spcPts val="1630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Animal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10" dirty="0">
                <a:solidFill>
                  <a:srgbClr val="807E82"/>
                </a:solidFill>
                <a:latin typeface="Verdana"/>
                <a:cs typeface="Verdana"/>
              </a:rPr>
              <a:t>or</a:t>
            </a:r>
            <a:r>
              <a:rPr sz="1500" spc="-2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5" dirty="0">
                <a:solidFill>
                  <a:srgbClr val="807E82"/>
                </a:solidFill>
                <a:latin typeface="Verdana"/>
                <a:cs typeface="Verdana"/>
              </a:rPr>
              <a:t>break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90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30" dirty="0">
                <a:solidFill>
                  <a:srgbClr val="807E82"/>
                </a:solidFill>
                <a:latin typeface="Verdana"/>
                <a:cs typeface="Verdana"/>
              </a:rPr>
              <a:t>perimeter</a:t>
            </a:r>
            <a:r>
              <a:rPr sz="1500" spc="-229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20" dirty="0">
                <a:solidFill>
                  <a:srgbClr val="807E82"/>
                </a:solidFill>
                <a:latin typeface="Verdana"/>
                <a:cs typeface="Verdana"/>
              </a:rPr>
              <a:t>fencing</a:t>
            </a:r>
            <a:endParaRPr sz="1500">
              <a:latin typeface="Verdana"/>
              <a:cs typeface="Verdana"/>
            </a:endParaRPr>
          </a:p>
          <a:p>
            <a:pPr marL="1879600" lvl="3" indent="-336550">
              <a:lnSpc>
                <a:spcPts val="1515"/>
              </a:lnSpc>
              <a:buFont typeface="Arial"/>
              <a:buChar char="●"/>
              <a:tabLst>
                <a:tab pos="1878964" algn="l"/>
                <a:tab pos="1879600" algn="l"/>
              </a:tabLst>
            </a:pPr>
            <a:r>
              <a:rPr sz="1400" spc="-95" dirty="0">
                <a:solidFill>
                  <a:srgbClr val="807E82"/>
                </a:solidFill>
                <a:latin typeface="Verdana"/>
                <a:cs typeface="Verdana"/>
              </a:rPr>
              <a:t>log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05" dirty="0">
                <a:solidFill>
                  <a:srgbClr val="807E82"/>
                </a:solidFill>
                <a:latin typeface="Verdana"/>
                <a:cs typeface="Verdana"/>
              </a:rPr>
              <a:t>coordinates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05" dirty="0">
                <a:solidFill>
                  <a:srgbClr val="807E82"/>
                </a:solidFill>
                <a:latin typeface="Verdana"/>
                <a:cs typeface="Verdana"/>
              </a:rPr>
              <a:t>continue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0" dirty="0">
                <a:solidFill>
                  <a:srgbClr val="807E82"/>
                </a:solidFill>
                <a:latin typeface="Verdana"/>
                <a:cs typeface="Verdana"/>
              </a:rPr>
              <a:t>on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current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mission</a:t>
            </a:r>
            <a:endParaRPr sz="1400">
              <a:latin typeface="Verdana"/>
              <a:cs typeface="Verdana"/>
            </a:endParaRPr>
          </a:p>
          <a:p>
            <a:pPr marL="1422400" lvl="2" indent="-344170">
              <a:lnSpc>
                <a:spcPts val="1635"/>
              </a:lnSpc>
              <a:buFont typeface="Arial"/>
              <a:buChar char="■"/>
              <a:tabLst>
                <a:tab pos="1421765" algn="l"/>
                <a:tab pos="1422400" algn="l"/>
              </a:tabLst>
            </a:pPr>
            <a:r>
              <a:rPr sz="1500" spc="-120" dirty="0">
                <a:solidFill>
                  <a:srgbClr val="807E82"/>
                </a:solidFill>
                <a:latin typeface="Verdana"/>
                <a:cs typeface="Verdana"/>
              </a:rPr>
              <a:t>Person </a:t>
            </a:r>
            <a:r>
              <a:rPr sz="1500" spc="-110" dirty="0">
                <a:solidFill>
                  <a:srgbClr val="807E82"/>
                </a:solidFill>
                <a:latin typeface="Verdana"/>
                <a:cs typeface="Verdana"/>
              </a:rPr>
              <a:t>or</a:t>
            </a:r>
            <a:r>
              <a:rPr sz="1500" spc="-34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500" spc="-125" dirty="0">
                <a:solidFill>
                  <a:srgbClr val="807E82"/>
                </a:solidFill>
                <a:latin typeface="Verdana"/>
                <a:cs typeface="Verdana"/>
              </a:rPr>
              <a:t>Vehicle</a:t>
            </a:r>
            <a:endParaRPr sz="1500">
              <a:latin typeface="Verdana"/>
              <a:cs typeface="Verdana"/>
            </a:endParaRPr>
          </a:p>
          <a:p>
            <a:pPr marL="1879600" lvl="3" indent="-336550">
              <a:lnSpc>
                <a:spcPts val="1515"/>
              </a:lnSpc>
              <a:buFont typeface="Arial"/>
              <a:buChar char="●"/>
              <a:tabLst>
                <a:tab pos="1878964" algn="l"/>
                <a:tab pos="1879600" algn="l"/>
              </a:tabLst>
            </a:pP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determine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65" dirty="0">
                <a:solidFill>
                  <a:srgbClr val="807E82"/>
                </a:solidFill>
                <a:latin typeface="Verdana"/>
                <a:cs typeface="Verdana"/>
              </a:rPr>
              <a:t>if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807E82"/>
                </a:solidFill>
                <a:latin typeface="Verdana"/>
                <a:cs typeface="Verdana"/>
              </a:rPr>
              <a:t>location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90" dirty="0">
                <a:solidFill>
                  <a:srgbClr val="807E82"/>
                </a:solidFill>
                <a:latin typeface="Verdana"/>
                <a:cs typeface="Verdana"/>
              </a:rPr>
              <a:t>of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person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95" dirty="0">
                <a:solidFill>
                  <a:srgbClr val="807E82"/>
                </a:solidFill>
                <a:latin typeface="Verdana"/>
                <a:cs typeface="Verdana"/>
              </a:rPr>
              <a:t>is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30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immediate</a:t>
            </a:r>
            <a:r>
              <a:rPr sz="1400" spc="-2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threat</a:t>
            </a:r>
            <a:endParaRPr sz="1400">
              <a:latin typeface="Verdana"/>
              <a:cs typeface="Verdana"/>
            </a:endParaRPr>
          </a:p>
          <a:p>
            <a:pPr marL="1878964" marR="5080" lvl="3" indent="-336550">
              <a:lnSpc>
                <a:spcPts val="1500"/>
              </a:lnSpc>
              <a:spcBef>
                <a:spcPts val="110"/>
              </a:spcBef>
              <a:buFont typeface="Arial"/>
              <a:buChar char="●"/>
              <a:tabLst>
                <a:tab pos="1878964" algn="l"/>
                <a:tab pos="1879600" algn="l"/>
              </a:tabLst>
            </a:pPr>
            <a:r>
              <a:rPr sz="1400" spc="-105" dirty="0">
                <a:solidFill>
                  <a:srgbClr val="807E82"/>
                </a:solidFill>
                <a:latin typeface="Verdana"/>
                <a:cs typeface="Verdana"/>
              </a:rPr>
              <a:t>abort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current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mission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return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data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807E82"/>
                </a:solidFill>
                <a:latin typeface="Verdana"/>
                <a:cs typeface="Verdana"/>
              </a:rPr>
              <a:t>link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35" dirty="0">
                <a:solidFill>
                  <a:srgbClr val="807E82"/>
                </a:solidFill>
                <a:latin typeface="Verdana"/>
                <a:cs typeface="Verdana"/>
              </a:rPr>
              <a:t>range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20" dirty="0">
                <a:solidFill>
                  <a:srgbClr val="807E82"/>
                </a:solidFill>
                <a:latin typeface="Verdana"/>
                <a:cs typeface="Verdana"/>
              </a:rPr>
              <a:t>relay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40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4" dirty="0">
                <a:solidFill>
                  <a:srgbClr val="807E82"/>
                </a:solidFill>
                <a:latin typeface="Verdana"/>
                <a:cs typeface="Verdana"/>
              </a:rPr>
              <a:t>back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85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30" dirty="0">
                <a:solidFill>
                  <a:srgbClr val="807E82"/>
                </a:solidFill>
                <a:latin typeface="Verdana"/>
                <a:cs typeface="Verdana"/>
              </a:rPr>
              <a:t>an</a:t>
            </a:r>
            <a:r>
              <a:rPr sz="1400" spc="-2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10" dirty="0">
                <a:solidFill>
                  <a:srgbClr val="807E82"/>
                </a:solidFill>
                <a:latin typeface="Verdana"/>
                <a:cs typeface="Verdana"/>
              </a:rPr>
              <a:t>operator  </a:t>
            </a:r>
            <a:r>
              <a:rPr sz="1400" spc="-100" dirty="0">
                <a:solidFill>
                  <a:srgbClr val="807E82"/>
                </a:solidFill>
                <a:latin typeface="Verdana"/>
                <a:cs typeface="Verdana"/>
              </a:rPr>
              <a:t>for</a:t>
            </a:r>
            <a:r>
              <a:rPr sz="1400" spc="-2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400" spc="-100" dirty="0">
                <a:solidFill>
                  <a:srgbClr val="807E82"/>
                </a:solidFill>
                <a:latin typeface="Verdana"/>
                <a:cs typeface="Verdana"/>
              </a:rPr>
              <a:t>verification</a:t>
            </a:r>
            <a:endParaRPr sz="14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936750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14" dirty="0">
                <a:solidFill>
                  <a:srgbClr val="95A83A"/>
                </a:solidFill>
                <a:latin typeface="Trebuchet MS"/>
                <a:cs typeface="Trebuchet MS"/>
              </a:rPr>
              <a:t>Performance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427720" cy="2895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0" indent="-495300">
              <a:lnSpc>
                <a:spcPct val="100000"/>
              </a:lnSpc>
              <a:spcBef>
                <a:spcPts val="10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Assist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scouts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ground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with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actionable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information</a:t>
            </a:r>
            <a:endParaRPr sz="2100">
              <a:latin typeface="Verdana"/>
              <a:cs typeface="Verdana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807E82"/>
              </a:buClr>
              <a:buFont typeface="AoyagiKouzanFontT"/>
              <a:buChar char="❖"/>
            </a:pPr>
            <a:endParaRPr sz="2950">
              <a:latin typeface="Verdana"/>
              <a:cs typeface="Verdana"/>
            </a:endParaRPr>
          </a:p>
          <a:p>
            <a:pPr marL="508000" indent="-495300">
              <a:lnSpc>
                <a:spcPts val="2405"/>
              </a:lnSpc>
              <a:spcBef>
                <a:spcPts val="5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60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0" dirty="0">
                <a:solidFill>
                  <a:srgbClr val="807E82"/>
                </a:solidFill>
                <a:latin typeface="Verdana"/>
                <a:cs typeface="Verdana"/>
              </a:rPr>
              <a:t>Recall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39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How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04" dirty="0">
                <a:solidFill>
                  <a:srgbClr val="807E82"/>
                </a:solidFill>
                <a:latin typeface="Verdana"/>
                <a:cs typeface="Verdana"/>
              </a:rPr>
              <a:t>many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that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contain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target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00" dirty="0">
                <a:solidFill>
                  <a:srgbClr val="807E82"/>
                </a:solidFill>
                <a:latin typeface="Verdana"/>
                <a:cs typeface="Verdana"/>
              </a:rPr>
              <a:t>did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our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0" dirty="0">
                <a:solidFill>
                  <a:srgbClr val="807E82"/>
                </a:solidFill>
                <a:latin typeface="Verdana"/>
                <a:cs typeface="Verdana"/>
              </a:rPr>
              <a:t>system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35" dirty="0">
                <a:solidFill>
                  <a:srgbClr val="807E82"/>
                </a:solidFill>
                <a:latin typeface="Verdana"/>
                <a:cs typeface="Verdana"/>
              </a:rPr>
              <a:t>correctly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identify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95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Maximize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94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320" dirty="0">
                <a:solidFill>
                  <a:srgbClr val="807E82"/>
                </a:solidFill>
                <a:latin typeface="Verdana"/>
                <a:cs typeface="Verdana"/>
              </a:rPr>
              <a:t>90%</a:t>
            </a:r>
            <a:endParaRPr sz="1800">
              <a:latin typeface="Verdana"/>
              <a:cs typeface="Verdana"/>
            </a:endParaRPr>
          </a:p>
          <a:p>
            <a:pPr marL="508000" indent="-495300">
              <a:lnSpc>
                <a:spcPts val="228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60" dirty="0">
                <a:solidFill>
                  <a:srgbClr val="807E82"/>
                </a:solidFill>
                <a:latin typeface="Verdana"/>
                <a:cs typeface="Verdana"/>
              </a:rPr>
              <a:t>Image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False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Positive</a:t>
            </a:r>
            <a:r>
              <a:rPr sz="2100" spc="-53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0" dirty="0">
                <a:solidFill>
                  <a:srgbClr val="807E82"/>
                </a:solidFill>
                <a:latin typeface="Verdana"/>
                <a:cs typeface="Verdana"/>
              </a:rPr>
              <a:t>Rate</a:t>
            </a:r>
            <a:endParaRPr sz="2100">
              <a:latin typeface="Verdana"/>
              <a:cs typeface="Verdana"/>
            </a:endParaRPr>
          </a:p>
          <a:p>
            <a:pPr marL="965200" lvl="1" indent="-457834">
              <a:lnSpc>
                <a:spcPts val="192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60" dirty="0">
                <a:solidFill>
                  <a:srgbClr val="807E82"/>
                </a:solidFill>
                <a:latin typeface="Verdana"/>
                <a:cs typeface="Verdana"/>
              </a:rPr>
              <a:t>How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204" dirty="0">
                <a:solidFill>
                  <a:srgbClr val="807E82"/>
                </a:solidFill>
                <a:latin typeface="Verdana"/>
                <a:cs typeface="Verdana"/>
              </a:rPr>
              <a:t>many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images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25" dirty="0">
                <a:solidFill>
                  <a:srgbClr val="807E82"/>
                </a:solidFill>
                <a:latin typeface="Verdana"/>
                <a:cs typeface="Verdana"/>
              </a:rPr>
              <a:t>with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0" dirty="0">
                <a:solidFill>
                  <a:srgbClr val="807E82"/>
                </a:solidFill>
                <a:latin typeface="Verdana"/>
                <a:cs typeface="Verdana"/>
              </a:rPr>
              <a:t>no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5" dirty="0">
                <a:solidFill>
                  <a:srgbClr val="807E82"/>
                </a:solidFill>
                <a:latin typeface="Verdana"/>
                <a:cs typeface="Verdana"/>
              </a:rPr>
              <a:t>target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objects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75" dirty="0">
                <a:solidFill>
                  <a:srgbClr val="807E82"/>
                </a:solidFill>
                <a:latin typeface="Verdana"/>
                <a:cs typeface="Verdana"/>
              </a:rPr>
              <a:t>were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14" dirty="0">
                <a:solidFill>
                  <a:srgbClr val="807E82"/>
                </a:solidFill>
                <a:latin typeface="Verdana"/>
                <a:cs typeface="Verdana"/>
              </a:rPr>
              <a:t>identified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80" dirty="0">
                <a:solidFill>
                  <a:srgbClr val="807E82"/>
                </a:solidFill>
                <a:latin typeface="Verdana"/>
                <a:cs typeface="Verdana"/>
              </a:rPr>
              <a:t>by</a:t>
            </a:r>
            <a:r>
              <a:rPr sz="1800" spc="-27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50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1800" spc="-27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1800" spc="-190" dirty="0">
                <a:solidFill>
                  <a:srgbClr val="807E82"/>
                </a:solidFill>
                <a:latin typeface="Verdana"/>
                <a:cs typeface="Verdana"/>
              </a:rPr>
              <a:t>system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1950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145" dirty="0">
                <a:solidFill>
                  <a:srgbClr val="807E82"/>
                </a:solidFill>
                <a:latin typeface="Verdana"/>
                <a:cs typeface="Verdana"/>
              </a:rPr>
              <a:t>Minimize</a:t>
            </a:r>
            <a:endParaRPr sz="1800">
              <a:latin typeface="Verdana"/>
              <a:cs typeface="Verdana"/>
            </a:endParaRPr>
          </a:p>
          <a:p>
            <a:pPr marL="965200" lvl="1" indent="-457834">
              <a:lnSpc>
                <a:spcPts val="2055"/>
              </a:lnSpc>
              <a:buFont typeface="AoyagiKouzanFontT"/>
              <a:buChar char="➢"/>
              <a:tabLst>
                <a:tab pos="964565" algn="l"/>
                <a:tab pos="965200" algn="l"/>
              </a:tabLst>
            </a:pPr>
            <a:r>
              <a:rPr sz="1800" spc="-355" dirty="0">
                <a:solidFill>
                  <a:srgbClr val="807E82"/>
                </a:solidFill>
                <a:latin typeface="Verdana"/>
                <a:cs typeface="Verdana"/>
              </a:rPr>
              <a:t>8%</a:t>
            </a:r>
            <a:endParaRPr sz="18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58724"/>
            <a:ext cx="9144000" cy="4885055"/>
            <a:chOff x="0" y="258724"/>
            <a:chExt cx="9144000" cy="4885055"/>
          </a:xfrm>
        </p:grpSpPr>
        <p:sp>
          <p:nvSpPr>
            <p:cNvPr id="3" name="object 3"/>
            <p:cNvSpPr/>
            <p:nvPr/>
          </p:nvSpPr>
          <p:spPr>
            <a:xfrm>
              <a:off x="0" y="5045689"/>
              <a:ext cx="9144000" cy="98425"/>
            </a:xfrm>
            <a:custGeom>
              <a:avLst/>
              <a:gdLst/>
              <a:ahLst/>
              <a:cxnLst/>
              <a:rect l="l" t="t" r="r" b="b"/>
              <a:pathLst>
                <a:path w="9144000" h="98425">
                  <a:moveTo>
                    <a:pt x="9143981" y="97799"/>
                  </a:moveTo>
                  <a:lnTo>
                    <a:pt x="0" y="97799"/>
                  </a:lnTo>
                  <a:lnTo>
                    <a:pt x="0" y="0"/>
                  </a:lnTo>
                  <a:lnTo>
                    <a:pt x="9143981" y="0"/>
                  </a:lnTo>
                  <a:lnTo>
                    <a:pt x="9143981" y="97799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93197" y="258724"/>
              <a:ext cx="6957585" cy="462606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239174"/>
            <a:ext cx="9144000" cy="4904740"/>
            <a:chOff x="0" y="239174"/>
            <a:chExt cx="9144000" cy="4904740"/>
          </a:xfrm>
        </p:grpSpPr>
        <p:sp>
          <p:nvSpPr>
            <p:cNvPr id="3" name="object 3"/>
            <p:cNvSpPr/>
            <p:nvPr/>
          </p:nvSpPr>
          <p:spPr>
            <a:xfrm>
              <a:off x="0" y="5045689"/>
              <a:ext cx="9144000" cy="98425"/>
            </a:xfrm>
            <a:custGeom>
              <a:avLst/>
              <a:gdLst/>
              <a:ahLst/>
              <a:cxnLst/>
              <a:rect l="l" t="t" r="r" b="b"/>
              <a:pathLst>
                <a:path w="9144000" h="98425">
                  <a:moveTo>
                    <a:pt x="9143981" y="97799"/>
                  </a:moveTo>
                  <a:lnTo>
                    <a:pt x="0" y="97799"/>
                  </a:lnTo>
                  <a:lnTo>
                    <a:pt x="0" y="0"/>
                  </a:lnTo>
                  <a:lnTo>
                    <a:pt x="9143981" y="0"/>
                  </a:lnTo>
                  <a:lnTo>
                    <a:pt x="9143981" y="97799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1090597" y="239174"/>
              <a:ext cx="6962785" cy="46651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89547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40" dirty="0">
                <a:solidFill>
                  <a:srgbClr val="95A83A"/>
                </a:solidFill>
                <a:latin typeface="Trebuchet MS"/>
                <a:cs typeface="Trebuchet MS"/>
              </a:rPr>
              <a:t>Optimization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201659" cy="1986914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507365" marR="5080" indent="-495300">
              <a:lnSpc>
                <a:spcPts val="2270"/>
              </a:lnSpc>
              <a:spcBef>
                <a:spcPts val="380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75" dirty="0">
                <a:solidFill>
                  <a:srgbClr val="807E82"/>
                </a:solidFill>
                <a:latin typeface="Verdana"/>
                <a:cs typeface="Verdana"/>
              </a:rPr>
              <a:t>TX2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running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0" dirty="0">
                <a:solidFill>
                  <a:srgbClr val="807E82"/>
                </a:solidFill>
                <a:latin typeface="Verdana"/>
                <a:cs typeface="Verdana"/>
              </a:rPr>
              <a:t>FCN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can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process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4000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x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3000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pixel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20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2000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x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1500 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pixel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chunks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20" dirty="0">
                <a:solidFill>
                  <a:srgbClr val="807E82"/>
                </a:solidFill>
                <a:latin typeface="Verdana"/>
                <a:cs typeface="Verdana"/>
              </a:rPr>
              <a:t>in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75" dirty="0">
                <a:solidFill>
                  <a:srgbClr val="807E82"/>
                </a:solidFill>
                <a:latin typeface="Verdana"/>
                <a:cs typeface="Verdana"/>
              </a:rPr>
              <a:t>3.5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15" dirty="0">
                <a:solidFill>
                  <a:srgbClr val="807E82"/>
                </a:solidFill>
                <a:latin typeface="Verdana"/>
                <a:cs typeface="Verdana"/>
              </a:rPr>
              <a:t>s</a:t>
            </a:r>
            <a:endParaRPr sz="2100" dirty="0">
              <a:latin typeface="Verdana"/>
              <a:cs typeface="Verdana"/>
            </a:endParaRPr>
          </a:p>
          <a:p>
            <a:pPr marL="508000" indent="-495300">
              <a:lnSpc>
                <a:spcPts val="222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875 </a:t>
            </a:r>
            <a:r>
              <a:rPr sz="2100" spc="-260" dirty="0">
                <a:solidFill>
                  <a:srgbClr val="807E82"/>
                </a:solidFill>
                <a:latin typeface="Verdana"/>
                <a:cs typeface="Verdana"/>
              </a:rPr>
              <a:t>ms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per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2000 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x </a:t>
            </a:r>
            <a:r>
              <a:rPr sz="2100" spc="-295" dirty="0">
                <a:solidFill>
                  <a:srgbClr val="807E82"/>
                </a:solidFill>
                <a:latin typeface="Verdana"/>
                <a:cs typeface="Verdana"/>
              </a:rPr>
              <a:t>1500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pixel</a:t>
            </a:r>
            <a:r>
              <a:rPr sz="2100" spc="-6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image</a:t>
            </a:r>
            <a:endParaRPr sz="2100" dirty="0">
              <a:latin typeface="Verdana"/>
              <a:cs typeface="Verdana"/>
            </a:endParaRPr>
          </a:p>
          <a:p>
            <a:pPr>
              <a:lnSpc>
                <a:spcPct val="100000"/>
              </a:lnSpc>
              <a:buClr>
                <a:srgbClr val="807E82"/>
              </a:buClr>
              <a:buFont typeface="AoyagiKouzanFontT"/>
              <a:buChar char="❖"/>
            </a:pPr>
            <a:endParaRPr sz="3200" dirty="0">
              <a:latin typeface="Verdana"/>
              <a:cs typeface="Verdana"/>
            </a:endParaRPr>
          </a:p>
          <a:p>
            <a:pPr marL="507365" marR="251460" indent="-495300">
              <a:lnSpc>
                <a:spcPts val="2270"/>
              </a:lnSpc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190" dirty="0">
                <a:solidFill>
                  <a:srgbClr val="807E82"/>
                </a:solidFill>
                <a:latin typeface="Verdana"/>
                <a:cs typeface="Verdana"/>
              </a:rPr>
              <a:t>TensorRT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improved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running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time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but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35" dirty="0">
                <a:solidFill>
                  <a:srgbClr val="807E82"/>
                </a:solidFill>
                <a:latin typeface="Verdana"/>
                <a:cs typeface="Verdana"/>
              </a:rPr>
              <a:t>gave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a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serious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degradation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20" dirty="0">
                <a:solidFill>
                  <a:srgbClr val="807E82"/>
                </a:solidFill>
                <a:latin typeface="Verdana"/>
                <a:cs typeface="Verdana"/>
              </a:rPr>
              <a:t>in  </a:t>
            </a:r>
            <a:r>
              <a:rPr sz="2100" spc="-150" dirty="0">
                <a:solidFill>
                  <a:srgbClr val="807E82"/>
                </a:solidFill>
                <a:latin typeface="Verdana"/>
                <a:cs typeface="Verdana"/>
              </a:rPr>
              <a:t>detection</a:t>
            </a:r>
            <a:r>
              <a:rPr sz="2100" spc="-32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5" dirty="0">
                <a:solidFill>
                  <a:srgbClr val="807E82"/>
                </a:solidFill>
                <a:latin typeface="Verdana"/>
                <a:cs typeface="Verdana"/>
              </a:rPr>
              <a:t>classification</a:t>
            </a:r>
            <a:r>
              <a:rPr sz="2100" spc="-32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performance</a:t>
            </a:r>
            <a:endParaRPr sz="2100" dirty="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045689"/>
            <a:ext cx="9144000" cy="98425"/>
          </a:xfrm>
          <a:custGeom>
            <a:avLst/>
            <a:gdLst/>
            <a:ahLst/>
            <a:cxnLst/>
            <a:rect l="l" t="t" r="r" b="b"/>
            <a:pathLst>
              <a:path w="9144000" h="98425">
                <a:moveTo>
                  <a:pt x="9143981" y="97799"/>
                </a:moveTo>
                <a:lnTo>
                  <a:pt x="0" y="97799"/>
                </a:lnTo>
                <a:lnTo>
                  <a:pt x="0" y="0"/>
                </a:lnTo>
                <a:lnTo>
                  <a:pt x="9143981" y="0"/>
                </a:lnTo>
                <a:lnTo>
                  <a:pt x="9143981" y="97799"/>
                </a:lnTo>
                <a:close/>
              </a:path>
            </a:pathLst>
          </a:custGeom>
          <a:solidFill>
            <a:srgbClr val="E6E6E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5674" y="519220"/>
            <a:ext cx="1626235" cy="436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00" b="1" spc="-110" dirty="0">
                <a:solidFill>
                  <a:srgbClr val="95A83A"/>
                </a:solidFill>
                <a:latin typeface="Trebuchet MS"/>
                <a:cs typeface="Trebuchet MS"/>
              </a:rPr>
              <a:t>Conclusion</a:t>
            </a:r>
            <a:endParaRPr sz="2700">
              <a:latin typeface="Trebuchet MS"/>
              <a:cs typeface="Trebuchet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7574" y="1297382"/>
            <a:ext cx="8423275" cy="92011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507365" marR="5080" indent="-495300">
              <a:lnSpc>
                <a:spcPct val="89800"/>
              </a:lnSpc>
              <a:spcBef>
                <a:spcPts val="355"/>
              </a:spcBef>
              <a:buFont typeface="AoyagiKouzanFontT"/>
              <a:buChar char="❖"/>
              <a:tabLst>
                <a:tab pos="507365" algn="l"/>
                <a:tab pos="508000" algn="l"/>
              </a:tabLst>
            </a:pP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Our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20" dirty="0">
                <a:solidFill>
                  <a:srgbClr val="807E82"/>
                </a:solidFill>
                <a:latin typeface="Verdana"/>
                <a:cs typeface="Verdana"/>
              </a:rPr>
              <a:t>system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for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14" dirty="0">
                <a:solidFill>
                  <a:srgbClr val="807E82"/>
                </a:solidFill>
                <a:latin typeface="Verdana"/>
                <a:cs typeface="Verdana"/>
              </a:rPr>
              <a:t>wildlife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0" dirty="0">
                <a:solidFill>
                  <a:srgbClr val="807E82"/>
                </a:solidFill>
                <a:latin typeface="Verdana"/>
                <a:cs typeface="Verdana"/>
              </a:rPr>
              <a:t>conservation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45" dirty="0">
                <a:solidFill>
                  <a:srgbClr val="807E82"/>
                </a:solidFill>
                <a:latin typeface="Verdana"/>
                <a:cs typeface="Verdana"/>
              </a:rPr>
              <a:t>allows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enables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us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30" dirty="0">
                <a:solidFill>
                  <a:srgbClr val="807E82"/>
                </a:solidFill>
                <a:latin typeface="Verdana"/>
                <a:cs typeface="Verdana"/>
              </a:rPr>
              <a:t>to</a:t>
            </a:r>
            <a:r>
              <a:rPr sz="2100" spc="-315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better</a:t>
            </a:r>
            <a:r>
              <a:rPr sz="2100" spc="-310" dirty="0">
                <a:solidFill>
                  <a:srgbClr val="807E82"/>
                </a:solidFill>
                <a:latin typeface="Verdana"/>
                <a:cs typeface="Verdana"/>
              </a:rPr>
              <a:t>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use 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our </a:t>
            </a:r>
            <a:r>
              <a:rPr sz="2100" spc="-185" dirty="0">
                <a:solidFill>
                  <a:srgbClr val="807E82"/>
                </a:solidFill>
                <a:latin typeface="Verdana"/>
                <a:cs typeface="Verdana"/>
              </a:rPr>
              <a:t>resources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on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the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ground </a:t>
            </a:r>
            <a:r>
              <a:rPr sz="2100" spc="-204" dirty="0">
                <a:solidFill>
                  <a:srgbClr val="807E82"/>
                </a:solidFill>
                <a:latin typeface="Verdana"/>
                <a:cs typeface="Verdana"/>
              </a:rPr>
              <a:t>by </a:t>
            </a:r>
            <a:r>
              <a:rPr sz="2100" spc="-160" dirty="0">
                <a:solidFill>
                  <a:srgbClr val="807E82"/>
                </a:solidFill>
                <a:latin typeface="Verdana"/>
                <a:cs typeface="Verdana"/>
              </a:rPr>
              <a:t>providing </a:t>
            </a:r>
            <a:r>
              <a:rPr sz="2100" spc="-175" dirty="0">
                <a:solidFill>
                  <a:srgbClr val="807E82"/>
                </a:solidFill>
                <a:latin typeface="Verdana"/>
                <a:cs typeface="Verdana"/>
              </a:rPr>
              <a:t>time </a:t>
            </a:r>
            <a:r>
              <a:rPr sz="2100" spc="-120" dirty="0">
                <a:solidFill>
                  <a:srgbClr val="807E82"/>
                </a:solidFill>
                <a:latin typeface="Verdana"/>
                <a:cs typeface="Verdana"/>
              </a:rPr>
              <a:t>critical </a:t>
            </a:r>
            <a:r>
              <a:rPr sz="2100" spc="-180" dirty="0">
                <a:solidFill>
                  <a:srgbClr val="807E82"/>
                </a:solidFill>
                <a:latin typeface="Verdana"/>
                <a:cs typeface="Verdana"/>
              </a:rPr>
              <a:t>and </a:t>
            </a:r>
            <a:r>
              <a:rPr sz="2100" spc="-165" dirty="0">
                <a:solidFill>
                  <a:srgbClr val="807E82"/>
                </a:solidFill>
                <a:latin typeface="Verdana"/>
                <a:cs typeface="Verdana"/>
              </a:rPr>
              <a:t>strategic  </a:t>
            </a:r>
            <a:r>
              <a:rPr sz="2100" spc="-155" dirty="0">
                <a:solidFill>
                  <a:srgbClr val="807E82"/>
                </a:solidFill>
                <a:latin typeface="Verdana"/>
                <a:cs typeface="Verdana"/>
              </a:rPr>
              <a:t>information</a:t>
            </a:r>
            <a:endParaRPr sz="21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</TotalTime>
  <Words>762</Words>
  <Application>Microsoft Office PowerPoint</Application>
  <PresentationFormat>On-screen Show (16:9)</PresentationFormat>
  <Paragraphs>123</Paragraphs>
  <Slides>21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AoyagiKouzanFontT</vt:lpstr>
      <vt:lpstr>Arial</vt:lpstr>
      <vt:lpstr>Calibri</vt:lpstr>
      <vt:lpstr>DejaVu Sans</vt:lpstr>
      <vt:lpstr>Trebuchet MS</vt:lpstr>
      <vt:lpstr>Verdana</vt:lpstr>
      <vt:lpstr>Office Theme</vt:lpstr>
      <vt:lpstr>Wildlife Conservation using  Autonomous Drones</vt:lpstr>
      <vt:lpstr>Our Challenge</vt:lpstr>
      <vt:lpstr>Autonomy</vt:lpstr>
      <vt:lpstr>Autonomy</vt:lpstr>
      <vt:lpstr>Small Object Detection</vt:lpstr>
      <vt:lpstr>Fully Convolutional Network</vt:lpstr>
      <vt:lpstr>Training Data</vt:lpstr>
      <vt:lpstr>Data Challenges</vt:lpstr>
      <vt:lpstr>Data Challenges</vt:lpstr>
      <vt:lpstr>Data Challenges</vt:lpstr>
      <vt:lpstr>Data Challenges</vt:lpstr>
      <vt:lpstr>Image Acquisition</vt:lpstr>
      <vt:lpstr>Image Acquisition</vt:lpstr>
      <vt:lpstr>Flight Director (™)</vt:lpstr>
      <vt:lpstr>Flight Director (™)</vt:lpstr>
      <vt:lpstr>Flight Director (™)</vt:lpstr>
      <vt:lpstr>Performance</vt:lpstr>
      <vt:lpstr>PowerPoint Presentation</vt:lpstr>
      <vt:lpstr>PowerPoint Presentation</vt:lpstr>
      <vt:lpstr>Optimization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Wildlife Conservation using  Autonomous Drones</dc:title>
  <cp:lastModifiedBy>Dribusch, Garrett A.</cp:lastModifiedBy>
  <cp:revision>5</cp:revision>
  <dcterms:created xsi:type="dcterms:W3CDTF">2020-03-05T02:29:59Z</dcterms:created>
  <dcterms:modified xsi:type="dcterms:W3CDTF">2020-03-06T04:22:02Z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  <property fmtid="{D5CDD505-2E9C-101B-9397-08002B2CF9AE}" pid="3" name="LastSaved">
    <vt:filetime>2020-03-05T00:00:00Z</vt:filetime>
  </property>
</Properties>
</file>