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1" d="100"/>
          <a:sy n="81" d="100"/>
        </p:scale>
        <p:origin x="754"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6AC948-65FC-48EA-AEA3-91CCCF6BB860}" type="datetimeFigureOut">
              <a:rPr lang="en-US" smtClean="0"/>
              <a:t>3/5/2020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CBB50B-93A9-49EC-A1E6-97741C9401F3}" type="slidenum">
              <a:rPr lang="en-US" smtClean="0"/>
              <a:t>‹#›</a:t>
            </a:fld>
            <a:endParaRPr lang="en-US"/>
          </a:p>
        </p:txBody>
      </p:sp>
    </p:spTree>
    <p:extLst>
      <p:ext uri="{BB962C8B-B14F-4D97-AF65-F5344CB8AC3E}">
        <p14:creationId xmlns:p14="http://schemas.microsoft.com/office/powerpoint/2010/main" val="569047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key challenge they have run into is how to make this acquired data useable</a:t>
            </a:r>
          </a:p>
        </p:txBody>
      </p:sp>
      <p:sp>
        <p:nvSpPr>
          <p:cNvPr id="4" name="Slide Number Placeholder 3"/>
          <p:cNvSpPr>
            <a:spLocks noGrp="1"/>
          </p:cNvSpPr>
          <p:nvPr>
            <p:ph type="sldNum" sz="quarter" idx="5"/>
          </p:nvPr>
        </p:nvSpPr>
        <p:spPr/>
        <p:txBody>
          <a:bodyPr/>
          <a:lstStyle/>
          <a:p>
            <a:fld id="{7FCBB50B-93A9-49EC-A1E6-97741C9401F3}" type="slidenum">
              <a:rPr lang="en-US" smtClean="0"/>
              <a:t>2</a:t>
            </a:fld>
            <a:endParaRPr lang="en-US"/>
          </a:p>
        </p:txBody>
      </p:sp>
    </p:spTree>
    <p:extLst>
      <p:ext uri="{BB962C8B-B14F-4D97-AF65-F5344CB8AC3E}">
        <p14:creationId xmlns:p14="http://schemas.microsoft.com/office/powerpoint/2010/main" val="26796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input is usually from academic journals, long and full of information.</a:t>
            </a:r>
          </a:p>
          <a:p>
            <a:r>
              <a:rPr lang="en-US" dirty="0"/>
              <a:t>They segment this data into different categories and output a neat list of titles, authors, the abstract, and so on</a:t>
            </a:r>
          </a:p>
        </p:txBody>
      </p:sp>
      <p:sp>
        <p:nvSpPr>
          <p:cNvPr id="4" name="Slide Number Placeholder 3"/>
          <p:cNvSpPr>
            <a:spLocks noGrp="1"/>
          </p:cNvSpPr>
          <p:nvPr>
            <p:ph type="sldNum" sz="quarter" idx="5"/>
          </p:nvPr>
        </p:nvSpPr>
        <p:spPr/>
        <p:txBody>
          <a:bodyPr/>
          <a:lstStyle/>
          <a:p>
            <a:fld id="{7FCBB50B-93A9-49EC-A1E6-97741C9401F3}" type="slidenum">
              <a:rPr lang="en-US" smtClean="0"/>
              <a:t>6</a:t>
            </a:fld>
            <a:endParaRPr lang="en-US"/>
          </a:p>
        </p:txBody>
      </p:sp>
    </p:spTree>
    <p:extLst>
      <p:ext uri="{BB962C8B-B14F-4D97-AF65-F5344CB8AC3E}">
        <p14:creationId xmlns:p14="http://schemas.microsoft.com/office/powerpoint/2010/main" val="783439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began the company using CPUs but eventually switched to GPUs. This resulted in a 10x increase in performance</a:t>
            </a:r>
          </a:p>
          <a:p>
            <a:r>
              <a:rPr lang="en-US" dirty="0"/>
              <a:t>For calculations regarding the shortest distance between millions of pairs it took 2 NVIDIA TESLA V100 GPUs 4.5 days to finish while it was estimated to take 50 quad-core CPUs over a year. Keep in mind these are estimations but the choice is pretty obvious in this case. Should they wish to perform these calculations in real time they would need to use clusters of GPUs.</a:t>
            </a:r>
          </a:p>
          <a:p>
            <a:r>
              <a:rPr lang="en-US" dirty="0"/>
              <a:t>GPUs make AI such as this make it possible to scale.</a:t>
            </a:r>
          </a:p>
        </p:txBody>
      </p:sp>
      <p:sp>
        <p:nvSpPr>
          <p:cNvPr id="4" name="Slide Number Placeholder 3"/>
          <p:cNvSpPr>
            <a:spLocks noGrp="1"/>
          </p:cNvSpPr>
          <p:nvPr>
            <p:ph type="sldNum" sz="quarter" idx="5"/>
          </p:nvPr>
        </p:nvSpPr>
        <p:spPr/>
        <p:txBody>
          <a:bodyPr/>
          <a:lstStyle/>
          <a:p>
            <a:fld id="{7FCBB50B-93A9-49EC-A1E6-97741C9401F3}" type="slidenum">
              <a:rPr lang="en-US" smtClean="0"/>
              <a:t>7</a:t>
            </a:fld>
            <a:endParaRPr lang="en-US"/>
          </a:p>
        </p:txBody>
      </p:sp>
    </p:spTree>
    <p:extLst>
      <p:ext uri="{BB962C8B-B14F-4D97-AF65-F5344CB8AC3E}">
        <p14:creationId xmlns:p14="http://schemas.microsoft.com/office/powerpoint/2010/main" val="555266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rgbClr val="262626"/>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FF7B2431-6300-4E87-9E18-D52BC925C035}" type="datetimeFigureOut">
              <a:rPr lang="en-US" smtClean="0"/>
              <a:t>3/5/2020</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70AC39E0-AC61-4430-B845-6FFC65E96F87}" type="slidenum">
              <a:rPr lang="en-US" smtClean="0"/>
              <a:t>‹#›</a:t>
            </a:fld>
            <a:endParaRPr lang="en-US"/>
          </a:p>
        </p:txBody>
      </p:sp>
    </p:spTree>
    <p:extLst>
      <p:ext uri="{BB962C8B-B14F-4D97-AF65-F5344CB8AC3E}">
        <p14:creationId xmlns:p14="http://schemas.microsoft.com/office/powerpoint/2010/main" val="2507106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7B2431-6300-4E87-9E18-D52BC925C035}" type="datetimeFigureOut">
              <a:rPr lang="en-US" smtClean="0"/>
              <a:t>3/5/2020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AC39E0-AC61-4430-B845-6FFC65E96F87}" type="slidenum">
              <a:rPr lang="en-US" smtClean="0"/>
              <a:t>‹#›</a:t>
            </a:fld>
            <a:endParaRPr lang="en-US"/>
          </a:p>
        </p:txBody>
      </p:sp>
    </p:spTree>
    <p:extLst>
      <p:ext uri="{BB962C8B-B14F-4D97-AF65-F5344CB8AC3E}">
        <p14:creationId xmlns:p14="http://schemas.microsoft.com/office/powerpoint/2010/main" val="1286455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F7B2431-6300-4E87-9E18-D52BC925C035}" type="datetimeFigureOut">
              <a:rPr lang="en-US" smtClean="0"/>
              <a:t>3/5/2020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AC39E0-AC61-4430-B845-6FFC65E96F87}" type="slidenum">
              <a:rPr lang="en-US" smtClean="0"/>
              <a:t>‹#›</a:t>
            </a:fld>
            <a:endParaRPr lang="en-US"/>
          </a:p>
        </p:txBody>
      </p:sp>
    </p:spTree>
    <p:extLst>
      <p:ext uri="{BB962C8B-B14F-4D97-AF65-F5344CB8AC3E}">
        <p14:creationId xmlns:p14="http://schemas.microsoft.com/office/powerpoint/2010/main" val="2690538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F7B2431-6300-4E87-9E18-D52BC925C035}" type="datetimeFigureOut">
              <a:rPr lang="en-US" smtClean="0"/>
              <a:t>3/5/2020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AC39E0-AC61-4430-B845-6FFC65E96F87}" type="slidenum">
              <a:rPr lang="en-US" smtClean="0"/>
              <a:t>‹#›</a:t>
            </a:fld>
            <a:endParaRPr lang="en-US"/>
          </a:p>
        </p:txBody>
      </p:sp>
    </p:spTree>
    <p:extLst>
      <p:ext uri="{BB962C8B-B14F-4D97-AF65-F5344CB8AC3E}">
        <p14:creationId xmlns:p14="http://schemas.microsoft.com/office/powerpoint/2010/main" val="1931653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F7B2431-6300-4E87-9E18-D52BC925C035}" type="datetimeFigureOut">
              <a:rPr lang="en-US" smtClean="0"/>
              <a:t>3/5/2020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AC39E0-AC61-4430-B845-6FFC65E96F87}" type="slidenum">
              <a:rPr lang="en-US" smtClean="0"/>
              <a:t>‹#›</a:t>
            </a:fld>
            <a:endParaRPr lang="en-US"/>
          </a:p>
        </p:txBody>
      </p:sp>
    </p:spTree>
    <p:extLst>
      <p:ext uri="{BB962C8B-B14F-4D97-AF65-F5344CB8AC3E}">
        <p14:creationId xmlns:p14="http://schemas.microsoft.com/office/powerpoint/2010/main" val="2851656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F7B2431-6300-4E87-9E18-D52BC925C035}" type="datetimeFigureOut">
              <a:rPr lang="en-US" smtClean="0"/>
              <a:t>3/5/2020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AC39E0-AC61-4430-B845-6FFC65E96F87}" type="slidenum">
              <a:rPr lang="en-US" smtClean="0"/>
              <a:t>‹#›</a:t>
            </a:fld>
            <a:endParaRPr lang="en-US"/>
          </a:p>
        </p:txBody>
      </p:sp>
    </p:spTree>
    <p:extLst>
      <p:ext uri="{BB962C8B-B14F-4D97-AF65-F5344CB8AC3E}">
        <p14:creationId xmlns:p14="http://schemas.microsoft.com/office/powerpoint/2010/main" val="3944930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7B2431-6300-4E87-9E18-D52BC925C035}" type="datetimeFigureOut">
              <a:rPr lang="en-US" smtClean="0"/>
              <a:t>3/5/2020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AC39E0-AC61-4430-B845-6FFC65E96F87}" type="slidenum">
              <a:rPr lang="en-US" smtClean="0"/>
              <a:t>‹#›</a:t>
            </a:fld>
            <a:endParaRPr lang="en-US"/>
          </a:p>
        </p:txBody>
      </p:sp>
    </p:spTree>
    <p:extLst>
      <p:ext uri="{BB962C8B-B14F-4D97-AF65-F5344CB8AC3E}">
        <p14:creationId xmlns:p14="http://schemas.microsoft.com/office/powerpoint/2010/main" val="1020128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FF7B2431-6300-4E87-9E18-D52BC925C035}" type="datetimeFigureOut">
              <a:rPr lang="en-US" smtClean="0"/>
              <a:t>3/5/2020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70AC39E0-AC61-4430-B845-6FFC65E96F87}" type="slidenum">
              <a:rPr lang="en-US" smtClean="0"/>
              <a:t>‹#›</a:t>
            </a:fld>
            <a:endParaRPr lang="en-US"/>
          </a:p>
        </p:txBody>
      </p:sp>
    </p:spTree>
    <p:extLst>
      <p:ext uri="{BB962C8B-B14F-4D97-AF65-F5344CB8AC3E}">
        <p14:creationId xmlns:p14="http://schemas.microsoft.com/office/powerpoint/2010/main" val="3906360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FF7B2431-6300-4E87-9E18-D52BC925C035}" type="datetimeFigureOut">
              <a:rPr lang="en-US" smtClean="0"/>
              <a:t>3/5/2020</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70AC39E0-AC61-4430-B845-6FFC65E96F87}" type="slidenum">
              <a:rPr lang="en-US" smtClean="0"/>
              <a:t>‹#›</a:t>
            </a:fld>
            <a:endParaRPr lang="en-US"/>
          </a:p>
        </p:txBody>
      </p:sp>
    </p:spTree>
    <p:extLst>
      <p:ext uri="{BB962C8B-B14F-4D97-AF65-F5344CB8AC3E}">
        <p14:creationId xmlns:p14="http://schemas.microsoft.com/office/powerpoint/2010/main" val="233254241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7B2431-6300-4E87-9E18-D52BC925C035}" type="datetimeFigureOut">
              <a:rPr lang="en-US" smtClean="0"/>
              <a:t>3/5/2020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AC39E0-AC61-4430-B845-6FFC65E96F87}" type="slidenum">
              <a:rPr lang="en-US" smtClean="0"/>
              <a:t>‹#›</a:t>
            </a:fld>
            <a:endParaRPr lang="en-US"/>
          </a:p>
        </p:txBody>
      </p:sp>
    </p:spTree>
    <p:extLst>
      <p:ext uri="{BB962C8B-B14F-4D97-AF65-F5344CB8AC3E}">
        <p14:creationId xmlns:p14="http://schemas.microsoft.com/office/powerpoint/2010/main" val="2224456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7B2431-6300-4E87-9E18-D52BC925C035}" type="datetimeFigureOut">
              <a:rPr lang="en-US" smtClean="0"/>
              <a:t>3/5/2020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AC39E0-AC61-4430-B845-6FFC65E96F87}" type="slidenum">
              <a:rPr lang="en-US" smtClean="0"/>
              <a:t>‹#›</a:t>
            </a:fld>
            <a:endParaRPr lang="en-US"/>
          </a:p>
        </p:txBody>
      </p:sp>
    </p:spTree>
    <p:extLst>
      <p:ext uri="{BB962C8B-B14F-4D97-AF65-F5344CB8AC3E}">
        <p14:creationId xmlns:p14="http://schemas.microsoft.com/office/powerpoint/2010/main" val="1606907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FF7B2431-6300-4E87-9E18-D52BC925C035}" type="datetimeFigureOut">
              <a:rPr lang="en-US" smtClean="0"/>
              <a:t>3/5/2020</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70AC39E0-AC61-4430-B845-6FFC65E96F87}" type="slidenum">
              <a:rPr lang="en-US" smtClean="0"/>
              <a:t>‹#›</a:t>
            </a:fld>
            <a:endParaRPr lang="en-US"/>
          </a:p>
        </p:txBody>
      </p:sp>
    </p:spTree>
    <p:extLst>
      <p:ext uri="{BB962C8B-B14F-4D97-AF65-F5344CB8AC3E}">
        <p14:creationId xmlns:p14="http://schemas.microsoft.com/office/powerpoint/2010/main" val="155362435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on-demand-gtc.gputechconf.com/gtcnew/sessionview.php?sessionName=s9614-how+to+use+gpus+for+faster%2c+better+and+cheaper+drug+developmen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99F59-9642-407D-BB0B-92E280871AC0}"/>
              </a:ext>
            </a:extLst>
          </p:cNvPr>
          <p:cNvSpPr>
            <a:spLocks noGrp="1"/>
          </p:cNvSpPr>
          <p:nvPr>
            <p:ph type="ctrTitle"/>
          </p:nvPr>
        </p:nvSpPr>
        <p:spPr/>
        <p:txBody>
          <a:bodyPr>
            <a:normAutofit fontScale="90000"/>
          </a:bodyPr>
          <a:lstStyle/>
          <a:p>
            <a:r>
              <a:rPr lang="en-US" dirty="0"/>
              <a:t>How To Use GPUs For Faster, Better and Cheaper Drug Development</a:t>
            </a:r>
          </a:p>
        </p:txBody>
      </p:sp>
      <p:sp>
        <p:nvSpPr>
          <p:cNvPr id="3" name="Subtitle 2">
            <a:extLst>
              <a:ext uri="{FF2B5EF4-FFF2-40B4-BE49-F238E27FC236}">
                <a16:creationId xmlns:a16="http://schemas.microsoft.com/office/drawing/2014/main" id="{542DC032-22EB-4F6C-9038-D0D71657562B}"/>
              </a:ext>
            </a:extLst>
          </p:cNvPr>
          <p:cNvSpPr>
            <a:spLocks noGrp="1"/>
          </p:cNvSpPr>
          <p:nvPr>
            <p:ph type="subTitle" idx="1"/>
          </p:nvPr>
        </p:nvSpPr>
        <p:spPr/>
        <p:txBody>
          <a:bodyPr/>
          <a:lstStyle/>
          <a:p>
            <a:pPr algn="ctr"/>
            <a:r>
              <a:rPr lang="en-US" dirty="0"/>
              <a:t>Presented by Gaurav Tripathi, Co-founder and CTO of </a:t>
            </a:r>
            <a:r>
              <a:rPr lang="en-US" dirty="0" err="1"/>
              <a:t>Innoplexus</a:t>
            </a:r>
            <a:r>
              <a:rPr lang="en-US" dirty="0"/>
              <a:t> AG</a:t>
            </a:r>
          </a:p>
        </p:txBody>
      </p:sp>
    </p:spTree>
    <p:extLst>
      <p:ext uri="{BB962C8B-B14F-4D97-AF65-F5344CB8AC3E}">
        <p14:creationId xmlns:p14="http://schemas.microsoft.com/office/powerpoint/2010/main" val="1799779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394D1-80F2-4A63-AA84-ABB346019FBA}"/>
              </a:ext>
            </a:extLst>
          </p:cNvPr>
          <p:cNvSpPr>
            <a:spLocks noGrp="1"/>
          </p:cNvSpPr>
          <p:nvPr>
            <p:ph type="title"/>
          </p:nvPr>
        </p:nvSpPr>
        <p:spPr/>
        <p:txBody>
          <a:bodyPr/>
          <a:lstStyle/>
          <a:p>
            <a:r>
              <a:rPr lang="en-US" dirty="0"/>
              <a:t>Drug Development is Complex</a:t>
            </a:r>
          </a:p>
        </p:txBody>
      </p:sp>
      <p:pic>
        <p:nvPicPr>
          <p:cNvPr id="4" name="Content Placeholder 3">
            <a:extLst>
              <a:ext uri="{FF2B5EF4-FFF2-40B4-BE49-F238E27FC236}">
                <a16:creationId xmlns:a16="http://schemas.microsoft.com/office/drawing/2014/main" id="{4E4E33CA-F2B1-4904-B866-806481F75A9F}"/>
              </a:ext>
            </a:extLst>
          </p:cNvPr>
          <p:cNvPicPr>
            <a:picLocks noGrp="1" noChangeAspect="1"/>
          </p:cNvPicPr>
          <p:nvPr>
            <p:ph idx="1"/>
          </p:nvPr>
        </p:nvPicPr>
        <p:blipFill>
          <a:blip r:embed="rId3"/>
          <a:stretch>
            <a:fillRect/>
          </a:stretch>
        </p:blipFill>
        <p:spPr>
          <a:xfrm>
            <a:off x="657224" y="1737722"/>
            <a:ext cx="10515600" cy="3079503"/>
          </a:xfrm>
          <a:prstGeom prst="rect">
            <a:avLst/>
          </a:prstGeom>
        </p:spPr>
      </p:pic>
      <p:sp>
        <p:nvSpPr>
          <p:cNvPr id="5" name="TextBox 4">
            <a:extLst>
              <a:ext uri="{FF2B5EF4-FFF2-40B4-BE49-F238E27FC236}">
                <a16:creationId xmlns:a16="http://schemas.microsoft.com/office/drawing/2014/main" id="{E67C06A9-8284-4BCC-AE7A-451FC2F9FEA3}"/>
              </a:ext>
            </a:extLst>
          </p:cNvPr>
          <p:cNvSpPr txBox="1"/>
          <p:nvPr/>
        </p:nvSpPr>
        <p:spPr>
          <a:xfrm>
            <a:off x="767179" y="4817225"/>
            <a:ext cx="10515600" cy="1200329"/>
          </a:xfrm>
          <a:prstGeom prst="rect">
            <a:avLst/>
          </a:prstGeom>
          <a:noFill/>
        </p:spPr>
        <p:txBody>
          <a:bodyPr wrap="square" rtlCol="0">
            <a:spAutoFit/>
          </a:bodyPr>
          <a:lstStyle/>
          <a:p>
            <a:pPr marL="285750" indent="-285750">
              <a:buFont typeface="Arial" panose="020B0604020202020204" pitchFamily="34" charset="0"/>
              <a:buChar char="•"/>
            </a:pPr>
            <a:r>
              <a:rPr lang="en-US" dirty="0"/>
              <a:t>Current cost is ~$1.2 billion dollars over 9-13 years before a company can begin manufacturing a new drug</a:t>
            </a:r>
          </a:p>
          <a:p>
            <a:pPr marL="285750" indent="-285750">
              <a:buFont typeface="Arial" panose="020B0604020202020204" pitchFamily="34" charset="0"/>
              <a:buChar char="•"/>
            </a:pPr>
            <a:r>
              <a:rPr lang="en-US" dirty="0"/>
              <a:t>These companies start with a few thousand possible candidates before slowly whittling down to 1 or 2 marketable drugs which have been approved</a:t>
            </a:r>
          </a:p>
          <a:p>
            <a:pPr marL="285750" indent="-285750">
              <a:buFont typeface="Arial" panose="020B0604020202020204" pitchFamily="34" charset="0"/>
              <a:buChar char="•"/>
            </a:pPr>
            <a:r>
              <a:rPr lang="en-US" dirty="0"/>
              <a:t>Throughout this process an enormous amount of data is created, all of which needs to be analyzed</a:t>
            </a:r>
          </a:p>
        </p:txBody>
      </p:sp>
    </p:spTree>
    <p:extLst>
      <p:ext uri="{BB962C8B-B14F-4D97-AF65-F5344CB8AC3E}">
        <p14:creationId xmlns:p14="http://schemas.microsoft.com/office/powerpoint/2010/main" val="196222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BA69-E5B6-4DC4-A20A-E5799B9AA402}"/>
              </a:ext>
            </a:extLst>
          </p:cNvPr>
          <p:cNvSpPr>
            <a:spLocks noGrp="1"/>
          </p:cNvSpPr>
          <p:nvPr>
            <p:ph type="title"/>
          </p:nvPr>
        </p:nvSpPr>
        <p:spPr/>
        <p:txBody>
          <a:bodyPr/>
          <a:lstStyle/>
          <a:p>
            <a:r>
              <a:rPr lang="en-US" dirty="0"/>
              <a:t>Possible Data Types</a:t>
            </a:r>
          </a:p>
        </p:txBody>
      </p:sp>
      <p:sp>
        <p:nvSpPr>
          <p:cNvPr id="3" name="Content Placeholder 2">
            <a:extLst>
              <a:ext uri="{FF2B5EF4-FFF2-40B4-BE49-F238E27FC236}">
                <a16:creationId xmlns:a16="http://schemas.microsoft.com/office/drawing/2014/main" id="{C760CB2D-D049-4785-8178-0C5A04F7002B}"/>
              </a:ext>
            </a:extLst>
          </p:cNvPr>
          <p:cNvSpPr>
            <a:spLocks noGrp="1"/>
          </p:cNvSpPr>
          <p:nvPr>
            <p:ph idx="1"/>
          </p:nvPr>
        </p:nvSpPr>
        <p:spPr/>
        <p:txBody>
          <a:bodyPr/>
          <a:lstStyle/>
          <a:p>
            <a:r>
              <a:rPr lang="en-US" dirty="0"/>
              <a:t>Deep – One useable piece of data in a hundred-page document</a:t>
            </a:r>
          </a:p>
          <a:p>
            <a:r>
              <a:rPr lang="en-US" dirty="0"/>
              <a:t>Dense – A statement which took years of research to be able to conclude</a:t>
            </a:r>
          </a:p>
          <a:p>
            <a:r>
              <a:rPr lang="en-US" dirty="0"/>
              <a:t>Diverse – Different file formats, semantics and syntax differences within these files</a:t>
            </a:r>
          </a:p>
        </p:txBody>
      </p:sp>
    </p:spTree>
    <p:extLst>
      <p:ext uri="{BB962C8B-B14F-4D97-AF65-F5344CB8AC3E}">
        <p14:creationId xmlns:p14="http://schemas.microsoft.com/office/powerpoint/2010/main" val="2163027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B62DA-309C-4B7A-9545-489A4AD0B395}"/>
              </a:ext>
            </a:extLst>
          </p:cNvPr>
          <p:cNvSpPr>
            <a:spLocks noGrp="1"/>
          </p:cNvSpPr>
          <p:nvPr>
            <p:ph type="title"/>
          </p:nvPr>
        </p:nvSpPr>
        <p:spPr/>
        <p:txBody>
          <a:bodyPr/>
          <a:lstStyle/>
          <a:p>
            <a:r>
              <a:rPr lang="en-US" dirty="0"/>
              <a:t>Data Collection and Presentation</a:t>
            </a:r>
          </a:p>
        </p:txBody>
      </p:sp>
      <p:pic>
        <p:nvPicPr>
          <p:cNvPr id="4" name="Content Placeholder 3">
            <a:extLst>
              <a:ext uri="{FF2B5EF4-FFF2-40B4-BE49-F238E27FC236}">
                <a16:creationId xmlns:a16="http://schemas.microsoft.com/office/drawing/2014/main" id="{59D91C15-307D-468B-B805-C15D432A7496}"/>
              </a:ext>
            </a:extLst>
          </p:cNvPr>
          <p:cNvPicPr>
            <a:picLocks noGrp="1" noChangeAspect="1"/>
          </p:cNvPicPr>
          <p:nvPr>
            <p:ph idx="1"/>
          </p:nvPr>
        </p:nvPicPr>
        <p:blipFill>
          <a:blip r:embed="rId2"/>
          <a:stretch>
            <a:fillRect/>
          </a:stretch>
        </p:blipFill>
        <p:spPr>
          <a:xfrm>
            <a:off x="838200" y="1690688"/>
            <a:ext cx="10515600" cy="2145663"/>
          </a:xfrm>
          <a:prstGeom prst="rect">
            <a:avLst/>
          </a:prstGeom>
        </p:spPr>
      </p:pic>
      <p:sp>
        <p:nvSpPr>
          <p:cNvPr id="5" name="TextBox 4">
            <a:extLst>
              <a:ext uri="{FF2B5EF4-FFF2-40B4-BE49-F238E27FC236}">
                <a16:creationId xmlns:a16="http://schemas.microsoft.com/office/drawing/2014/main" id="{2E8DB9ED-2BBE-4235-8B9A-BF42F8787857}"/>
              </a:ext>
            </a:extLst>
          </p:cNvPr>
          <p:cNvSpPr txBox="1"/>
          <p:nvPr/>
        </p:nvSpPr>
        <p:spPr>
          <a:xfrm>
            <a:off x="838200" y="4324350"/>
            <a:ext cx="10515600" cy="1200329"/>
          </a:xfrm>
          <a:prstGeom prst="rect">
            <a:avLst/>
          </a:prstGeom>
          <a:noFill/>
        </p:spPr>
        <p:txBody>
          <a:bodyPr wrap="square" rtlCol="0">
            <a:spAutoFit/>
          </a:bodyPr>
          <a:lstStyle/>
          <a:p>
            <a:pPr marL="285750" indent="-285750">
              <a:buFont typeface="Arial" panose="020B0604020202020204" pitchFamily="34" charset="0"/>
              <a:buChar char="•"/>
            </a:pPr>
            <a:r>
              <a:rPr lang="en-US" dirty="0"/>
              <a:t>This company acquires data by scanning over 300 million websites to determine which are relevant</a:t>
            </a:r>
          </a:p>
          <a:p>
            <a:pPr marL="285750" indent="-285750">
              <a:buFont typeface="Arial" panose="020B0604020202020204" pitchFamily="34" charset="0"/>
              <a:buChar char="•"/>
            </a:pPr>
            <a:r>
              <a:rPr lang="en-US" dirty="0"/>
              <a:t>They are currently working on how to teach a machine how to understand unstructured data, including contexts and tables</a:t>
            </a:r>
          </a:p>
          <a:p>
            <a:pPr marL="285750" indent="-285750">
              <a:buFont typeface="Arial" panose="020B0604020202020204" pitchFamily="34" charset="0"/>
              <a:buChar char="•"/>
            </a:pPr>
            <a:r>
              <a:rPr lang="en-US" dirty="0"/>
              <a:t>A challenge they face is how to connect 100s of terabytes of data</a:t>
            </a:r>
          </a:p>
        </p:txBody>
      </p:sp>
    </p:spTree>
    <p:extLst>
      <p:ext uri="{BB962C8B-B14F-4D97-AF65-F5344CB8AC3E}">
        <p14:creationId xmlns:p14="http://schemas.microsoft.com/office/powerpoint/2010/main" val="3082425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229FC-BFAC-454E-9955-3407B7CCCD27}"/>
              </a:ext>
            </a:extLst>
          </p:cNvPr>
          <p:cNvSpPr>
            <a:spLocks noGrp="1"/>
          </p:cNvSpPr>
          <p:nvPr>
            <p:ph type="title"/>
          </p:nvPr>
        </p:nvSpPr>
        <p:spPr/>
        <p:txBody>
          <a:bodyPr/>
          <a:lstStyle/>
          <a:p>
            <a:r>
              <a:rPr lang="en-US" dirty="0"/>
              <a:t>Data Processing</a:t>
            </a:r>
          </a:p>
        </p:txBody>
      </p:sp>
      <p:sp>
        <p:nvSpPr>
          <p:cNvPr id="3" name="Content Placeholder 2">
            <a:extLst>
              <a:ext uri="{FF2B5EF4-FFF2-40B4-BE49-F238E27FC236}">
                <a16:creationId xmlns:a16="http://schemas.microsoft.com/office/drawing/2014/main" id="{01B1CA2A-8F7A-4041-991E-4501145B331C}"/>
              </a:ext>
            </a:extLst>
          </p:cNvPr>
          <p:cNvSpPr>
            <a:spLocks noGrp="1"/>
          </p:cNvSpPr>
          <p:nvPr>
            <p:ph idx="1"/>
          </p:nvPr>
        </p:nvSpPr>
        <p:spPr>
          <a:xfrm>
            <a:off x="838200" y="1825625"/>
            <a:ext cx="4505325" cy="4351338"/>
          </a:xfrm>
        </p:spPr>
        <p:txBody>
          <a:bodyPr>
            <a:normAutofit/>
          </a:bodyPr>
          <a:lstStyle/>
          <a:p>
            <a:r>
              <a:rPr lang="en-US" dirty="0" err="1"/>
              <a:t>Innoplexus</a:t>
            </a:r>
            <a:r>
              <a:rPr lang="en-US" dirty="0"/>
              <a:t> plans on being able to process multiple data types</a:t>
            </a:r>
          </a:p>
          <a:p>
            <a:r>
              <a:rPr lang="en-US" dirty="0"/>
              <a:t>The first step would be determining what category a piece resides in and then relevant information</a:t>
            </a:r>
          </a:p>
          <a:p>
            <a:r>
              <a:rPr lang="en-US" dirty="0"/>
              <a:t>For example, a forum post would have the author’s username, date of posting, the post’s content, and comments regarding it</a:t>
            </a:r>
          </a:p>
        </p:txBody>
      </p:sp>
      <p:pic>
        <p:nvPicPr>
          <p:cNvPr id="4" name="Picture 3">
            <a:extLst>
              <a:ext uri="{FF2B5EF4-FFF2-40B4-BE49-F238E27FC236}">
                <a16:creationId xmlns:a16="http://schemas.microsoft.com/office/drawing/2014/main" id="{D6782F08-2823-4EC0-BE90-C8181F9ED23B}"/>
              </a:ext>
            </a:extLst>
          </p:cNvPr>
          <p:cNvPicPr>
            <a:picLocks noChangeAspect="1"/>
          </p:cNvPicPr>
          <p:nvPr/>
        </p:nvPicPr>
        <p:blipFill>
          <a:blip r:embed="rId2"/>
          <a:stretch>
            <a:fillRect/>
          </a:stretch>
        </p:blipFill>
        <p:spPr>
          <a:xfrm>
            <a:off x="5343525" y="1577615"/>
            <a:ext cx="6143625" cy="4343400"/>
          </a:xfrm>
          <a:prstGeom prst="rect">
            <a:avLst/>
          </a:prstGeom>
        </p:spPr>
      </p:pic>
    </p:spTree>
    <p:extLst>
      <p:ext uri="{BB962C8B-B14F-4D97-AF65-F5344CB8AC3E}">
        <p14:creationId xmlns:p14="http://schemas.microsoft.com/office/powerpoint/2010/main" val="742620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7BD1E-117E-46F4-9553-00E6BDB8ABE9}"/>
              </a:ext>
            </a:extLst>
          </p:cNvPr>
          <p:cNvSpPr>
            <a:spLocks noGrp="1"/>
          </p:cNvSpPr>
          <p:nvPr>
            <p:ph type="title"/>
          </p:nvPr>
        </p:nvSpPr>
        <p:spPr/>
        <p:txBody>
          <a:bodyPr/>
          <a:lstStyle/>
          <a:p>
            <a:r>
              <a:rPr lang="en-US" dirty="0"/>
              <a:t>Data Processing</a:t>
            </a:r>
          </a:p>
        </p:txBody>
      </p:sp>
      <p:pic>
        <p:nvPicPr>
          <p:cNvPr id="4" name="Content Placeholder 3">
            <a:extLst>
              <a:ext uri="{FF2B5EF4-FFF2-40B4-BE49-F238E27FC236}">
                <a16:creationId xmlns:a16="http://schemas.microsoft.com/office/drawing/2014/main" id="{20538EA1-73A7-478F-B19B-C774E658ADEF}"/>
              </a:ext>
            </a:extLst>
          </p:cNvPr>
          <p:cNvPicPr>
            <a:picLocks noGrp="1" noChangeAspect="1"/>
          </p:cNvPicPr>
          <p:nvPr>
            <p:ph idx="1"/>
          </p:nvPr>
        </p:nvPicPr>
        <p:blipFill>
          <a:blip r:embed="rId3"/>
          <a:stretch>
            <a:fillRect/>
          </a:stretch>
        </p:blipFill>
        <p:spPr>
          <a:xfrm>
            <a:off x="762001" y="1784481"/>
            <a:ext cx="10066151" cy="4351338"/>
          </a:xfrm>
          <a:prstGeom prst="rect">
            <a:avLst/>
          </a:prstGeom>
        </p:spPr>
      </p:pic>
    </p:spTree>
    <p:extLst>
      <p:ext uri="{BB962C8B-B14F-4D97-AF65-F5344CB8AC3E}">
        <p14:creationId xmlns:p14="http://schemas.microsoft.com/office/powerpoint/2010/main" val="3701620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F4250-78D7-4B07-89BB-054676A5407F}"/>
              </a:ext>
            </a:extLst>
          </p:cNvPr>
          <p:cNvSpPr>
            <a:spLocks noGrp="1"/>
          </p:cNvSpPr>
          <p:nvPr>
            <p:ph type="title"/>
          </p:nvPr>
        </p:nvSpPr>
        <p:spPr/>
        <p:txBody>
          <a:bodyPr/>
          <a:lstStyle/>
          <a:p>
            <a:r>
              <a:rPr lang="en-US" dirty="0"/>
              <a:t>Performance</a:t>
            </a:r>
          </a:p>
        </p:txBody>
      </p:sp>
      <p:pic>
        <p:nvPicPr>
          <p:cNvPr id="4" name="Content Placeholder 3">
            <a:extLst>
              <a:ext uri="{FF2B5EF4-FFF2-40B4-BE49-F238E27FC236}">
                <a16:creationId xmlns:a16="http://schemas.microsoft.com/office/drawing/2014/main" id="{8EF26F51-16C4-4337-B2F6-8410A2610C11}"/>
              </a:ext>
            </a:extLst>
          </p:cNvPr>
          <p:cNvPicPr>
            <a:picLocks noGrp="1" noChangeAspect="1"/>
          </p:cNvPicPr>
          <p:nvPr>
            <p:ph idx="1"/>
          </p:nvPr>
        </p:nvPicPr>
        <p:blipFill>
          <a:blip r:embed="rId3"/>
          <a:stretch>
            <a:fillRect/>
          </a:stretch>
        </p:blipFill>
        <p:spPr>
          <a:xfrm>
            <a:off x="657224" y="1918700"/>
            <a:ext cx="10515600" cy="4283791"/>
          </a:xfrm>
          <a:prstGeom prst="rect">
            <a:avLst/>
          </a:prstGeom>
        </p:spPr>
      </p:pic>
    </p:spTree>
    <p:extLst>
      <p:ext uri="{BB962C8B-B14F-4D97-AF65-F5344CB8AC3E}">
        <p14:creationId xmlns:p14="http://schemas.microsoft.com/office/powerpoint/2010/main" val="539869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37CE0-FF71-4A54-A522-88E9201CF151}"/>
              </a:ext>
            </a:extLst>
          </p:cNvPr>
          <p:cNvSpPr>
            <a:spLocks noGrp="1"/>
          </p:cNvSpPr>
          <p:nvPr>
            <p:ph type="title"/>
          </p:nvPr>
        </p:nvSpPr>
        <p:spPr/>
        <p:txBody>
          <a:bodyPr/>
          <a:lstStyle/>
          <a:p>
            <a:r>
              <a:rPr lang="en-US" dirty="0"/>
              <a:t>Reference</a:t>
            </a:r>
          </a:p>
        </p:txBody>
      </p:sp>
      <p:sp>
        <p:nvSpPr>
          <p:cNvPr id="3" name="Content Placeholder 2">
            <a:extLst>
              <a:ext uri="{FF2B5EF4-FFF2-40B4-BE49-F238E27FC236}">
                <a16:creationId xmlns:a16="http://schemas.microsoft.com/office/drawing/2014/main" id="{0F3A87DB-3CF3-498B-9DC0-D1FA1C3EB3FB}"/>
              </a:ext>
            </a:extLst>
          </p:cNvPr>
          <p:cNvSpPr>
            <a:spLocks noGrp="1"/>
          </p:cNvSpPr>
          <p:nvPr>
            <p:ph idx="1"/>
          </p:nvPr>
        </p:nvSpPr>
        <p:spPr/>
        <p:txBody>
          <a:bodyPr/>
          <a:lstStyle/>
          <a:p>
            <a:pPr marL="0" indent="0">
              <a:buNone/>
            </a:pPr>
            <a:r>
              <a:rPr lang="en-US" dirty="0">
                <a:hlinkClick r:id="rId2"/>
              </a:rPr>
              <a:t>https://on-demand-gtc.gputechconf.com/gtcnew/sessionview.php?sessionName=s9614-how+to+use+gpus+for+faster%2c+better+and+cheaper+drug+development</a:t>
            </a:r>
            <a:endParaRPr lang="en-US" dirty="0"/>
          </a:p>
        </p:txBody>
      </p:sp>
    </p:spTree>
    <p:extLst>
      <p:ext uri="{BB962C8B-B14F-4D97-AF65-F5344CB8AC3E}">
        <p14:creationId xmlns:p14="http://schemas.microsoft.com/office/powerpoint/2010/main" val="63036732"/>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0941A018-FB9B-4401-A32C-7E04526866E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TM03457491[[fn=Metropolitan]]</Template>
  <TotalTime>248</TotalTime>
  <Words>431</Words>
  <Application>Microsoft Office PowerPoint</Application>
  <PresentationFormat>Widescreen</PresentationFormat>
  <Paragraphs>31</Paragraphs>
  <Slides>8</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Metropolitan</vt:lpstr>
      <vt:lpstr>How To Use GPUs For Faster, Better and Cheaper Drug Development</vt:lpstr>
      <vt:lpstr>Drug Development is Complex</vt:lpstr>
      <vt:lpstr>Possible Data Types</vt:lpstr>
      <vt:lpstr>Data Collection and Presentation</vt:lpstr>
      <vt:lpstr>Data Processing</vt:lpstr>
      <vt:lpstr>Data Processing</vt:lpstr>
      <vt:lpstr>Performance</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Use GPUs For Faster, Better and Cheaper Drug Development</dc:title>
  <dc:creator>Mike Murphy</dc:creator>
  <cp:lastModifiedBy>Mike Murphy</cp:lastModifiedBy>
  <cp:revision>11</cp:revision>
  <dcterms:created xsi:type="dcterms:W3CDTF">2020-03-05T01:55:42Z</dcterms:created>
  <dcterms:modified xsi:type="dcterms:W3CDTF">2020-03-05T18:20:43Z</dcterms:modified>
</cp:coreProperties>
</file>