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E7912-7ACE-447C-AD9E-B4A437235B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E881F-DDB0-4C60-9B6E-B1EB01122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44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E881F-DDB0-4C60-9B6E-B1EB011222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7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9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8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8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7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5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1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3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B5C8-F167-4B6F-84FC-A5BFCCABB2B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A4CA-535C-46E3-915A-6ED161E45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6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andhobb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yerbus@rpi.edu" TargetMode="External"/><Relationship Id="rId2" Type="http://schemas.openxmlformats.org/officeDocument/2006/relationships/hyperlink" Target="mailto:szczej@rpi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uffl@rpi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ms.rpi.edu/shop.html" TargetMode="External"/><Relationship Id="rId2" Type="http://schemas.openxmlformats.org/officeDocument/2006/relationships/hyperlink" Target="mailto:schatj@rpi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lexp.com/" TargetMode="External"/><Relationship Id="rId13" Type="http://schemas.openxmlformats.org/officeDocument/2006/relationships/hyperlink" Target="http://www.pololu.com/" TargetMode="External"/><Relationship Id="rId3" Type="http://schemas.openxmlformats.org/officeDocument/2006/relationships/hyperlink" Target="http://www.mouser.com/" TargetMode="External"/><Relationship Id="rId7" Type="http://schemas.openxmlformats.org/officeDocument/2006/relationships/hyperlink" Target="http://www.sparkfun.com/" TargetMode="External"/><Relationship Id="rId12" Type="http://schemas.openxmlformats.org/officeDocument/2006/relationships/hyperlink" Target="http://www.solarbotics.com/" TargetMode="External"/><Relationship Id="rId2" Type="http://schemas.openxmlformats.org/officeDocument/2006/relationships/hyperlink" Target="http://www.newar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ameco.com/" TargetMode="External"/><Relationship Id="rId11" Type="http://schemas.openxmlformats.org/officeDocument/2006/relationships/hyperlink" Target="http://www.allelectronics.com/" TargetMode="External"/><Relationship Id="rId5" Type="http://schemas.openxmlformats.org/officeDocument/2006/relationships/hyperlink" Target="http://www.omega.com/" TargetMode="External"/><Relationship Id="rId15" Type="http://schemas.openxmlformats.org/officeDocument/2006/relationships/hyperlink" Target="http://www.robotshop.com/" TargetMode="External"/><Relationship Id="rId10" Type="http://schemas.openxmlformats.org/officeDocument/2006/relationships/hyperlink" Target="http://www.jaycar.us/" TargetMode="External"/><Relationship Id="rId4" Type="http://schemas.openxmlformats.org/officeDocument/2006/relationships/hyperlink" Target="http://www.digikey.com/" TargetMode="External"/><Relationship Id="rId9" Type="http://schemas.openxmlformats.org/officeDocument/2006/relationships/hyperlink" Target="http://www.elenco.com/testhome.htm" TargetMode="External"/><Relationship Id="rId14" Type="http://schemas.openxmlformats.org/officeDocument/2006/relationships/hyperlink" Target="http://www.banebots.com/index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dp-si.com/" TargetMode="External"/><Relationship Id="rId13" Type="http://schemas.openxmlformats.org/officeDocument/2006/relationships/hyperlink" Target="http://www.automationdirect.com/" TargetMode="External"/><Relationship Id="rId3" Type="http://schemas.openxmlformats.org/officeDocument/2006/relationships/hyperlink" Target="http://www.mscdirect.com/" TargetMode="External"/><Relationship Id="rId7" Type="http://schemas.openxmlformats.org/officeDocument/2006/relationships/hyperlink" Target="http://www.smallparts.com/" TargetMode="External"/><Relationship Id="rId12" Type="http://schemas.openxmlformats.org/officeDocument/2006/relationships/hyperlink" Target="http://www.parker.com/" TargetMode="External"/><Relationship Id="rId2" Type="http://schemas.openxmlformats.org/officeDocument/2006/relationships/hyperlink" Target="http://www.mcmaste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e-enco.com/" TargetMode="External"/><Relationship Id="rId11" Type="http://schemas.openxmlformats.org/officeDocument/2006/relationships/hyperlink" Target="http://www.bimba.com/" TargetMode="External"/><Relationship Id="rId5" Type="http://schemas.openxmlformats.org/officeDocument/2006/relationships/hyperlink" Target="http://www.grainger.com/" TargetMode="External"/><Relationship Id="rId10" Type="http://schemas.openxmlformats.org/officeDocument/2006/relationships/hyperlink" Target="http://www.hydroair.net/" TargetMode="External"/><Relationship Id="rId4" Type="http://schemas.openxmlformats.org/officeDocument/2006/relationships/hyperlink" Target="http://www.reidtool.com/" TargetMode="External"/><Relationship Id="rId9" Type="http://schemas.openxmlformats.org/officeDocument/2006/relationships/hyperlink" Target="http://www.wmberg.com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-com.com/" TargetMode="External"/><Relationship Id="rId13" Type="http://schemas.openxmlformats.org/officeDocument/2006/relationships/hyperlink" Target="http://www.usplastic.com/" TargetMode="External"/><Relationship Id="rId3" Type="http://schemas.openxmlformats.org/officeDocument/2006/relationships/hyperlink" Target="http://www.herbach.com/" TargetMode="External"/><Relationship Id="rId7" Type="http://schemas.openxmlformats.org/officeDocument/2006/relationships/hyperlink" Target="http://www.mpja.com/" TargetMode="External"/><Relationship Id="rId12" Type="http://schemas.openxmlformats.org/officeDocument/2006/relationships/hyperlink" Target="http://www.monoprice.com/" TargetMode="External"/><Relationship Id="rId2" Type="http://schemas.openxmlformats.org/officeDocument/2006/relationships/hyperlink" Target="http://www.surpluscente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rplusgizmos.com/" TargetMode="External"/><Relationship Id="rId11" Type="http://schemas.openxmlformats.org/officeDocument/2006/relationships/hyperlink" Target="http://www.cablestogo.com/" TargetMode="External"/><Relationship Id="rId5" Type="http://schemas.openxmlformats.org/officeDocument/2006/relationships/hyperlink" Target="http://www.electronicsurplus.com/" TargetMode="External"/><Relationship Id="rId10" Type="http://schemas.openxmlformats.org/officeDocument/2006/relationships/hyperlink" Target="http://www.blackbox.com/Store/storefront.aspx" TargetMode="External"/><Relationship Id="rId4" Type="http://schemas.openxmlformats.org/officeDocument/2006/relationships/hyperlink" Target="http://www.sciplus.com/" TargetMode="External"/><Relationship Id="rId9" Type="http://schemas.openxmlformats.org/officeDocument/2006/relationships/hyperlink" Target="http://www.bb-elec.com/" TargetMode="External"/><Relationship Id="rId14" Type="http://schemas.openxmlformats.org/officeDocument/2006/relationships/hyperlink" Target="http://www.kansaswindpower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Local Parts </a:t>
            </a:r>
            <a:r>
              <a:rPr lang="en-US" dirty="0"/>
              <a:t>Suppliers</a:t>
            </a:r>
            <a:br>
              <a:rPr lang="en-US" dirty="0"/>
            </a:br>
            <a:r>
              <a:rPr lang="en-US" sz="1300" dirty="0"/>
              <a:t>**Design Lab Students - suppliers in </a:t>
            </a:r>
            <a:r>
              <a:rPr lang="en-US" sz="1300" dirty="0">
                <a:solidFill>
                  <a:srgbClr val="FF0000"/>
                </a:solidFill>
              </a:rPr>
              <a:t>RED</a:t>
            </a:r>
            <a:r>
              <a:rPr lang="en-US" sz="1300" dirty="0"/>
              <a:t> are authorized for direct RPI </a:t>
            </a:r>
            <a:r>
              <a:rPr lang="en-US" sz="1100" dirty="0"/>
              <a:t>purchase</a:t>
            </a:r>
            <a:endParaRPr lang="en-US" sz="1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98919"/>
              </p:ext>
            </p:extLst>
          </p:nvPr>
        </p:nvGraphicFramePr>
        <p:xfrm>
          <a:off x="152400" y="1310640"/>
          <a:ext cx="8763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28800"/>
                <a:gridCol w="19050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Trojan Electronics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Electronic parts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effectLst/>
                        </a:rPr>
                        <a:t>15 Middleburgh St, Troy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effectLst/>
                        </a:rPr>
                        <a:t>274-4481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effectLst/>
                        </a:rPr>
                        <a:t>www.trojanelectronics.com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Radio Shack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Electronic parts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120 Hoosick St, Troy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272-6348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www.radioshack.com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Fastenal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Nuts, bolts, etc…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1074 Broadway, </a:t>
                      </a:r>
                      <a:r>
                        <a:rPr lang="en-US" b="0" dirty="0" err="1" smtClean="0"/>
                        <a:t>Menands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465-4234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www.fastenal.com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Uncle Sam Pipe &amp; Supply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Plumbing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60 113</a:t>
                      </a:r>
                      <a:r>
                        <a:rPr lang="en-US" b="0" baseline="30000" dirty="0" smtClean="0"/>
                        <a:t>th</a:t>
                      </a:r>
                      <a:r>
                        <a:rPr lang="en-US" b="0" dirty="0" smtClean="0"/>
                        <a:t> St, Troy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235-1610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www.unclesampipe.com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Johnstone</a:t>
                      </a:r>
                      <a:r>
                        <a:rPr lang="en-US" b="0" dirty="0" smtClean="0"/>
                        <a:t> Supply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HVAC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2600 6th Ave,</a:t>
                      </a:r>
                      <a:br>
                        <a:rPr lang="en-US" b="0" dirty="0" smtClean="0"/>
                      </a:br>
                      <a:r>
                        <a:rPr lang="en-US" b="0" dirty="0" smtClean="0"/>
                        <a:t>Troy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272-5922</a:t>
                      </a:r>
                      <a:endParaRPr 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www.johnstonesupply.com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HobbyTown</a:t>
                      </a:r>
                      <a:r>
                        <a:rPr lang="en-US" b="0" dirty="0" smtClean="0"/>
                        <a:t> USA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Hobby, Remote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Control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1814 Central Ave,</a:t>
                      </a:r>
                      <a:br>
                        <a:rPr lang="it-IT" b="0" dirty="0" smtClean="0"/>
                      </a:br>
                      <a:r>
                        <a:rPr lang="it-IT" b="0" dirty="0" smtClean="0"/>
                        <a:t>Albany</a:t>
                      </a:r>
                      <a:endParaRPr lang="en-US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452-3182</a:t>
                      </a:r>
                      <a:endParaRPr lang="en-US" b="0" i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www.hobbytown.com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Science and Hobby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Hobby, Remote Control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1623 2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Ave,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Watervliet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272-9040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www.scienceandhobby.com</a:t>
                      </a:r>
                      <a:endParaRPr lang="en-US" sz="1400" b="0" i="0" dirty="0" smtClean="0">
                        <a:solidFill>
                          <a:schemeClr val="tx1"/>
                        </a:solidFill>
                        <a:hlinkClick r:id="rId3"/>
                      </a:endParaRPr>
                    </a:p>
                    <a:p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6219110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Updated 1/18/2017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6739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Hardware </a:t>
            </a:r>
            <a:r>
              <a:rPr lang="en-US" dirty="0"/>
              <a:t>Stores</a:t>
            </a:r>
            <a:br>
              <a:rPr lang="en-US" dirty="0"/>
            </a:br>
            <a:r>
              <a:rPr lang="en-US" sz="1100" dirty="0"/>
              <a:t>**Design Lab Students - suppliers in </a:t>
            </a:r>
            <a:r>
              <a:rPr lang="en-US" sz="1100" dirty="0">
                <a:solidFill>
                  <a:srgbClr val="FF0000"/>
                </a:solidFill>
              </a:rPr>
              <a:t>RED</a:t>
            </a:r>
            <a:r>
              <a:rPr lang="en-US" sz="1100" dirty="0"/>
              <a:t> are authorized for direct RPI purchase</a:t>
            </a:r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68707"/>
              </p:ext>
            </p:extLst>
          </p:nvPr>
        </p:nvGraphicFramePr>
        <p:xfrm>
          <a:off x="152400" y="1676400"/>
          <a:ext cx="87630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81200"/>
                <a:gridCol w="17526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Ace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Hardware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Hardware, lumber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63 3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St, Troy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687-0014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www.acehardware.com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effectLst/>
                        </a:rPr>
                        <a:t>Ace Hardware</a:t>
                      </a:r>
                      <a:endParaRPr lang="en-US" b="0" i="0" dirty="0" smtClean="0">
                        <a:effectLst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Hardware, lumber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effectLst/>
                        </a:rPr>
                        <a:t>831</a:t>
                      </a:r>
                      <a:r>
                        <a:rPr lang="en-US" b="0" i="0" baseline="0" dirty="0" smtClean="0">
                          <a:effectLst/>
                        </a:rPr>
                        <a:t> </a:t>
                      </a:r>
                      <a:r>
                        <a:rPr lang="en-US" b="0" i="0" dirty="0" smtClean="0">
                          <a:effectLst/>
                        </a:rPr>
                        <a:t>Hoosick Rd,</a:t>
                      </a:r>
                      <a:br>
                        <a:rPr lang="en-US" b="0" i="0" dirty="0" smtClean="0">
                          <a:effectLst/>
                        </a:rPr>
                      </a:br>
                      <a:r>
                        <a:rPr lang="en-US" b="0" i="0" dirty="0" smtClean="0">
                          <a:effectLst/>
                        </a:rPr>
                        <a:t>Troy</a:t>
                      </a:r>
                      <a:endParaRPr lang="en-US" b="0" i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effectLst/>
                        </a:rPr>
                        <a:t>874-0251</a:t>
                      </a:r>
                      <a:endParaRPr lang="en-US" b="0" i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www.acehardware.com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Grossman’s Bargain Outlet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Hardware, lumber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163 Troy Schenectady Rd, </a:t>
                      </a:r>
                      <a:r>
                        <a:rPr lang="en-US" dirty="0" err="1" smtClean="0">
                          <a:effectLst/>
                        </a:rPr>
                        <a:t>Watervliet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274-0182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effectLst/>
                        </a:rPr>
                        <a:t>www.bargain-outlets.com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 Depot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Hardware, lumber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579 Troy Schenectady Rd, Latham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782-9867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www.homedepot.com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Lowe’s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Hardware, lumber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790 Loudon Rd, Latham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786-3350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www.lowes.com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Walmart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760 Hoosick Rd,</a:t>
                      </a:r>
                    </a:p>
                    <a:p>
                      <a:r>
                        <a:rPr lang="en-US" dirty="0" smtClean="0"/>
                        <a:t>Troy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279-0685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www.walmart.com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4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Material </a:t>
            </a:r>
            <a:r>
              <a:rPr lang="en-US" dirty="0"/>
              <a:t>Sources</a:t>
            </a:r>
            <a:br>
              <a:rPr lang="en-US" dirty="0"/>
            </a:br>
            <a:r>
              <a:rPr lang="en-US" sz="1100" dirty="0"/>
              <a:t>**Design Lab Students - suppliers in </a:t>
            </a:r>
            <a:r>
              <a:rPr lang="en-US" sz="1100" dirty="0">
                <a:solidFill>
                  <a:srgbClr val="FF0000"/>
                </a:solidFill>
              </a:rPr>
              <a:t>RED</a:t>
            </a:r>
            <a:r>
              <a:rPr lang="en-US" sz="1100" dirty="0"/>
              <a:t> are authorized for direct RPI purchase</a:t>
            </a:r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375504"/>
              </p:ext>
            </p:extLst>
          </p:nvPr>
        </p:nvGraphicFramePr>
        <p:xfrm>
          <a:off x="152400" y="1676400"/>
          <a:ext cx="8763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81200"/>
                <a:gridCol w="17526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Albany Steel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Metal bar, pipe, sheet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566 Broadway, </a:t>
                      </a:r>
                      <a:r>
                        <a:rPr lang="en-US" b="0" i="0" dirty="0" err="1" smtClean="0">
                          <a:solidFill>
                            <a:schemeClr val="tx1"/>
                          </a:solidFill>
                        </a:rPr>
                        <a:t>Menands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436-4851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www.albanysteel.net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Arcadia Supply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Laser cutting, </a:t>
                      </a:r>
                      <a:r>
                        <a:rPr lang="en-US" b="0" i="0" dirty="0" err="1" smtClean="0">
                          <a:solidFill>
                            <a:schemeClr val="tx1"/>
                          </a:solidFill>
                        </a:rPr>
                        <a:t>waterjet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80 Cohoes Ave, Green Island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434-6213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www.arcadiamfg.com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rgbClr val="FF0000"/>
                          </a:solidFill>
                        </a:rPr>
                        <a:t>Bearing Distributors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Bearings, power transmission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1 Spring Ave,</a:t>
                      </a:r>
                      <a:br>
                        <a:rPr lang="en-US" b="0" i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Troy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274-2550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www.bdtroy.com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Kaman Industrial Technologies 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Industrial parts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301 Old Niskayuna Rd # 240, Latham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783-8114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www.kamandirect.com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Applied Industrial Technologies</a:t>
                      </a:r>
                    </a:p>
                  </a:txBody>
                  <a:tcPr marR="762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Bearings, power transmission, hydraulics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6 Enterprise </a:t>
                      </a:r>
                      <a:r>
                        <a:rPr lang="en-US" b="0" i="0" dirty="0" err="1" smtClean="0">
                          <a:solidFill>
                            <a:schemeClr val="tx1"/>
                          </a:solidFill>
                        </a:rPr>
                        <a:t>Dr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br>
                        <a:rPr lang="en-US" b="0" i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Albany</a:t>
                      </a:r>
                      <a:endParaRPr lang="en-US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R="7620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</a:rPr>
                        <a:t>427-5800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1"/>
                          </a:solidFill>
                        </a:rPr>
                        <a:t>www.applied.com</a:t>
                      </a:r>
                      <a:endParaRPr lang="en-US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Troy Belting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Hose, belts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 Cohoes Rd,</a:t>
                      </a:r>
                      <a:br>
                        <a:rPr lang="en-US" dirty="0" smtClean="0"/>
                      </a:br>
                      <a:r>
                        <a:rPr lang="en-US" dirty="0" err="1" smtClean="0"/>
                        <a:t>Watervliet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272-4920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/>
                        <a:t>www.troybelting.com</a:t>
                      </a:r>
                      <a:endParaRPr lang="en-US" sz="1400" b="0" i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32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RPI Manufacturing Resources</a:t>
            </a:r>
            <a:br>
              <a:rPr lang="en-US" dirty="0" smtClean="0"/>
            </a:br>
            <a:r>
              <a:rPr lang="en-US" sz="1200" dirty="0" smtClean="0"/>
              <a:t>IED students – </a:t>
            </a:r>
            <a:r>
              <a:rPr lang="en-US" sz="1200" b="1" dirty="0" smtClean="0"/>
              <a:t>START</a:t>
            </a:r>
            <a:r>
              <a:rPr lang="en-US" sz="1200" dirty="0" smtClean="0"/>
              <a:t> by discussing manufacturing needs with your Instructor</a:t>
            </a:r>
            <a:br>
              <a:rPr lang="en-US" sz="1200" dirty="0" smtClean="0"/>
            </a:br>
            <a:r>
              <a:rPr lang="en-US" sz="1200" dirty="0" smtClean="0"/>
              <a:t>Design Lab students – </a:t>
            </a:r>
            <a:r>
              <a:rPr lang="en-US" sz="1200" b="1" dirty="0" smtClean="0"/>
              <a:t>START</a:t>
            </a:r>
            <a:r>
              <a:rPr lang="en-US" sz="1200" dirty="0" smtClean="0"/>
              <a:t> by discussing manufacturing needs with your Project Engineer and then Sam Chiappone x8295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</a:t>
            </a:r>
            <a:r>
              <a:rPr lang="en-US" dirty="0"/>
              <a:t>Machine Shop – John </a:t>
            </a:r>
            <a:r>
              <a:rPr lang="en-US" dirty="0" err="1" smtClean="0"/>
              <a:t>Szczesniak</a:t>
            </a:r>
            <a:r>
              <a:rPr lang="en-US" dirty="0" smtClean="0"/>
              <a:t>, JEC 1010, </a:t>
            </a:r>
            <a:r>
              <a:rPr lang="en-US" dirty="0" smtClean="0">
                <a:hlinkClick r:id="rId2"/>
              </a:rPr>
              <a:t>szczej@rpi.edu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Manual lathes, manual mills, drills, shear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Welding, plasma </a:t>
            </a:r>
            <a:r>
              <a:rPr lang="en-US" dirty="0" smtClean="0"/>
              <a:t>cutter, laser cutting &amp; engraving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Some metal raw material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Initial contact to use Green </a:t>
            </a:r>
            <a:r>
              <a:rPr lang="en-US" dirty="0" err="1" smtClean="0"/>
              <a:t>Bldg</a:t>
            </a:r>
            <a:r>
              <a:rPr lang="en-US" dirty="0" smtClean="0"/>
              <a:t> Wood Shop</a:t>
            </a:r>
          </a:p>
          <a:p>
            <a:endParaRPr lang="en-US" dirty="0" smtClean="0"/>
          </a:p>
          <a:p>
            <a:r>
              <a:rPr lang="en-US" dirty="0" smtClean="0"/>
              <a:t>MDL Fabrication Area – Scott </a:t>
            </a:r>
            <a:r>
              <a:rPr lang="en-US" dirty="0" err="1" smtClean="0"/>
              <a:t>Yerbery</a:t>
            </a:r>
            <a:r>
              <a:rPr lang="en-US" dirty="0" smtClean="0"/>
              <a:t>, JEC 2322, </a:t>
            </a:r>
            <a:r>
              <a:rPr lang="en-US" dirty="0" smtClean="0">
                <a:hlinkClick r:id="rId3"/>
              </a:rPr>
              <a:t>yerbus@rpi.edu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Drill press, </a:t>
            </a:r>
            <a:r>
              <a:rPr lang="en-US" dirty="0" err="1" smtClean="0"/>
              <a:t>bandsaw</a:t>
            </a:r>
            <a:r>
              <a:rPr lang="en-US" dirty="0" smtClean="0"/>
              <a:t>, hand tools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CNC lathe and mill (Design Lab projects ONLY)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Electrical test equipment and basic circuit supplies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Project storage, </a:t>
            </a:r>
            <a:r>
              <a:rPr lang="en-US" dirty="0" smtClean="0"/>
              <a:t>80/20 </a:t>
            </a:r>
            <a:r>
              <a:rPr lang="en-US" dirty="0" smtClean="0"/>
              <a:t>structural kits, H-bridge, DC motors</a:t>
            </a:r>
          </a:p>
          <a:p>
            <a:endParaRPr lang="en-US" dirty="0" smtClean="0"/>
          </a:p>
          <a:p>
            <a:r>
              <a:rPr lang="en-US" dirty="0" smtClean="0"/>
              <a:t>AML – Larry Ruff, CII 1029, </a:t>
            </a:r>
            <a:r>
              <a:rPr lang="en-US" dirty="0" smtClean="0">
                <a:hlinkClick r:id="rId4"/>
              </a:rPr>
              <a:t>ruffl@rpi.edu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Laser cutting &amp; engraving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Abrasive Water Jet Cutting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Rapid Prototyping – starch, plaster, and ABS plastic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Vacuum forming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8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RPI Manufacturing Resources</a:t>
            </a:r>
            <a:br>
              <a:rPr lang="en-US" dirty="0" smtClean="0"/>
            </a:br>
            <a:r>
              <a:rPr lang="en-US" sz="1200" dirty="0" smtClean="0"/>
              <a:t>IED students – </a:t>
            </a:r>
            <a:r>
              <a:rPr lang="en-US" sz="1200" b="1" dirty="0" smtClean="0"/>
              <a:t>START</a:t>
            </a:r>
            <a:r>
              <a:rPr lang="en-US" sz="1200" dirty="0" smtClean="0"/>
              <a:t> by discussing manufacturing needs with your Instructor</a:t>
            </a:r>
            <a:br>
              <a:rPr lang="en-US" sz="1200" dirty="0" smtClean="0"/>
            </a:br>
            <a:r>
              <a:rPr lang="en-US" sz="1200" dirty="0" smtClean="0"/>
              <a:t>Design Lab students – </a:t>
            </a:r>
            <a:r>
              <a:rPr lang="en-US" sz="1200" b="1" dirty="0" smtClean="0"/>
              <a:t>START</a:t>
            </a:r>
            <a:r>
              <a:rPr lang="en-US" sz="1200" dirty="0" smtClean="0"/>
              <a:t> by discussing manufacturing needs with your Project Engineer and then Sam Chiappone x8295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07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Machine Shop – Jim Schatz, SC BW 10, </a:t>
            </a:r>
            <a:r>
              <a:rPr lang="en-US" dirty="0" smtClean="0">
                <a:hlinkClick r:id="rId2"/>
              </a:rPr>
              <a:t>schatj@rpi.edu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Complete fabrication shop – manual and CNC machines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Welding, shear, wire EDM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Some metal raw material and hardware available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Run by RPI staff members, </a:t>
            </a:r>
            <a:r>
              <a:rPr lang="en-US" dirty="0"/>
              <a:t>NO student </a:t>
            </a:r>
            <a:r>
              <a:rPr lang="en-US" dirty="0" smtClean="0"/>
              <a:t>use of equipment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Payment required for all services &amp; material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mms.rpi.edu/shop.html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Chemical Stockroom – Paul Sinicki, 214 </a:t>
            </a:r>
            <a:r>
              <a:rPr lang="en-US" dirty="0" err="1"/>
              <a:t>Cogswell</a:t>
            </a:r>
            <a:r>
              <a:rPr lang="en-US" dirty="0"/>
              <a:t>, </a:t>
            </a:r>
            <a:r>
              <a:rPr lang="en-US" dirty="0" smtClean="0"/>
              <a:t>x6774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Raw chemicals, glassware, and related equipment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Stock inventory, special orders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6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On-line Parts Sources</a:t>
            </a:r>
            <a:br>
              <a:rPr lang="en-US" dirty="0" smtClean="0"/>
            </a:br>
            <a:r>
              <a:rPr lang="en-US" sz="1300" dirty="0" smtClean="0"/>
              <a:t>**Design Lab Students - </a:t>
            </a:r>
            <a:r>
              <a:rPr lang="en-US" sz="1400" dirty="0" smtClean="0"/>
              <a:t>suppliers in </a:t>
            </a:r>
            <a:r>
              <a:rPr lang="en-US" sz="1400" dirty="0" smtClean="0">
                <a:solidFill>
                  <a:srgbClr val="FF0000"/>
                </a:solidFill>
              </a:rPr>
              <a:t>RED</a:t>
            </a:r>
            <a:r>
              <a:rPr lang="en-US" sz="1400" dirty="0" smtClean="0"/>
              <a:t> are authorized for direct RPI purchase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02046" y="1219200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Electrical &amp; Electronics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Newark</a:t>
            </a:r>
            <a:r>
              <a:rPr lang="en-US" dirty="0" smtClean="0"/>
              <a:t> – </a:t>
            </a:r>
            <a:r>
              <a:rPr lang="en-US" dirty="0" smtClean="0">
                <a:hlinkClick r:id="rId2"/>
              </a:rPr>
              <a:t>www.newark.com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Mouser</a:t>
            </a:r>
            <a:r>
              <a:rPr lang="en-US" dirty="0" smtClean="0"/>
              <a:t> – </a:t>
            </a:r>
            <a:r>
              <a:rPr lang="en-US" dirty="0" smtClean="0">
                <a:hlinkClick r:id="rId3"/>
              </a:rPr>
              <a:t>www.mouser.com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Digi</a:t>
            </a:r>
            <a:r>
              <a:rPr lang="en-US" dirty="0" smtClean="0">
                <a:solidFill>
                  <a:srgbClr val="FF0000"/>
                </a:solidFill>
              </a:rPr>
              <a:t>-Key</a:t>
            </a:r>
            <a:r>
              <a:rPr lang="en-US" dirty="0" smtClean="0"/>
              <a:t> – </a:t>
            </a:r>
            <a:r>
              <a:rPr lang="en-US" dirty="0" smtClean="0">
                <a:hlinkClick r:id="rId4"/>
              </a:rPr>
              <a:t>www.digikey.com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Omega Engineering </a:t>
            </a:r>
            <a:r>
              <a:rPr lang="en-US" dirty="0" smtClean="0"/>
              <a:t>– </a:t>
            </a:r>
            <a:r>
              <a:rPr lang="en-US" dirty="0" smtClean="0">
                <a:hlinkClick r:id="rId5"/>
              </a:rPr>
              <a:t>www.omega.com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Jameco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>
                <a:hlinkClick r:id="rId6"/>
              </a:rPr>
              <a:t>www.jameco.com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Sparkfun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smtClean="0">
                <a:hlinkClick r:id="rId7"/>
              </a:rPr>
              <a:t>www.sparkfun.com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Electronix</a:t>
            </a:r>
            <a:r>
              <a:rPr lang="en-US" dirty="0"/>
              <a:t> Express </a:t>
            </a:r>
            <a:r>
              <a:rPr lang="en-US" dirty="0" smtClean="0"/>
              <a:t>– </a:t>
            </a:r>
            <a:r>
              <a:rPr lang="en-US" dirty="0" smtClean="0">
                <a:hlinkClick r:id="rId8"/>
              </a:rPr>
              <a:t>www.elexp.com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Elenco</a:t>
            </a:r>
            <a:r>
              <a:rPr lang="en-US" dirty="0"/>
              <a:t> Electronics – </a:t>
            </a:r>
            <a:r>
              <a:rPr lang="en-US" dirty="0" smtClean="0">
                <a:hlinkClick r:id="rId9"/>
              </a:rPr>
              <a:t>www.elenco.com/testhome.htm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Jaycar</a:t>
            </a:r>
            <a:r>
              <a:rPr lang="en-US" dirty="0"/>
              <a:t> Electronics – </a:t>
            </a:r>
            <a:r>
              <a:rPr lang="en-US" dirty="0" smtClean="0">
                <a:hlinkClick r:id="rId10"/>
              </a:rPr>
              <a:t>www.jaycar.us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All Electronics </a:t>
            </a:r>
            <a:r>
              <a:rPr lang="en-US" dirty="0"/>
              <a:t>– </a:t>
            </a:r>
            <a:r>
              <a:rPr lang="en-US" dirty="0" smtClean="0">
                <a:hlinkClick r:id="rId11"/>
              </a:rPr>
              <a:t>www.allelectronics.com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/>
              <a:t>Hobby </a:t>
            </a:r>
            <a:r>
              <a:rPr lang="en-US" dirty="0" smtClean="0"/>
              <a:t>Robotics &amp; Supplies (including motors and controllers, RC Servos, etc.)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Solarbotics</a:t>
            </a:r>
            <a:r>
              <a:rPr lang="en-US" dirty="0"/>
              <a:t> – </a:t>
            </a:r>
            <a:r>
              <a:rPr lang="en-US" dirty="0" smtClean="0">
                <a:hlinkClick r:id="rId12"/>
              </a:rPr>
              <a:t>www.solarbotics.com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Pololu</a:t>
            </a:r>
            <a:r>
              <a:rPr lang="en-US" dirty="0"/>
              <a:t> – </a:t>
            </a:r>
            <a:r>
              <a:rPr lang="en-US" dirty="0" smtClean="0">
                <a:hlinkClick r:id="rId13"/>
              </a:rPr>
              <a:t>www.pololu.com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Bane Bots – </a:t>
            </a:r>
            <a:r>
              <a:rPr lang="en-US" dirty="0" smtClean="0">
                <a:hlinkClick r:id="rId14"/>
              </a:rPr>
              <a:t>www.banebots.com/index.html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Robot Shop </a:t>
            </a:r>
            <a:r>
              <a:rPr lang="en-US" dirty="0" smtClean="0"/>
              <a:t>– </a:t>
            </a:r>
            <a:r>
              <a:rPr lang="en-US" dirty="0" smtClean="0">
                <a:hlinkClick r:id="rId15"/>
              </a:rPr>
              <a:t>www.robotshop.com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8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6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On-line Parts Sources</a:t>
            </a:r>
            <a:br>
              <a:rPr lang="en-US" dirty="0" smtClean="0"/>
            </a:br>
            <a:r>
              <a:rPr lang="en-US" sz="1300" dirty="0" smtClean="0"/>
              <a:t>**Design Lab Students - </a:t>
            </a:r>
            <a:r>
              <a:rPr lang="en-US" sz="1400" dirty="0" smtClean="0"/>
              <a:t>suppliers in </a:t>
            </a:r>
            <a:r>
              <a:rPr lang="en-US" sz="1400" dirty="0" smtClean="0">
                <a:solidFill>
                  <a:srgbClr val="FF0000"/>
                </a:solidFill>
              </a:rPr>
              <a:t>RED</a:t>
            </a:r>
            <a:r>
              <a:rPr lang="en-US" sz="1400" dirty="0" smtClean="0"/>
              <a:t> are authorized for direct RPI purchase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02046" y="12192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Massive </a:t>
            </a:r>
            <a:r>
              <a:rPr lang="en-US" dirty="0"/>
              <a:t>Industrial </a:t>
            </a:r>
            <a:r>
              <a:rPr lang="en-US" dirty="0" smtClean="0"/>
              <a:t>Suppliers (Parts, Tools, Raw Materials, more)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McMaster Carr </a:t>
            </a:r>
            <a:r>
              <a:rPr lang="en-US" dirty="0"/>
              <a:t>– </a:t>
            </a:r>
            <a:r>
              <a:rPr lang="en-US" dirty="0">
                <a:hlinkClick r:id="rId2"/>
              </a:rPr>
              <a:t>www.mcmaster.com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MSC</a:t>
            </a:r>
            <a:r>
              <a:rPr lang="en-US" dirty="0"/>
              <a:t> – </a:t>
            </a:r>
            <a:r>
              <a:rPr lang="en-US" dirty="0">
                <a:hlinkClick r:id="rId3"/>
              </a:rPr>
              <a:t>www.mscdirect.com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Reid Tools – </a:t>
            </a:r>
            <a:r>
              <a:rPr lang="en-US" dirty="0">
                <a:hlinkClick r:id="rId4"/>
              </a:rPr>
              <a:t>www.reidtool.com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Grainger</a:t>
            </a:r>
            <a:r>
              <a:rPr lang="en-US" dirty="0"/>
              <a:t> – </a:t>
            </a:r>
            <a:r>
              <a:rPr lang="en-US" dirty="0" smtClean="0">
                <a:hlinkClick r:id="rId5"/>
              </a:rPr>
              <a:t>www.grainger.com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Enco</a:t>
            </a:r>
            <a:r>
              <a:rPr lang="en-US" dirty="0"/>
              <a:t> – </a:t>
            </a:r>
            <a:r>
              <a:rPr lang="en-US" dirty="0" smtClean="0">
                <a:hlinkClick r:id="rId6"/>
              </a:rPr>
              <a:t>www.use-enco.com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Drive </a:t>
            </a:r>
            <a:r>
              <a:rPr lang="en-US" dirty="0"/>
              <a:t>Components, Gears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Small Parts Inc. – </a:t>
            </a:r>
            <a:r>
              <a:rPr lang="en-US" dirty="0">
                <a:hlinkClick r:id="rId7"/>
              </a:rPr>
              <a:t>www.smallparts.com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Stock Drive Products </a:t>
            </a:r>
            <a:r>
              <a:rPr lang="en-US" dirty="0"/>
              <a:t>– </a:t>
            </a:r>
            <a:r>
              <a:rPr lang="en-US" dirty="0">
                <a:hlinkClick r:id="rId8"/>
              </a:rPr>
              <a:t>www.sdp-si.com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Berg – </a:t>
            </a:r>
            <a:r>
              <a:rPr lang="en-US" dirty="0">
                <a:hlinkClick r:id="rId9"/>
              </a:rPr>
              <a:t>www.wmberg.com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err="1"/>
              <a:t>Pnuematics</a:t>
            </a:r>
            <a:r>
              <a:rPr lang="en-US" dirty="0"/>
              <a:t>, Hydraulics, </a:t>
            </a:r>
            <a:r>
              <a:rPr lang="en-US" dirty="0" smtClean="0"/>
              <a:t>Automation &amp; Automation Controls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HydroAir</a:t>
            </a:r>
            <a:r>
              <a:rPr lang="en-US" dirty="0" smtClean="0">
                <a:solidFill>
                  <a:srgbClr val="FF0000"/>
                </a:solidFill>
              </a:rPr>
              <a:t> Hughes </a:t>
            </a:r>
            <a:r>
              <a:rPr lang="en-US" dirty="0"/>
              <a:t>– </a:t>
            </a:r>
            <a:r>
              <a:rPr lang="en-US" dirty="0" smtClean="0">
                <a:hlinkClick r:id="rId10"/>
              </a:rPr>
              <a:t>www.hydroair.net</a:t>
            </a:r>
            <a:r>
              <a:rPr lang="en-US" dirty="0" smtClean="0"/>
              <a:t>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Bimba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>
                <a:hlinkClick r:id="rId11"/>
              </a:rPr>
              <a:t>www.bimba.com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Parker </a:t>
            </a:r>
            <a:r>
              <a:rPr lang="en-US" dirty="0" err="1"/>
              <a:t>Hannafin</a:t>
            </a:r>
            <a:r>
              <a:rPr lang="en-US" dirty="0"/>
              <a:t> Corp. – </a:t>
            </a:r>
            <a:r>
              <a:rPr lang="en-US" dirty="0" smtClean="0">
                <a:hlinkClick r:id="rId12"/>
              </a:rPr>
              <a:t>www.parker.com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Automation Direct </a:t>
            </a:r>
            <a:r>
              <a:rPr lang="en-US" dirty="0"/>
              <a:t>– </a:t>
            </a:r>
            <a:r>
              <a:rPr lang="en-US" dirty="0" smtClean="0">
                <a:hlinkClick r:id="rId13"/>
              </a:rPr>
              <a:t>www.automationdirect.com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1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6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On-line Parts Sources</a:t>
            </a:r>
            <a:br>
              <a:rPr lang="en-US" dirty="0" smtClean="0"/>
            </a:br>
            <a:r>
              <a:rPr lang="en-US" sz="1300" dirty="0" smtClean="0"/>
              <a:t>**Design Lab Students - </a:t>
            </a:r>
            <a:r>
              <a:rPr lang="en-US" sz="1400" dirty="0" smtClean="0"/>
              <a:t>suppliers in </a:t>
            </a:r>
            <a:r>
              <a:rPr lang="en-US" sz="1400" dirty="0" smtClean="0">
                <a:solidFill>
                  <a:srgbClr val="FF0000"/>
                </a:solidFill>
              </a:rPr>
              <a:t>RED</a:t>
            </a:r>
            <a:r>
              <a:rPr lang="en-US" sz="1400" dirty="0" smtClean="0"/>
              <a:t> are authorized for direct RPI purchase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19199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Surplus (CHEAPER): Electrical, Electro-Mechanical, Mechanical, Motors, Various Parts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Surplus </a:t>
            </a:r>
            <a:r>
              <a:rPr lang="en-US" dirty="0" smtClean="0"/>
              <a:t>Center – </a:t>
            </a:r>
            <a:r>
              <a:rPr lang="en-US" dirty="0" smtClean="0">
                <a:hlinkClick r:id="rId2"/>
              </a:rPr>
              <a:t>www.surpluscenter.com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Herbach</a:t>
            </a:r>
            <a:r>
              <a:rPr lang="en-US" dirty="0"/>
              <a:t> &amp; </a:t>
            </a:r>
            <a:r>
              <a:rPr lang="en-US" dirty="0" err="1" smtClean="0"/>
              <a:t>Rademan</a:t>
            </a:r>
            <a:r>
              <a:rPr lang="en-US" dirty="0" smtClean="0"/>
              <a:t> – </a:t>
            </a:r>
            <a:r>
              <a:rPr lang="en-US" dirty="0" smtClean="0">
                <a:hlinkClick r:id="rId3"/>
              </a:rPr>
              <a:t>www.herbach.com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American Science &amp; </a:t>
            </a:r>
            <a:r>
              <a:rPr lang="en-US" dirty="0" smtClean="0"/>
              <a:t>Surplus – </a:t>
            </a:r>
            <a:r>
              <a:rPr lang="en-US" dirty="0" smtClean="0">
                <a:hlinkClick r:id="rId4"/>
              </a:rPr>
              <a:t>www.sciplus.com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Electronic Surplus – </a:t>
            </a:r>
            <a:r>
              <a:rPr lang="en-US" dirty="0" smtClean="0">
                <a:hlinkClick r:id="rId5"/>
              </a:rPr>
              <a:t>www.electronicsurplus.com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Surplus Gizmos –</a:t>
            </a:r>
            <a:r>
              <a:rPr lang="en-US" dirty="0"/>
              <a:t> </a:t>
            </a:r>
            <a:r>
              <a:rPr lang="en-US" dirty="0" smtClean="0">
                <a:hlinkClick r:id="rId6"/>
              </a:rPr>
              <a:t>www.surplusgizmos.com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Marlin P Jones &amp; Associates – </a:t>
            </a:r>
            <a:r>
              <a:rPr lang="en-US" dirty="0" smtClean="0">
                <a:hlinkClick r:id="rId7"/>
              </a:rPr>
              <a:t>www.mpja.com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Telecommunication, Networking, Premise Wiring &amp; A/V:  Hardware, Parts, Cables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L-Com – </a:t>
            </a:r>
            <a:r>
              <a:rPr lang="en-US" dirty="0" smtClean="0">
                <a:hlinkClick r:id="rId8"/>
              </a:rPr>
              <a:t>www.l-com.com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B&amp;B Electronics (a </a:t>
            </a:r>
            <a:r>
              <a:rPr lang="en-US" dirty="0"/>
              <a:t>little pricey) – </a:t>
            </a:r>
            <a:r>
              <a:rPr lang="en-US" dirty="0" smtClean="0"/>
              <a:t> </a:t>
            </a:r>
            <a:r>
              <a:rPr lang="en-US" dirty="0" smtClean="0">
                <a:hlinkClick r:id="rId9"/>
              </a:rPr>
              <a:t>www.bb-elec.com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Black </a:t>
            </a:r>
            <a:r>
              <a:rPr lang="en-US" dirty="0"/>
              <a:t>Box (also pricey) – </a:t>
            </a:r>
            <a:r>
              <a:rPr lang="en-US" dirty="0" smtClean="0">
                <a:hlinkClick r:id="rId10"/>
              </a:rPr>
              <a:t>www.blackbox.com/Store/storefront.aspx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Cables To Go – </a:t>
            </a:r>
            <a:r>
              <a:rPr lang="en-US" dirty="0" smtClean="0">
                <a:hlinkClick r:id="rId11"/>
              </a:rPr>
              <a:t>www.cablestogo.com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Monoprice</a:t>
            </a:r>
            <a:r>
              <a:rPr lang="en-US" dirty="0"/>
              <a:t> </a:t>
            </a:r>
            <a:r>
              <a:rPr lang="en-US" dirty="0" smtClean="0"/>
              <a:t>(like cables to go, but cheaper</a:t>
            </a:r>
            <a:r>
              <a:rPr lang="en-US" dirty="0"/>
              <a:t>) – </a:t>
            </a:r>
            <a:r>
              <a:rPr lang="en-US" dirty="0" smtClean="0">
                <a:hlinkClick r:id="rId12"/>
              </a:rPr>
              <a:t>www.monoprice.com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Plastic Stock, Parts, Tubing,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US Plastics Corporation – </a:t>
            </a:r>
            <a:r>
              <a:rPr lang="en-US" dirty="0" smtClean="0">
                <a:hlinkClick r:id="rId13"/>
              </a:rPr>
              <a:t>www.usplastic.com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Green Tech and Parts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Kansas </a:t>
            </a:r>
            <a:r>
              <a:rPr lang="en-US" dirty="0"/>
              <a:t>Wind </a:t>
            </a:r>
            <a:r>
              <a:rPr lang="en-US" dirty="0" smtClean="0"/>
              <a:t>Power </a:t>
            </a:r>
            <a:r>
              <a:rPr lang="en-US" dirty="0"/>
              <a:t>(phone orders only)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>
                <a:hlinkClick r:id="rId14"/>
              </a:rPr>
              <a:t>www.kansaswindpower.net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2772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716</Words>
  <Application>Microsoft Office PowerPoint</Application>
  <PresentationFormat>On-screen Show (4:3)</PresentationFormat>
  <Paragraphs>187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Local Parts Suppliers **Design Lab Students - suppliers in RED are authorized for direct RPI purchase</vt:lpstr>
      <vt:lpstr>Local Hardware Stores **Design Lab Students - suppliers in RED are authorized for direct RPI purchase</vt:lpstr>
      <vt:lpstr>Local Material Sources **Design Lab Students - suppliers in RED are authorized for direct RPI purchase</vt:lpstr>
      <vt:lpstr>RPI Manufacturing Resources IED students – START by discussing manufacturing needs with your Instructor Design Lab students – START by discussing manufacturing needs with your Project Engineer and then Sam Chiappone x8295</vt:lpstr>
      <vt:lpstr>RPI Manufacturing Resources IED students – START by discussing manufacturing needs with your Instructor Design Lab students – START by discussing manufacturing needs with your Project Engineer and then Sam Chiappone x8295</vt:lpstr>
      <vt:lpstr>On-line Parts Sources **Design Lab Students - suppliers in RED are authorized for direct RPI purchase</vt:lpstr>
      <vt:lpstr>On-line Parts Sources **Design Lab Students - suppliers in RED are authorized for direct RPI purchase</vt:lpstr>
      <vt:lpstr>On-line Parts Sources **Design Lab Students - suppliers in RED are authorized for direct RPI purchase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IED Parts Suppliers</dc:title>
  <dc:creator>student</dc:creator>
  <cp:lastModifiedBy>student</cp:lastModifiedBy>
  <cp:revision>32</cp:revision>
  <dcterms:created xsi:type="dcterms:W3CDTF">2011-01-06T20:16:41Z</dcterms:created>
  <dcterms:modified xsi:type="dcterms:W3CDTF">2017-01-18T18:05:00Z</dcterms:modified>
</cp:coreProperties>
</file>