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4AD1-2948-48FE-81D8-744F7E3F73F2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9F5E-7CEF-4BF8-B59F-76204508F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converting geometric primitives into their discrete </a:t>
            </a:r>
            <a:r>
              <a:rPr lang="en-US" dirty="0" err="1" smtClean="0"/>
              <a:t>ap</a:t>
            </a:r>
            <a:r>
              <a:rPr lang="en-US" dirty="0" smtClean="0"/>
              <a:t>- </a:t>
            </a:r>
            <a:r>
              <a:rPr lang="en-US" dirty="0" err="1" smtClean="0"/>
              <a:t>proximations</a:t>
            </a:r>
            <a:r>
              <a:rPr lang="en-US" dirty="0" smtClean="0"/>
              <a:t>”. </a:t>
            </a:r>
            <a:r>
              <a:rPr lang="en-US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F9F5E-7CEF-4BF8-B59F-76204508F2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78E4E9-2B67-401A-B830-3E53ACC599F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31712C-9A48-449D-A855-AD9776315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Special Visual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environment mapping is to simulate an object reflecting its surrounding, e.g., a shiny kettle reflecting the kitchen or a well-polished car reflecting the street.</a:t>
            </a:r>
          </a:p>
          <a:p>
            <a:r>
              <a:rPr lang="en-US" dirty="0" smtClean="0"/>
              <a:t>Sphere Mapping</a:t>
            </a:r>
          </a:p>
          <a:p>
            <a:r>
              <a:rPr lang="en-US" dirty="0" smtClean="0"/>
              <a:t>Cube Mapping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Buffer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stencil buffer is an extra buffer, in addition to the color buffer (pixel buffer) and depth buffer (z-buffering) found on modern graphics hardware. </a:t>
            </a:r>
          </a:p>
          <a:p>
            <a:r>
              <a:rPr lang="en-US" dirty="0" smtClean="0"/>
              <a:t>Limit the area of rendering.</a:t>
            </a:r>
          </a:p>
          <a:p>
            <a:r>
              <a:rPr lang="en-US" dirty="0" smtClean="0"/>
              <a:t>Make use of the strong connection between the depth buffer and the stencil buffer in the rendering pipeline.</a:t>
            </a:r>
          </a:p>
          <a:p>
            <a:r>
              <a:rPr lang="en-US" dirty="0" smtClean="0"/>
              <a:t>Can put a heavy load on the graphics hardware.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give the illusion of geometric detail on a surface, e.g., making it appear ridged or dimpled, by means of perturbing the surface </a:t>
            </a:r>
            <a:r>
              <a:rPr lang="en-US" dirty="0" err="1" smtClean="0"/>
              <a:t>normals</a:t>
            </a:r>
            <a:r>
              <a:rPr lang="en-US" dirty="0" smtClean="0"/>
              <a:t>, but without actually changing any geometry.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Algorithms(Reading)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Cohen-Sutherland Line Clipper</a:t>
            </a:r>
          </a:p>
          <a:p>
            <a:r>
              <a:rPr lang="en-US" dirty="0" smtClean="0"/>
              <a:t>Sutherland-Hodgeman Polygon Clipper</a:t>
            </a:r>
          </a:p>
          <a:p>
            <a:r>
              <a:rPr lang="en-US" dirty="0" err="1" smtClean="0"/>
              <a:t>Bresenham</a:t>
            </a:r>
            <a:r>
              <a:rPr lang="en-US" dirty="0" smtClean="0"/>
              <a:t> line drawing</a:t>
            </a:r>
          </a:p>
          <a:p>
            <a:r>
              <a:rPr lang="en-US" dirty="0" smtClean="0"/>
              <a:t>Polygon rasterizing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13.3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Without blending, a source fragment’s color values are supposed to overwrite those of its destination pixel.</a:t>
            </a:r>
          </a:p>
          <a:p>
            <a:pPr lvl="1"/>
            <a:r>
              <a:rPr lang="en-US" dirty="0" smtClean="0"/>
              <a:t>With blending, the source fragment does not overwrite its destination pixel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Pay attention to the z-value (depth testing).</a:t>
            </a:r>
            <a:endParaRPr lang="en-US" dirty="0" smtClean="0"/>
          </a:p>
          <a:p>
            <a:pPr lvl="1"/>
            <a:r>
              <a:rPr lang="en-US" dirty="0" smtClean="0"/>
              <a:t>Blending equation:</a:t>
            </a:r>
          </a:p>
          <a:p>
            <a:pPr lvl="2"/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5971" y="4800600"/>
            <a:ext cx="4093029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source (0.6, 0.4, 0.2); </a:t>
            </a:r>
            <a:r>
              <a:rPr lang="en-US" dirty="0" err="1" smtClean="0"/>
              <a:t>dest</a:t>
            </a:r>
            <a:r>
              <a:rPr lang="en-US" dirty="0" smtClean="0"/>
              <a:t> (0.5, 0.5, 0.5)</a:t>
            </a:r>
          </a:p>
          <a:p>
            <a:pPr lvl="1"/>
            <a:r>
              <a:rPr lang="en-US" dirty="0" err="1" smtClean="0"/>
              <a:t>Source</a:t>
            </a:r>
            <a:r>
              <a:rPr lang="en-US" baseline="-25000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Source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Source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=0.3</a:t>
            </a:r>
          </a:p>
          <a:p>
            <a:pPr lvl="1"/>
            <a:r>
              <a:rPr lang="en-US" dirty="0" err="1" smtClean="0"/>
              <a:t>dest</a:t>
            </a:r>
            <a:r>
              <a:rPr lang="en-US" baseline="-25000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dest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dest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=0.7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Blending equation gives:</a:t>
            </a:r>
          </a:p>
          <a:p>
            <a:pPr lvl="2"/>
            <a:r>
              <a:rPr lang="en-US" dirty="0" smtClean="0"/>
              <a:t>(0.3*0.5+0.7*0.6, 0.3*0.5+0.7*0.4, 0.3*0.5 +0.7*0.2) = (0.57, 0.43, 0.29)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pic>
        <p:nvPicPr>
          <p:cNvPr id="15362" name="Picture 2" descr="C:\Users\zhongs2\AppData\Local\Temp\Rar$DI47.135\ch13fig0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33637"/>
            <a:ext cx="3657600" cy="3844800"/>
          </a:xfrm>
          <a:prstGeom prst="rect">
            <a:avLst/>
          </a:prstGeom>
          <a:noFill/>
        </p:spPr>
      </p:pic>
      <p:pic>
        <p:nvPicPr>
          <p:cNvPr id="15363" name="Picture 3" descr="C:\Users\zhongs2\AppData\Local\Temp\Rar$DI50.693\ch13fig02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933637"/>
            <a:ext cx="3657600" cy="3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Fog is an atmospheric effect that OpenGL offers ready to use. </a:t>
            </a:r>
          </a:p>
          <a:p>
            <a:r>
              <a:rPr lang="en-US" dirty="0" err="1" smtClean="0"/>
              <a:t>glEnable</a:t>
            </a:r>
            <a:r>
              <a:rPr lang="en-US" dirty="0" smtClean="0"/>
              <a:t>(GL_FOG), </a:t>
            </a:r>
            <a:r>
              <a:rPr lang="en-US" dirty="0" err="1" smtClean="0"/>
              <a:t>glDisable</a:t>
            </a:r>
            <a:r>
              <a:rPr lang="en-US" dirty="0" smtClean="0"/>
              <a:t>(GL_FOG)</a:t>
            </a:r>
          </a:p>
          <a:p>
            <a:r>
              <a:rPr lang="en-US" dirty="0" err="1" smtClean="0"/>
              <a:t>glFogfv</a:t>
            </a:r>
            <a:r>
              <a:rPr lang="en-US" dirty="0" smtClean="0"/>
              <a:t>(GL_FOG_COLOR, </a:t>
            </a:r>
            <a:r>
              <a:rPr lang="en-US" dirty="0" err="1" smtClean="0"/>
              <a:t>flgColor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glFogi</a:t>
            </a:r>
            <a:r>
              <a:rPr lang="en-US" dirty="0" smtClean="0"/>
              <a:t>(GL_FOG_MODE, </a:t>
            </a:r>
            <a:r>
              <a:rPr lang="en-US" dirty="0" err="1" smtClean="0"/>
              <a:t>fogMode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GL_LINEAR</a:t>
            </a:r>
          </a:p>
          <a:p>
            <a:pPr lvl="1"/>
            <a:r>
              <a:rPr lang="en-US" dirty="0" smtClean="0"/>
              <a:t>GL_EXP</a:t>
            </a:r>
          </a:p>
          <a:p>
            <a:pPr lvl="1"/>
            <a:r>
              <a:rPr lang="en-US" dirty="0" smtClean="0"/>
              <a:t>GL_EXP2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GL_LINEAR:</a:t>
            </a:r>
          </a:p>
          <a:p>
            <a:endParaRPr lang="en-US" dirty="0" smtClean="0"/>
          </a:p>
          <a:p>
            <a:r>
              <a:rPr lang="en-US" dirty="0" smtClean="0"/>
              <a:t>GL_EXP:</a:t>
            </a:r>
          </a:p>
          <a:p>
            <a:endParaRPr lang="en-US" dirty="0" smtClean="0"/>
          </a:p>
          <a:p>
            <a:r>
              <a:rPr lang="en-US" dirty="0" smtClean="0"/>
              <a:t>GL_EXP2: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524000"/>
            <a:ext cx="2133600" cy="5334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775585"/>
            <a:ext cx="1905000" cy="32004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599" y="3830955"/>
            <a:ext cx="1981201" cy="35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</a:t>
            </a:r>
            <a:endParaRPr lang="en-US" dirty="0"/>
          </a:p>
        </p:txBody>
      </p:sp>
      <p:pic>
        <p:nvPicPr>
          <p:cNvPr id="19458" name="Picture 2" descr="C:\Users\zhongs2\AppData\Local\Temp\Rar$DI49.399\ch13fig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703" y="2362200"/>
            <a:ext cx="5075766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Antialiasing</a:t>
            </a:r>
            <a:endParaRPr lang="en-US" dirty="0"/>
          </a:p>
        </p:txBody>
      </p:sp>
      <p:pic>
        <p:nvPicPr>
          <p:cNvPr id="1026" name="Picture 2" descr="C:\Users\zhongs2\AppData\Local\Temp\Rar$DI72.853\ch13fig1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33637"/>
            <a:ext cx="3657600" cy="3844800"/>
          </a:xfrm>
          <a:prstGeom prst="rect">
            <a:avLst/>
          </a:prstGeom>
          <a:noFill/>
        </p:spPr>
      </p:pic>
      <p:pic>
        <p:nvPicPr>
          <p:cNvPr id="1027" name="Picture 3" descr="C:\Users\zhongs2\AppData\Local\Temp\Rar$DI74.812\ch13fig11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933637"/>
            <a:ext cx="3657600" cy="3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Antialiasing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blending</a:t>
            </a:r>
          </a:p>
          <a:p>
            <a:r>
              <a:rPr lang="en-US" dirty="0" err="1" smtClean="0"/>
              <a:t>Antialiasing</a:t>
            </a:r>
            <a:r>
              <a:rPr lang="en-US" dirty="0" smtClean="0"/>
              <a:t> itself is enabled with a call to </a:t>
            </a:r>
          </a:p>
          <a:p>
            <a:pPr lvl="1"/>
            <a:r>
              <a:rPr lang="en-US" dirty="0" err="1" smtClean="0"/>
              <a:t>glEnable</a:t>
            </a:r>
            <a:r>
              <a:rPr lang="en-US" dirty="0" smtClean="0"/>
              <a:t>(GL_LINE_SMOOTH)</a:t>
            </a:r>
          </a:p>
          <a:p>
            <a:r>
              <a:rPr lang="en-US" dirty="0" smtClean="0"/>
              <a:t>For the best possible </a:t>
            </a:r>
            <a:r>
              <a:rPr lang="en-US" dirty="0" err="1" smtClean="0"/>
              <a:t>antialiasing</a:t>
            </a:r>
            <a:r>
              <a:rPr lang="en-US" dirty="0" smtClean="0"/>
              <a:t> with the call</a:t>
            </a:r>
          </a:p>
          <a:p>
            <a:pPr lvl="1"/>
            <a:r>
              <a:rPr lang="en-US" dirty="0" err="1" smtClean="0"/>
              <a:t>glHint</a:t>
            </a:r>
            <a:r>
              <a:rPr lang="en-US" dirty="0" smtClean="0"/>
              <a:t>(GL_LINE_SMOOTH_HINT, GL_NICEST)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451</TotalTime>
  <Words>338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Chapter 13 Special Visual Techniques</vt:lpstr>
      <vt:lpstr>Blending</vt:lpstr>
      <vt:lpstr>Blending</vt:lpstr>
      <vt:lpstr>Blending</vt:lpstr>
      <vt:lpstr>Fog</vt:lpstr>
      <vt:lpstr>Fog</vt:lpstr>
      <vt:lpstr>Fog</vt:lpstr>
      <vt:lpstr>Antialiasing</vt:lpstr>
      <vt:lpstr>Antialiasing</vt:lpstr>
      <vt:lpstr>Environment Mapping</vt:lpstr>
      <vt:lpstr>Stencil Buffer Techniques</vt:lpstr>
      <vt:lpstr>Bump Mapping</vt:lpstr>
      <vt:lpstr>Raster Algorithms(Reading)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Special Visual Techniques</dc:title>
  <dc:creator>student</dc:creator>
  <cp:lastModifiedBy>student</cp:lastModifiedBy>
  <cp:revision>4</cp:revision>
  <dcterms:created xsi:type="dcterms:W3CDTF">2012-11-08T03:08:26Z</dcterms:created>
  <dcterms:modified xsi:type="dcterms:W3CDTF">2012-11-08T20:25:00Z</dcterms:modified>
</cp:coreProperties>
</file>