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2" r:id="rId28"/>
    <p:sldId id="284"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8" autoAdjust="0"/>
    <p:restoredTop sz="72622" autoAdjust="0"/>
  </p:normalViewPr>
  <p:slideViewPr>
    <p:cSldViewPr>
      <p:cViewPr varScale="1">
        <p:scale>
          <a:sx n="63" d="100"/>
          <a:sy n="63" d="100"/>
        </p:scale>
        <p:origin x="-1842"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FCA4A-65B0-4B95-AD5D-AF699B874FA2}" type="datetimeFigureOut">
              <a:rPr lang="zh-CN" altLang="en-US" smtClean="0"/>
              <a:pPr/>
              <a:t>2012/11/5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D56C4-4125-4E16-8C2D-63F489BE3783}" type="slidenum">
              <a:rPr lang="zh-CN" altLang="en-US" smtClean="0"/>
              <a:pPr/>
              <a:t>‹#›</a:t>
            </a:fld>
            <a:endParaRPr lang="zh-CN" altLang="en-US"/>
          </a:p>
        </p:txBody>
      </p:sp>
    </p:spTree>
    <p:extLst>
      <p:ext uri="{BB962C8B-B14F-4D97-AF65-F5344CB8AC3E}">
        <p14:creationId xmlns:p14="http://schemas.microsoft.com/office/powerpoint/2010/main" xmlns="" val="3258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hippos</a:t>
            </a:r>
            <a:endParaRPr lang="zh-CN" altLang="en-US" dirty="0"/>
          </a:p>
        </p:txBody>
      </p:sp>
      <p:sp>
        <p:nvSpPr>
          <p:cNvPr id="4" name="灯片编号占位符 3"/>
          <p:cNvSpPr>
            <a:spLocks noGrp="1"/>
          </p:cNvSpPr>
          <p:nvPr>
            <p:ph type="sldNum" sz="quarter" idx="10"/>
          </p:nvPr>
        </p:nvSpPr>
        <p:spPr/>
        <p:txBody>
          <a:bodyPr/>
          <a:lstStyle/>
          <a:p>
            <a:fld id="{069D56C4-4125-4E16-8C2D-63F489BE3783}" type="slidenum">
              <a:rPr lang="zh-CN" altLang="en-US" smtClean="0"/>
              <a:pPr/>
              <a:t>2</a:t>
            </a:fld>
            <a:endParaRPr lang="zh-CN" altLang="en-US"/>
          </a:p>
        </p:txBody>
      </p:sp>
    </p:spTree>
    <p:extLst>
      <p:ext uri="{BB962C8B-B14F-4D97-AF65-F5344CB8AC3E}">
        <p14:creationId xmlns:p14="http://schemas.microsoft.com/office/powerpoint/2010/main" xmlns="" val="204624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Left, some </a:t>
            </a:r>
            <a:r>
              <a:rPr lang="en-US" altLang="zh-CN" dirty="0" err="1" smtClean="0"/>
              <a:t>cubics</a:t>
            </a:r>
            <a:r>
              <a:rPr lang="en-US" altLang="zh-CN" dirty="0" smtClean="0"/>
              <a:t>, boxes; left, grass, windows, floors, yellow</a:t>
            </a:r>
            <a:r>
              <a:rPr lang="en-US" altLang="zh-CN" baseline="0" dirty="0" smtClean="0"/>
              <a:t> line, side walk, and light.</a:t>
            </a:r>
            <a:endParaRPr lang="zh-CN" altLang="en-US" dirty="0"/>
          </a:p>
        </p:txBody>
      </p:sp>
      <p:sp>
        <p:nvSpPr>
          <p:cNvPr id="4" name="灯片编号占位符 3"/>
          <p:cNvSpPr>
            <a:spLocks noGrp="1"/>
          </p:cNvSpPr>
          <p:nvPr>
            <p:ph type="sldNum" sz="quarter" idx="10"/>
          </p:nvPr>
        </p:nvSpPr>
        <p:spPr/>
        <p:txBody>
          <a:bodyPr/>
          <a:lstStyle/>
          <a:p>
            <a:fld id="{069D56C4-4125-4E16-8C2D-63F489BE3783}" type="slidenum">
              <a:rPr lang="zh-CN" altLang="en-US" smtClean="0"/>
              <a:pPr/>
              <a:t>3</a:t>
            </a:fld>
            <a:endParaRPr lang="zh-CN" altLang="en-US"/>
          </a:p>
        </p:txBody>
      </p:sp>
    </p:spTree>
    <p:extLst>
      <p:ext uri="{BB962C8B-B14F-4D97-AF65-F5344CB8AC3E}">
        <p14:creationId xmlns:p14="http://schemas.microsoft.com/office/powerpoint/2010/main" xmlns="" val="420358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Parameterization</a:t>
            </a:r>
            <a:r>
              <a:rPr lang="en-US" altLang="zh-CN" baseline="0" dirty="0" smtClean="0"/>
              <a:t>  &amp;  Projection</a:t>
            </a:r>
            <a:endParaRPr lang="zh-CN" altLang="en-US" dirty="0"/>
          </a:p>
        </p:txBody>
      </p:sp>
      <p:sp>
        <p:nvSpPr>
          <p:cNvPr id="4" name="灯片编号占位符 3"/>
          <p:cNvSpPr>
            <a:spLocks noGrp="1"/>
          </p:cNvSpPr>
          <p:nvPr>
            <p:ph type="sldNum" sz="quarter" idx="10"/>
          </p:nvPr>
        </p:nvSpPr>
        <p:spPr/>
        <p:txBody>
          <a:bodyPr/>
          <a:lstStyle/>
          <a:p>
            <a:fld id="{069D56C4-4125-4E16-8C2D-63F489BE3783}" type="slidenum">
              <a:rPr lang="zh-CN" altLang="en-US" smtClean="0"/>
              <a:pPr/>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smtClean="0">
                <a:solidFill>
                  <a:schemeClr val="tx1"/>
                </a:solidFill>
                <a:latin typeface="+mn-lt"/>
                <a:ea typeface="+mn-ea"/>
                <a:cs typeface="+mn-cs"/>
              </a:rPr>
              <a:t>In two-dimensional texture mapping, we have to decide how to paste the image on to an object. In other words, for each pixel in an object, we encounter the question, "Where do I have to look in the texture map to find the color?" To answer this question, we consider two things: map shape and map entity.</a:t>
            </a: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We’ll discuss map shapes first. For a map shape that’s planar, we take an ( </a:t>
            </a:r>
            <a:r>
              <a:rPr lang="en-US" altLang="zh-CN" sz="1200" b="0" i="0" kern="1200" dirty="0" err="1" smtClean="0">
                <a:solidFill>
                  <a:schemeClr val="tx1"/>
                </a:solidFill>
                <a:latin typeface="+mn-lt"/>
                <a:ea typeface="+mn-ea"/>
                <a:cs typeface="+mn-cs"/>
              </a:rPr>
              <a:t>x,y,z</a:t>
            </a:r>
            <a:r>
              <a:rPr lang="en-US" altLang="zh-CN" sz="1200" b="0" i="0" kern="1200" dirty="0" smtClean="0">
                <a:solidFill>
                  <a:schemeClr val="tx1"/>
                </a:solidFill>
                <a:latin typeface="+mn-lt"/>
                <a:ea typeface="+mn-ea"/>
                <a:cs typeface="+mn-cs"/>
              </a:rPr>
              <a:t> ) value from the object and throw away (project) one of the components, which leaves us with a two-dimensional (planar) coordinate. We use the planar coordinate to look up the color in the texture map.</a:t>
            </a:r>
          </a:p>
          <a:p>
            <a:endParaRPr lang="zh-CN" altLang="en-US" dirty="0"/>
          </a:p>
        </p:txBody>
      </p:sp>
      <p:sp>
        <p:nvSpPr>
          <p:cNvPr id="4" name="灯片编号占位符 3"/>
          <p:cNvSpPr>
            <a:spLocks noGrp="1"/>
          </p:cNvSpPr>
          <p:nvPr>
            <p:ph type="sldNum" sz="quarter" idx="10"/>
          </p:nvPr>
        </p:nvSpPr>
        <p:spPr/>
        <p:txBody>
          <a:bodyPr/>
          <a:lstStyle/>
          <a:p>
            <a:fld id="{069D56C4-4125-4E16-8C2D-63F489BE3783}" type="slidenum">
              <a:rPr lang="zh-CN" altLang="en-US" smtClean="0"/>
              <a:pPr/>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smtClean="0">
                <a:solidFill>
                  <a:schemeClr val="tx1"/>
                </a:solidFill>
                <a:latin typeface="+mn-lt"/>
                <a:ea typeface="+mn-ea"/>
                <a:cs typeface="+mn-cs"/>
              </a:rPr>
              <a:t>This slide shows several textured-mapped objects that have a planar map shape. None of the objects have been rotated. In this case, the component that was thrown away was the z-coordinate. You can determine which component was projected by looking for color changes in coordinate directions. When moving parallel to the x-axis, an object’s color changes. When moving up and down along the y-axis, the object’s color also changes. However, movement along the z-axis does not produce a change in color. This is how you can tell that the z-component was eliminated.</a:t>
            </a:r>
            <a:endParaRPr lang="zh-CN" altLang="en-US" dirty="0"/>
          </a:p>
        </p:txBody>
      </p:sp>
      <p:sp>
        <p:nvSpPr>
          <p:cNvPr id="4" name="灯片编号占位符 3"/>
          <p:cNvSpPr>
            <a:spLocks noGrp="1"/>
          </p:cNvSpPr>
          <p:nvPr>
            <p:ph type="sldNum" sz="quarter" idx="10"/>
          </p:nvPr>
        </p:nvSpPr>
        <p:spPr/>
        <p:txBody>
          <a:bodyPr/>
          <a:lstStyle/>
          <a:p>
            <a:fld id="{069D56C4-4125-4E16-8C2D-63F489BE3783}" type="slidenum">
              <a:rPr lang="zh-CN" altLang="en-US" smtClean="0"/>
              <a:pPr/>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smtClean="0">
                <a:solidFill>
                  <a:schemeClr val="tx1"/>
                </a:solidFill>
                <a:latin typeface="+mn-lt"/>
                <a:ea typeface="+mn-ea"/>
                <a:cs typeface="+mn-cs"/>
              </a:rPr>
              <a:t>A second shape used in texture mapping is a cylinder. An ( </a:t>
            </a:r>
            <a:r>
              <a:rPr lang="en-US" altLang="zh-CN" sz="1200" b="0" i="0" kern="1200" dirty="0" err="1" smtClean="0">
                <a:solidFill>
                  <a:schemeClr val="tx1"/>
                </a:solidFill>
                <a:latin typeface="+mn-lt"/>
                <a:ea typeface="+mn-ea"/>
                <a:cs typeface="+mn-cs"/>
              </a:rPr>
              <a:t>x,y,z</a:t>
            </a:r>
            <a:r>
              <a:rPr lang="en-US" altLang="zh-CN" sz="1200" b="0" i="0" kern="1200" dirty="0" smtClean="0">
                <a:solidFill>
                  <a:schemeClr val="tx1"/>
                </a:solidFill>
                <a:latin typeface="+mn-lt"/>
                <a:ea typeface="+mn-ea"/>
                <a:cs typeface="+mn-cs"/>
              </a:rPr>
              <a:t> ) value is converted to cylindrical coordinates of ( r, theta, height ). For texture mapping, we are only interested in theta and the height. To find the color in two-dimensional texture map, theta is converted into an x-coordinate and height is converted into a y-coordinate. This wraps the two-dimensional texture map around the object.</a:t>
            </a: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The texture-mapped objects in this image have a cylindrical map shape, and the cylinder’s axis is parallel to the z-axis. At the smallest z-position on each object, note that the squares of the texture pattern become squeezed into "pie slices". This phenomenon occurs at the greatest z position as well. When the cylinder’s axis is parallel to the z-axis, you’ll see "pie slices" radiating out along the x- and y- axes.</a:t>
            </a:r>
            <a:endParaRPr lang="zh-CN" altLang="en-US" dirty="0"/>
          </a:p>
        </p:txBody>
      </p:sp>
      <p:sp>
        <p:nvSpPr>
          <p:cNvPr id="4" name="灯片编号占位符 3"/>
          <p:cNvSpPr>
            <a:spLocks noGrp="1"/>
          </p:cNvSpPr>
          <p:nvPr>
            <p:ph type="sldNum" sz="quarter" idx="10"/>
          </p:nvPr>
        </p:nvSpPr>
        <p:spPr/>
        <p:txBody>
          <a:bodyPr/>
          <a:lstStyle/>
          <a:p>
            <a:fld id="{069D56C4-4125-4E16-8C2D-63F489BE3783}" type="slidenum">
              <a:rPr lang="zh-CN" altLang="en-US" smtClean="0"/>
              <a:pPr/>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smtClean="0">
                <a:solidFill>
                  <a:schemeClr val="tx1"/>
                </a:solidFill>
                <a:latin typeface="+mn-lt"/>
                <a:ea typeface="+mn-ea"/>
                <a:cs typeface="+mn-cs"/>
              </a:rPr>
              <a:t>When using a sphere as the map shape, the ( </a:t>
            </a:r>
            <a:r>
              <a:rPr lang="en-US" altLang="zh-CN" sz="1200" b="0" i="0" kern="1200" dirty="0" err="1" smtClean="0">
                <a:solidFill>
                  <a:schemeClr val="tx1"/>
                </a:solidFill>
                <a:latin typeface="+mn-lt"/>
                <a:ea typeface="+mn-ea"/>
                <a:cs typeface="+mn-cs"/>
              </a:rPr>
              <a:t>x,y,z</a:t>
            </a:r>
            <a:r>
              <a:rPr lang="en-US" altLang="zh-CN" sz="1200" b="0" i="0" kern="1200" dirty="0" smtClean="0">
                <a:solidFill>
                  <a:schemeClr val="tx1"/>
                </a:solidFill>
                <a:latin typeface="+mn-lt"/>
                <a:ea typeface="+mn-ea"/>
                <a:cs typeface="+mn-cs"/>
              </a:rPr>
              <a:t> ) value of a point is converted into spherical coordinates. For purposes of texture mapping, we keep just the latitude and the longitude information. To find the color in the texture map, the latitude is converted into an x-coordinate and the longitude is converted into a y-coordinate.</a:t>
            </a: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The objects have a map shape of a sphere, and the poles of the sphere are parallel to the y-axis. At the object’s "North Pole" and "South Pole", the squares of the texture map become squeezed into pie-wedge shapes. Compare this to a map shape of a cylinder. Both map shapes have the pie-wedge shapes at the poles, but there is a subtle difference at the object’s "equator". The spherical mapping stretches the squares in the texture map near the equator, and squeezes the squares as the longitude reaches a pole.</a:t>
            </a:r>
          </a:p>
          <a:p>
            <a:endParaRPr lang="zh-CN" altLang="en-US" dirty="0"/>
          </a:p>
        </p:txBody>
      </p:sp>
      <p:sp>
        <p:nvSpPr>
          <p:cNvPr id="4" name="灯片编号占位符 3"/>
          <p:cNvSpPr>
            <a:spLocks noGrp="1"/>
          </p:cNvSpPr>
          <p:nvPr>
            <p:ph type="sldNum" sz="quarter" idx="10"/>
          </p:nvPr>
        </p:nvSpPr>
        <p:spPr/>
        <p:txBody>
          <a:bodyPr/>
          <a:lstStyle/>
          <a:p>
            <a:fld id="{069D56C4-4125-4E16-8C2D-63F489BE3783}" type="slidenum">
              <a:rPr lang="zh-CN" altLang="en-US" smtClean="0"/>
              <a:pPr/>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Different from adding light</a:t>
            </a:r>
            <a:r>
              <a:rPr lang="en-US" altLang="zh-CN" baseline="0" dirty="0" smtClean="0"/>
              <a:t> sources and projections, and compute the lights at real time, this is a light map where light is added directly as light texture.</a:t>
            </a:r>
            <a:endParaRPr lang="zh-CN" altLang="en-US" dirty="0"/>
          </a:p>
        </p:txBody>
      </p:sp>
      <p:sp>
        <p:nvSpPr>
          <p:cNvPr id="4" name="灯片编号占位符 3"/>
          <p:cNvSpPr>
            <a:spLocks noGrp="1"/>
          </p:cNvSpPr>
          <p:nvPr>
            <p:ph type="sldNum" sz="quarter" idx="10"/>
          </p:nvPr>
        </p:nvSpPr>
        <p:spPr/>
        <p:txBody>
          <a:bodyPr/>
          <a:lstStyle/>
          <a:p>
            <a:fld id="{069D56C4-4125-4E16-8C2D-63F489BE3783}"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477CF549-066E-42DA-B4EC-A6E605CF84B8}" type="slidenum">
              <a:rPr lang="zh-CN" altLang="en-US" smtClean="0"/>
              <a:pPr/>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7CF549-066E-42DA-B4EC-A6E605CF84B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7CF549-066E-42DA-B4EC-A6E605CF84B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7CF549-066E-42DA-B4EC-A6E605CF84B8}" type="slidenum">
              <a:rPr lang="zh-CN" altLang="en-US" smtClean="0"/>
              <a:pPr/>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477CF549-066E-42DA-B4EC-A6E605CF84B8}"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7CF549-066E-42DA-B4EC-A6E605CF84B8}" type="slidenum">
              <a:rPr lang="zh-CN" altLang="en-US" smtClean="0"/>
              <a:pPr/>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7CF549-066E-42DA-B4EC-A6E605CF84B8}" type="slidenum">
              <a:rPr lang="zh-CN" altLang="en-US" smtClean="0"/>
              <a:pPr/>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7CF549-066E-42DA-B4EC-A6E605CF84B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7CF549-066E-42DA-B4EC-A6E605CF84B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7CF549-066E-42DA-B4EC-A6E605CF84B8}" type="slidenum">
              <a:rPr lang="zh-CN" altLang="en-US" smtClean="0"/>
              <a:pPr/>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8F254DDB-8C71-43E7-BEB8-6620632722B2}" type="datetimeFigureOut">
              <a:rPr lang="zh-CN" altLang="en-US" smtClean="0"/>
              <a:pPr/>
              <a:t>2012/11/5</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477CF549-066E-42DA-B4EC-A6E605CF84B8}" type="slidenum">
              <a:rPr lang="zh-CN" altLang="en-US" smtClean="0"/>
              <a:pPr/>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F254DDB-8C71-43E7-BEB8-6620632722B2}" type="datetimeFigureOut">
              <a:rPr lang="zh-CN" altLang="en-US" smtClean="0"/>
              <a:pPr/>
              <a:t>2012/11/5</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77CF549-066E-42DA-B4EC-A6E605CF84B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295400" y="3276600"/>
            <a:ext cx="6400800" cy="2209800"/>
          </a:xfrm>
        </p:spPr>
        <p:txBody>
          <a:bodyPr/>
          <a:lstStyle/>
          <a:p>
            <a:r>
              <a:rPr lang="en-US" altLang="zh-CN" dirty="0" smtClean="0"/>
              <a:t>ECSE 4750: Computer Graphics</a:t>
            </a:r>
          </a:p>
          <a:p>
            <a:r>
              <a:rPr lang="en-US" altLang="zh-CN" dirty="0" smtClean="0"/>
              <a:t>Rensselaer Polytechnic Institute</a:t>
            </a:r>
          </a:p>
          <a:p>
            <a:r>
              <a:rPr lang="en-US" altLang="zh-CN" dirty="0" smtClean="0"/>
              <a:t>Nov 5, 2012</a:t>
            </a:r>
            <a:endParaRPr lang="zh-CN" altLang="en-US" dirty="0"/>
          </a:p>
        </p:txBody>
      </p:sp>
      <p:sp>
        <p:nvSpPr>
          <p:cNvPr id="2" name="标题 1"/>
          <p:cNvSpPr>
            <a:spLocks noGrp="1"/>
          </p:cNvSpPr>
          <p:nvPr>
            <p:ph type="ctrTitle"/>
          </p:nvPr>
        </p:nvSpPr>
        <p:spPr/>
        <p:txBody>
          <a:bodyPr/>
          <a:lstStyle/>
          <a:p>
            <a:r>
              <a:rPr lang="en-US" altLang="zh-CN" dirty="0" smtClean="0"/>
              <a:t>Texture and Texture Mapping</a:t>
            </a:r>
            <a:endParaRPr lang="zh-CN" altLang="en-US" dirty="0"/>
          </a:p>
        </p:txBody>
      </p:sp>
    </p:spTree>
    <p:extLst>
      <p:ext uri="{BB962C8B-B14F-4D97-AF65-F5344CB8AC3E}">
        <p14:creationId xmlns:p14="http://schemas.microsoft.com/office/powerpoint/2010/main" xmlns="" val="3253816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Overview</a:t>
            </a:r>
            <a:endParaRPr lang="zh-CN" altLang="en-US" dirty="0"/>
          </a:p>
        </p:txBody>
      </p:sp>
      <p:pic>
        <p:nvPicPr>
          <p:cNvPr id="1027" name="Picture 3"/>
          <p:cNvPicPr>
            <a:picLocks noChangeAspect="1" noChangeArrowheads="1"/>
          </p:cNvPicPr>
          <p:nvPr/>
        </p:nvPicPr>
        <p:blipFill>
          <a:blip r:embed="rId3" cstate="print"/>
          <a:srcRect/>
          <a:stretch>
            <a:fillRect/>
          </a:stretch>
        </p:blipFill>
        <p:spPr bwMode="auto">
          <a:xfrm>
            <a:off x="381000" y="1828800"/>
            <a:ext cx="8415186" cy="3758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Visual Overview</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914400" y="1524000"/>
            <a:ext cx="7924800" cy="4565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Notes on Hardware</a:t>
            </a:r>
            <a:endParaRPr lang="zh-CN" altLang="en-US" dirty="0"/>
          </a:p>
        </p:txBody>
      </p:sp>
      <p:sp>
        <p:nvSpPr>
          <p:cNvPr id="3" name="内容占位符 2"/>
          <p:cNvSpPr>
            <a:spLocks noGrp="1"/>
          </p:cNvSpPr>
          <p:nvPr>
            <p:ph sz="quarter" idx="1"/>
          </p:nvPr>
        </p:nvSpPr>
        <p:spPr>
          <a:xfrm>
            <a:off x="914400" y="1752600"/>
            <a:ext cx="7772400" cy="4572000"/>
          </a:xfrm>
        </p:spPr>
        <p:txBody>
          <a:bodyPr>
            <a:normAutofit/>
          </a:bodyPr>
          <a:lstStyle/>
          <a:p>
            <a:r>
              <a:rPr lang="en-US" altLang="zh-CN" sz="2800" dirty="0" smtClean="0"/>
              <a:t>Texture-mapping is supported in </a:t>
            </a:r>
            <a:r>
              <a:rPr lang="en-US" altLang="zh-CN" sz="2800" dirty="0" smtClean="0"/>
              <a:t>all modern </a:t>
            </a:r>
            <a:r>
              <a:rPr lang="en-US" altLang="zh-CN" sz="2800" dirty="0" smtClean="0"/>
              <a:t>graphics hardware since </a:t>
            </a:r>
            <a:r>
              <a:rPr lang="en-US" altLang="zh-CN" sz="2800" dirty="0" smtClean="0"/>
              <a:t>the introduction </a:t>
            </a:r>
            <a:r>
              <a:rPr lang="en-US" altLang="zh-CN" sz="2800" dirty="0" smtClean="0"/>
              <a:t>of the Voodoo </a:t>
            </a:r>
            <a:r>
              <a:rPr lang="en-US" altLang="zh-CN" sz="2800" dirty="0" smtClean="0"/>
              <a:t>3Dfx—it’s therefore </a:t>
            </a:r>
            <a:r>
              <a:rPr lang="en-US" altLang="zh-CN" sz="2800" dirty="0" smtClean="0"/>
              <a:t>cheap and </a:t>
            </a:r>
            <a:r>
              <a:rPr lang="en-US" altLang="zh-CN" sz="2800" dirty="0" smtClean="0"/>
              <a:t>easy.</a:t>
            </a:r>
          </a:p>
          <a:p>
            <a:endParaRPr lang="en-US" altLang="zh-CN" sz="2800" dirty="0" smtClean="0"/>
          </a:p>
          <a:p>
            <a:r>
              <a:rPr lang="en-US" altLang="zh-CN" sz="2800" dirty="0" smtClean="0"/>
              <a:t>Though </a:t>
            </a:r>
            <a:r>
              <a:rPr lang="en-US" altLang="zh-CN" sz="2800" dirty="0" smtClean="0"/>
              <a:t>the mapping is conceptualized </a:t>
            </a:r>
            <a:r>
              <a:rPr lang="en-US" altLang="zh-CN" sz="2800" dirty="0" smtClean="0"/>
              <a:t>in the </a:t>
            </a:r>
            <a:r>
              <a:rPr lang="en-US" altLang="zh-CN" sz="2800" dirty="0" smtClean="0"/>
              <a:t>order texture -&gt; object -&gt; screen, it </a:t>
            </a:r>
            <a:r>
              <a:rPr lang="en-US" altLang="zh-CN" sz="2800" dirty="0" smtClean="0"/>
              <a:t>is determined </a:t>
            </a:r>
            <a:r>
              <a:rPr lang="en-US" altLang="zh-CN" sz="2800" dirty="0" smtClean="0"/>
              <a:t>in reverse order in </a:t>
            </a:r>
            <a:r>
              <a:rPr lang="en-US" altLang="zh-CN" sz="2800" dirty="0" smtClean="0"/>
              <a:t>hardware, during </a:t>
            </a:r>
            <a:r>
              <a:rPr lang="en-US" altLang="zh-CN" sz="2800" dirty="0" smtClean="0"/>
              <a:t>scan conversion (“To which </a:t>
            </a:r>
            <a:r>
              <a:rPr lang="en-US" altLang="zh-CN" sz="2800" dirty="0" err="1" smtClean="0"/>
              <a:t>texel</a:t>
            </a:r>
            <a:r>
              <a:rPr lang="en-US" altLang="zh-CN" sz="2800" dirty="0" smtClean="0"/>
              <a:t> does </a:t>
            </a:r>
            <a:r>
              <a:rPr lang="en-US" altLang="zh-CN" sz="2800" dirty="0" smtClean="0"/>
              <a:t>this pixel map?”)</a:t>
            </a:r>
            <a:endParaRPr lang="zh-CN" alt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is the map shape?</a:t>
            </a:r>
            <a:endParaRPr lang="zh-CN" altLang="en-US" dirty="0"/>
          </a:p>
        </p:txBody>
      </p:sp>
      <p:sp>
        <p:nvSpPr>
          <p:cNvPr id="3" name="内容占位符 2"/>
          <p:cNvSpPr>
            <a:spLocks noGrp="1"/>
          </p:cNvSpPr>
          <p:nvPr>
            <p:ph sz="quarter" idx="1"/>
          </p:nvPr>
        </p:nvSpPr>
        <p:spPr>
          <a:xfrm>
            <a:off x="762000" y="1447800"/>
            <a:ext cx="8077200" cy="4572000"/>
          </a:xfrm>
        </p:spPr>
        <p:txBody>
          <a:bodyPr>
            <a:normAutofit/>
          </a:bodyPr>
          <a:lstStyle/>
          <a:p>
            <a:r>
              <a:rPr lang="en-US" altLang="zh-CN" sz="2800" dirty="0" smtClean="0"/>
              <a:t>"</a:t>
            </a:r>
            <a:r>
              <a:rPr lang="en-US" altLang="zh-CN" sz="2800" dirty="0" smtClean="0"/>
              <a:t>Where do I have to look in the texture map to find the color?" To answer this question, we consider two things: map shape and map entity</a:t>
            </a:r>
            <a:r>
              <a:rPr lang="en-US" altLang="zh-CN" sz="2800" dirty="0" smtClean="0"/>
              <a:t>.</a:t>
            </a:r>
            <a:endParaRPr lang="en-US" altLang="zh-CN" sz="2800" dirty="0" smtClean="0"/>
          </a:p>
          <a:p>
            <a:pPr lvl="1"/>
            <a:r>
              <a:rPr lang="en-US" altLang="zh-CN" dirty="0" smtClean="0"/>
              <a:t>For map shape, most intuitively, Planar Linear Mapping.</a:t>
            </a:r>
          </a:p>
          <a:p>
            <a:pPr lvl="1"/>
            <a:r>
              <a:rPr lang="en-US" altLang="zh-CN" dirty="0" smtClean="0"/>
              <a:t>Do a direct mapping of a block of texture to a surface patch</a:t>
            </a:r>
            <a:endParaRPr lang="en-US" altLang="zh-CN" dirty="0" smtClean="0"/>
          </a:p>
          <a:p>
            <a:endParaRPr lang="zh-CN" altLang="en-US" sz="2800" dirty="0"/>
          </a:p>
        </p:txBody>
      </p:sp>
      <p:pic>
        <p:nvPicPr>
          <p:cNvPr id="3074" name="Picture 2"/>
          <p:cNvPicPr>
            <a:picLocks noChangeAspect="1" noChangeArrowheads="1"/>
          </p:cNvPicPr>
          <p:nvPr/>
        </p:nvPicPr>
        <p:blipFill>
          <a:blip r:embed="rId3" cstate="print"/>
          <a:srcRect t="42111"/>
          <a:stretch>
            <a:fillRect/>
          </a:stretch>
        </p:blipFill>
        <p:spPr bwMode="auto">
          <a:xfrm>
            <a:off x="1524000" y="4038600"/>
            <a:ext cx="6102927"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Example of Planar Mapping</a:t>
            </a:r>
            <a:endParaRPr lang="zh-CN" altLang="en-US" dirty="0"/>
          </a:p>
        </p:txBody>
      </p:sp>
      <p:pic>
        <p:nvPicPr>
          <p:cNvPr id="4" name="内容占位符 3" descr="slide09.jpg"/>
          <p:cNvPicPr>
            <a:picLocks noGrp="1" noChangeAspect="1"/>
          </p:cNvPicPr>
          <p:nvPr>
            <p:ph sz="quarter" idx="1"/>
          </p:nvPr>
        </p:nvPicPr>
        <p:blipFill>
          <a:blip r:embed="rId3" cstate="print"/>
          <a:stretch>
            <a:fillRect/>
          </a:stretch>
        </p:blipFill>
        <p:spPr>
          <a:xfrm>
            <a:off x="1524000" y="1676400"/>
            <a:ext cx="5931737" cy="3962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Other Map Shapes</a:t>
            </a:r>
            <a:endParaRPr lang="zh-CN" altLang="en-US" dirty="0"/>
          </a:p>
        </p:txBody>
      </p:sp>
      <p:sp>
        <p:nvSpPr>
          <p:cNvPr id="3" name="内容占位符 2"/>
          <p:cNvSpPr>
            <a:spLocks noGrp="1"/>
          </p:cNvSpPr>
          <p:nvPr>
            <p:ph sz="quarter" idx="1"/>
          </p:nvPr>
        </p:nvSpPr>
        <p:spPr/>
        <p:txBody>
          <a:bodyPr/>
          <a:lstStyle/>
          <a:p>
            <a:r>
              <a:rPr lang="en-US" altLang="zh-CN" dirty="0" smtClean="0"/>
              <a:t>Cylinder Map Shape</a:t>
            </a:r>
            <a:endParaRPr lang="zh-CN" altLang="en-US" dirty="0"/>
          </a:p>
        </p:txBody>
      </p:sp>
      <p:pic>
        <p:nvPicPr>
          <p:cNvPr id="5" name="图片 4" descr="slide11.jpg"/>
          <p:cNvPicPr>
            <a:picLocks noChangeAspect="1"/>
          </p:cNvPicPr>
          <p:nvPr/>
        </p:nvPicPr>
        <p:blipFill>
          <a:blip r:embed="rId3" cstate="print"/>
          <a:stretch>
            <a:fillRect/>
          </a:stretch>
        </p:blipFill>
        <p:spPr>
          <a:xfrm>
            <a:off x="533400" y="2286000"/>
            <a:ext cx="4114800" cy="2748686"/>
          </a:xfrm>
          <a:prstGeom prst="rect">
            <a:avLst/>
          </a:prstGeom>
        </p:spPr>
      </p:pic>
      <p:pic>
        <p:nvPicPr>
          <p:cNvPr id="6" name="图片 5" descr="slide12.jpg"/>
          <p:cNvPicPr>
            <a:picLocks noChangeAspect="1"/>
          </p:cNvPicPr>
          <p:nvPr/>
        </p:nvPicPr>
        <p:blipFill>
          <a:blip r:embed="rId4" cstate="print"/>
          <a:stretch>
            <a:fillRect/>
          </a:stretch>
        </p:blipFill>
        <p:spPr>
          <a:xfrm>
            <a:off x="4648200" y="2286000"/>
            <a:ext cx="4106587" cy="2743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Other Map Shapes</a:t>
            </a:r>
            <a:endParaRPr lang="zh-CN" altLang="en-US" dirty="0"/>
          </a:p>
        </p:txBody>
      </p:sp>
      <p:sp>
        <p:nvSpPr>
          <p:cNvPr id="3" name="内容占位符 2"/>
          <p:cNvSpPr>
            <a:spLocks noGrp="1"/>
          </p:cNvSpPr>
          <p:nvPr>
            <p:ph sz="quarter" idx="1"/>
          </p:nvPr>
        </p:nvSpPr>
        <p:spPr/>
        <p:txBody>
          <a:bodyPr/>
          <a:lstStyle/>
          <a:p>
            <a:r>
              <a:rPr lang="en-US" altLang="zh-CN" dirty="0" smtClean="0"/>
              <a:t>Sphere </a:t>
            </a:r>
            <a:r>
              <a:rPr lang="en-US" altLang="zh-CN" dirty="0" smtClean="0"/>
              <a:t>Map Shape</a:t>
            </a:r>
            <a:endParaRPr lang="zh-CN" altLang="en-US" dirty="0" smtClean="0"/>
          </a:p>
          <a:p>
            <a:endParaRPr lang="zh-CN" altLang="en-US" dirty="0"/>
          </a:p>
        </p:txBody>
      </p:sp>
      <p:pic>
        <p:nvPicPr>
          <p:cNvPr id="4" name="图片 3" descr="slide14.jpg"/>
          <p:cNvPicPr>
            <a:picLocks noChangeAspect="1"/>
          </p:cNvPicPr>
          <p:nvPr/>
        </p:nvPicPr>
        <p:blipFill>
          <a:blip r:embed="rId3" cstate="print"/>
          <a:stretch>
            <a:fillRect/>
          </a:stretch>
        </p:blipFill>
        <p:spPr>
          <a:xfrm>
            <a:off x="379861" y="2286000"/>
            <a:ext cx="4191000" cy="2799588"/>
          </a:xfrm>
          <a:prstGeom prst="rect">
            <a:avLst/>
          </a:prstGeom>
        </p:spPr>
      </p:pic>
      <p:pic>
        <p:nvPicPr>
          <p:cNvPr id="5" name="图片 4" descr="slide15.jpg"/>
          <p:cNvPicPr>
            <a:picLocks noChangeAspect="1"/>
          </p:cNvPicPr>
          <p:nvPr/>
        </p:nvPicPr>
        <p:blipFill>
          <a:blip r:embed="rId4" cstate="print"/>
          <a:stretch>
            <a:fillRect/>
          </a:stretch>
        </p:blipFill>
        <p:spPr>
          <a:xfrm>
            <a:off x="4570861" y="2286304"/>
            <a:ext cx="4192139" cy="280034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Mapping Functions</a:t>
            </a:r>
            <a:endParaRPr lang="zh-CN" altLang="en-US" dirty="0"/>
          </a:p>
        </p:txBody>
      </p:sp>
      <p:sp>
        <p:nvSpPr>
          <p:cNvPr id="3" name="内容占位符 2"/>
          <p:cNvSpPr>
            <a:spLocks noGrp="1"/>
          </p:cNvSpPr>
          <p:nvPr>
            <p:ph sz="quarter" idx="1"/>
          </p:nvPr>
        </p:nvSpPr>
        <p:spPr>
          <a:xfrm>
            <a:off x="914400" y="1752600"/>
            <a:ext cx="7772400" cy="4572000"/>
          </a:xfrm>
        </p:spPr>
        <p:txBody>
          <a:bodyPr/>
          <a:lstStyle/>
          <a:p>
            <a:r>
              <a:rPr lang="en-US" altLang="zh-CN" dirty="0" smtClean="0"/>
              <a:t>Planar mapping</a:t>
            </a:r>
          </a:p>
          <a:p>
            <a:pPr lvl="1"/>
            <a:r>
              <a:rPr lang="en-US" altLang="zh-CN" dirty="0" smtClean="0"/>
              <a:t>(</a:t>
            </a:r>
            <a:r>
              <a:rPr lang="en-US" altLang="zh-CN" dirty="0" err="1" smtClean="0"/>
              <a:t>s,t</a:t>
            </a:r>
            <a:r>
              <a:rPr lang="en-US" altLang="zh-CN" dirty="0" smtClean="0"/>
              <a:t>) -&gt; (</a:t>
            </a:r>
            <a:r>
              <a:rPr lang="en-US" altLang="zh-CN" dirty="0" err="1" smtClean="0"/>
              <a:t>x,y</a:t>
            </a:r>
            <a:r>
              <a:rPr lang="en-US" altLang="zh-CN" dirty="0" smtClean="0"/>
              <a:t>) -&gt; (</a:t>
            </a:r>
            <a:r>
              <a:rPr lang="en-US" altLang="zh-CN" dirty="0" err="1" smtClean="0"/>
              <a:t>xs,ys</a:t>
            </a:r>
            <a:r>
              <a:rPr lang="en-US" altLang="zh-CN" dirty="0" smtClean="0"/>
              <a:t>)</a:t>
            </a:r>
            <a:endParaRPr lang="en-US" altLang="zh-CN" dirty="0" smtClean="0"/>
          </a:p>
          <a:p>
            <a:r>
              <a:rPr lang="en-US" altLang="zh-CN" dirty="0" smtClean="0"/>
              <a:t>Cylindrical mapping</a:t>
            </a:r>
          </a:p>
          <a:p>
            <a:pPr lvl="1"/>
            <a:r>
              <a:rPr lang="en-US" altLang="zh-CN" dirty="0" smtClean="0"/>
              <a:t>(</a:t>
            </a:r>
            <a:r>
              <a:rPr lang="en-US" altLang="zh-CN" dirty="0" err="1" smtClean="0"/>
              <a:t>s,t</a:t>
            </a:r>
            <a:r>
              <a:rPr lang="en-US" altLang="zh-CN" dirty="0" smtClean="0"/>
              <a:t>) -&gt; </a:t>
            </a:r>
            <a:r>
              <a:rPr lang="en-US" altLang="zh-CN" dirty="0" smtClean="0"/>
              <a:t>(</a:t>
            </a:r>
            <a:r>
              <a:rPr lang="el-GR" altLang="zh-CN" dirty="0" smtClean="0"/>
              <a:t>θ</a:t>
            </a:r>
            <a:r>
              <a:rPr lang="en-US" altLang="zh-CN" dirty="0" smtClean="0"/>
              <a:t>, h</a:t>
            </a:r>
            <a:r>
              <a:rPr lang="en-US" altLang="zh-CN" dirty="0" smtClean="0"/>
              <a:t>) -&gt; (</a:t>
            </a:r>
            <a:r>
              <a:rPr lang="en-US" altLang="zh-CN" dirty="0" err="1" smtClean="0"/>
              <a:t>xs,ys</a:t>
            </a:r>
            <a:r>
              <a:rPr lang="en-US" altLang="zh-CN" dirty="0" smtClean="0"/>
              <a:t>)</a:t>
            </a:r>
            <a:endParaRPr lang="en-US" altLang="zh-CN" dirty="0" smtClean="0"/>
          </a:p>
          <a:p>
            <a:r>
              <a:rPr lang="en-US" altLang="zh-CN" dirty="0" smtClean="0"/>
              <a:t>Spherical mapping</a:t>
            </a:r>
          </a:p>
          <a:p>
            <a:pPr lvl="1"/>
            <a:r>
              <a:rPr lang="en-US" altLang="zh-CN" dirty="0" smtClean="0"/>
              <a:t>(</a:t>
            </a:r>
            <a:r>
              <a:rPr lang="en-US" altLang="zh-CN" dirty="0" err="1" smtClean="0"/>
              <a:t>s,t</a:t>
            </a:r>
            <a:r>
              <a:rPr lang="en-US" altLang="zh-CN" dirty="0" smtClean="0"/>
              <a:t>) -&gt;(latitude, </a:t>
            </a:r>
            <a:r>
              <a:rPr lang="en-US" altLang="zh-CN" dirty="0" err="1" smtClean="0"/>
              <a:t>longtitude</a:t>
            </a:r>
            <a:r>
              <a:rPr lang="en-US" altLang="zh-CN" dirty="0" smtClean="0"/>
              <a:t>)</a:t>
            </a:r>
          </a:p>
          <a:p>
            <a:pPr lvl="1"/>
            <a:r>
              <a:rPr lang="en-US" altLang="zh-CN" dirty="0" smtClean="0"/>
              <a:t>-&gt;(</a:t>
            </a:r>
            <a:r>
              <a:rPr lang="en-US" altLang="zh-CN" dirty="0" err="1" smtClean="0"/>
              <a:t>xs</a:t>
            </a:r>
            <a:r>
              <a:rPr lang="en-US" altLang="zh-CN" dirty="0" smtClean="0"/>
              <a:t>, </a:t>
            </a:r>
            <a:r>
              <a:rPr lang="en-US" altLang="zh-CN" dirty="0" err="1" smtClean="0"/>
              <a:t>ys</a:t>
            </a:r>
            <a:r>
              <a:rPr lang="en-US" altLang="zh-CN" dirty="0" smtClean="0"/>
              <a:t>)</a:t>
            </a:r>
            <a:endParaRPr lang="en-US" altLang="zh-CN" dirty="0" smtClean="0"/>
          </a:p>
          <a:p>
            <a:endParaRPr lang="zh-CN" altLang="en-US" dirty="0"/>
          </a:p>
        </p:txBody>
      </p:sp>
      <p:pic>
        <p:nvPicPr>
          <p:cNvPr id="4099" name="Picture 3"/>
          <p:cNvPicPr>
            <a:picLocks noChangeAspect="1" noChangeArrowheads="1"/>
          </p:cNvPicPr>
          <p:nvPr/>
        </p:nvPicPr>
        <p:blipFill>
          <a:blip r:embed="rId2" cstate="print"/>
          <a:srcRect b="5740"/>
          <a:stretch>
            <a:fillRect/>
          </a:stretch>
        </p:blipFill>
        <p:spPr bwMode="auto">
          <a:xfrm>
            <a:off x="4766260" y="1905000"/>
            <a:ext cx="407294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Mapping Functions</a:t>
            </a:r>
            <a:endParaRPr lang="zh-CN" altLang="en-US" dirty="0"/>
          </a:p>
        </p:txBody>
      </p:sp>
      <p:sp>
        <p:nvSpPr>
          <p:cNvPr id="3" name="内容占位符 2"/>
          <p:cNvSpPr>
            <a:spLocks noGrp="1"/>
          </p:cNvSpPr>
          <p:nvPr>
            <p:ph sz="quarter" idx="1"/>
          </p:nvPr>
        </p:nvSpPr>
        <p:spPr/>
        <p:txBody>
          <a:bodyPr/>
          <a:lstStyle/>
          <a:p>
            <a:r>
              <a:rPr lang="en-US" altLang="zh-CN" dirty="0" smtClean="0"/>
              <a:t>Use of different mapping for surface patches</a:t>
            </a:r>
          </a:p>
          <a:p>
            <a:pPr lvl="1"/>
            <a:r>
              <a:rPr lang="en-US" altLang="zh-CN" dirty="0" smtClean="0"/>
              <a:t>Minimize distortions, avoid artifacts at seams</a:t>
            </a:r>
          </a:p>
          <a:p>
            <a:pPr lvl="1"/>
            <a:r>
              <a:rPr lang="en-US" altLang="zh-CN" dirty="0" smtClean="0"/>
              <a:t>Several texture coordinates can be assigned to a single vertex</a:t>
            </a:r>
            <a:endParaRPr lang="en-US" altLang="zh-CN" dirty="0" smtClean="0"/>
          </a:p>
          <a:p>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1143000" y="3005591"/>
            <a:ext cx="7162800" cy="3471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about map entity?</a:t>
            </a:r>
            <a:endParaRPr lang="zh-CN" altLang="en-US" dirty="0"/>
          </a:p>
        </p:txBody>
      </p:sp>
      <p:sp>
        <p:nvSpPr>
          <p:cNvPr id="3" name="内容占位符 2"/>
          <p:cNvSpPr>
            <a:spLocks noGrp="1"/>
          </p:cNvSpPr>
          <p:nvPr>
            <p:ph sz="quarter" idx="1"/>
          </p:nvPr>
        </p:nvSpPr>
        <p:spPr/>
        <p:txBody>
          <a:bodyPr/>
          <a:lstStyle/>
          <a:p>
            <a:r>
              <a:rPr lang="en-US" altLang="zh-CN" dirty="0" smtClean="0"/>
              <a:t>Wood, metal, marble… is not only a picture, it is a material which can be modeled.</a:t>
            </a:r>
          </a:p>
          <a:p>
            <a:r>
              <a:rPr lang="en-US" altLang="zh-CN" dirty="0" smtClean="0"/>
              <a:t>Regular Function + Perturbations</a:t>
            </a:r>
            <a:endParaRPr lang="zh-CN" altLang="en-US" dirty="0"/>
          </a:p>
        </p:txBody>
      </p:sp>
      <p:pic>
        <p:nvPicPr>
          <p:cNvPr id="4" name="图片 3" descr="slide49.jpg"/>
          <p:cNvPicPr>
            <a:picLocks noChangeAspect="1"/>
          </p:cNvPicPr>
          <p:nvPr/>
        </p:nvPicPr>
        <p:blipFill>
          <a:blip r:embed="rId2" cstate="print"/>
          <a:stretch>
            <a:fillRect/>
          </a:stretch>
        </p:blipFill>
        <p:spPr>
          <a:xfrm>
            <a:off x="990600" y="2971800"/>
            <a:ext cx="5105400" cy="3410407"/>
          </a:xfrm>
          <a:prstGeom prst="rect">
            <a:avLst/>
          </a:prstGeom>
        </p:spPr>
      </p:pic>
      <p:sp>
        <p:nvSpPr>
          <p:cNvPr id="5" name="TextBox 4"/>
          <p:cNvSpPr txBox="1"/>
          <p:nvPr/>
        </p:nvSpPr>
        <p:spPr>
          <a:xfrm>
            <a:off x="6324600" y="3276600"/>
            <a:ext cx="2743200" cy="2554545"/>
          </a:xfrm>
          <a:prstGeom prst="rect">
            <a:avLst/>
          </a:prstGeom>
          <a:noFill/>
        </p:spPr>
        <p:txBody>
          <a:bodyPr wrap="square" rtlCol="0">
            <a:spAutoFit/>
          </a:bodyPr>
          <a:lstStyle/>
          <a:p>
            <a:r>
              <a:rPr lang="en-US" altLang="zh-CN" sz="3200" dirty="0" smtClean="0"/>
              <a:t>Perturbing stripes can result in a texture with a marbled appearance.</a:t>
            </a:r>
            <a:endParaRPr lang="zh-CN" alt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Quest for Visual Realism</a:t>
            </a:r>
            <a:endParaRPr lang="zh-CN" altLang="en-US" dirty="0"/>
          </a:p>
        </p:txBody>
      </p:sp>
      <p:pic>
        <p:nvPicPr>
          <p:cNvPr id="4" name="内容占位符 3"/>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1066800" y="1600200"/>
            <a:ext cx="7214201" cy="4572000"/>
          </a:xfrm>
        </p:spPr>
      </p:pic>
    </p:spTree>
    <p:extLst>
      <p:ext uri="{BB962C8B-B14F-4D97-AF65-F5344CB8AC3E}">
        <p14:creationId xmlns:p14="http://schemas.microsoft.com/office/powerpoint/2010/main" xmlns="" val="1524705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Wood material:</a:t>
            </a:r>
            <a:endParaRPr lang="zh-CN" altLang="en-US" dirty="0"/>
          </a:p>
        </p:txBody>
      </p:sp>
      <p:sp>
        <p:nvSpPr>
          <p:cNvPr id="3" name="内容占位符 2"/>
          <p:cNvSpPr>
            <a:spLocks noGrp="1"/>
          </p:cNvSpPr>
          <p:nvPr>
            <p:ph sz="quarter" idx="1"/>
          </p:nvPr>
        </p:nvSpPr>
        <p:spPr/>
        <p:txBody>
          <a:bodyPr/>
          <a:lstStyle/>
          <a:p>
            <a:r>
              <a:rPr lang="en-US" altLang="zh-CN" dirty="0" smtClean="0"/>
              <a:t>From mathematical rings to eccentric, twisted tilted wood</a:t>
            </a:r>
            <a:endParaRPr lang="zh-CN" altLang="en-US" dirty="0"/>
          </a:p>
        </p:txBody>
      </p:sp>
      <p:pic>
        <p:nvPicPr>
          <p:cNvPr id="4" name="图片 3" descr="slide51.jpg"/>
          <p:cNvPicPr>
            <a:picLocks noChangeAspect="1"/>
          </p:cNvPicPr>
          <p:nvPr/>
        </p:nvPicPr>
        <p:blipFill>
          <a:blip r:embed="rId2" cstate="print"/>
          <a:stretch>
            <a:fillRect/>
          </a:stretch>
        </p:blipFill>
        <p:spPr>
          <a:xfrm>
            <a:off x="1676400" y="2209800"/>
            <a:ext cx="5943600" cy="39703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Bump mapping: normal variation</a:t>
            </a:r>
            <a:endParaRPr lang="zh-CN" altLang="en-US" dirty="0"/>
          </a:p>
        </p:txBody>
      </p:sp>
      <p:sp>
        <p:nvSpPr>
          <p:cNvPr id="3" name="内容占位符 2"/>
          <p:cNvSpPr>
            <a:spLocks noGrp="1"/>
          </p:cNvSpPr>
          <p:nvPr>
            <p:ph sz="quarter" idx="1"/>
          </p:nvPr>
        </p:nvSpPr>
        <p:spPr/>
        <p:txBody>
          <a:bodyPr/>
          <a:lstStyle/>
          <a:p>
            <a:r>
              <a:rPr lang="en-US" altLang="zh-CN" dirty="0" smtClean="0"/>
              <a:t>James </a:t>
            </a:r>
            <a:r>
              <a:rPr lang="en-US" altLang="zh-CN" dirty="0" err="1" smtClean="0"/>
              <a:t>Blinn</a:t>
            </a:r>
            <a:r>
              <a:rPr lang="en-US" altLang="zh-CN" dirty="0" smtClean="0"/>
              <a:t> invented the method of perturbing the surface normal n. This changes the light interaction but not the actual size of the objects, so that bump mapped objects appear smooth at the silhouette.</a:t>
            </a:r>
          </a:p>
          <a:p>
            <a:endParaRPr lang="zh-CN" altLang="en-US" dirty="0"/>
          </a:p>
        </p:txBody>
      </p:sp>
      <p:pic>
        <p:nvPicPr>
          <p:cNvPr id="4" name="图片 3" descr="3_sphere_bump_map.jpg"/>
          <p:cNvPicPr>
            <a:picLocks noChangeAspect="1"/>
          </p:cNvPicPr>
          <p:nvPr/>
        </p:nvPicPr>
        <p:blipFill>
          <a:blip r:embed="rId2" cstate="print"/>
          <a:stretch>
            <a:fillRect/>
          </a:stretch>
        </p:blipFill>
        <p:spPr>
          <a:xfrm>
            <a:off x="2133600" y="3215105"/>
            <a:ext cx="4648200" cy="326189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Another example of bump mapping</a:t>
            </a:r>
            <a:endParaRPr lang="zh-CN" altLang="en-US" dirty="0"/>
          </a:p>
        </p:txBody>
      </p:sp>
      <p:sp>
        <p:nvSpPr>
          <p:cNvPr id="3" name="内容占位符 2"/>
          <p:cNvSpPr>
            <a:spLocks noGrp="1"/>
          </p:cNvSpPr>
          <p:nvPr>
            <p:ph sz="quarter" idx="1"/>
          </p:nvPr>
        </p:nvSpPr>
        <p:spPr/>
        <p:txBody>
          <a:bodyPr/>
          <a:lstStyle/>
          <a:p>
            <a:r>
              <a:rPr lang="en-US" altLang="zh-CN" dirty="0" smtClean="0"/>
              <a:t>Bump mapping affects object surfaces, making them appear rough, wrinkled, or dented. Bump mapping alters the surface </a:t>
            </a:r>
            <a:r>
              <a:rPr lang="en-US" altLang="zh-CN" dirty="0" err="1" smtClean="0"/>
              <a:t>normals</a:t>
            </a:r>
            <a:r>
              <a:rPr lang="en-US" altLang="zh-CN" dirty="0" smtClean="0"/>
              <a:t> before the shading calculation takes place.</a:t>
            </a:r>
            <a:endParaRPr lang="zh-CN" altLang="en-US" dirty="0"/>
          </a:p>
        </p:txBody>
      </p:sp>
      <p:pic>
        <p:nvPicPr>
          <p:cNvPr id="4" name="图片 3" descr="slide56.jpg"/>
          <p:cNvPicPr>
            <a:picLocks noChangeAspect="1"/>
          </p:cNvPicPr>
          <p:nvPr/>
        </p:nvPicPr>
        <p:blipFill>
          <a:blip r:embed="rId2" cstate="print"/>
          <a:stretch>
            <a:fillRect/>
          </a:stretch>
        </p:blipFill>
        <p:spPr>
          <a:xfrm>
            <a:off x="1752600" y="2819400"/>
            <a:ext cx="5638800" cy="376671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Light Mapping</a:t>
            </a:r>
            <a:endParaRPr lang="zh-CN" altLang="en-US" dirty="0"/>
          </a:p>
        </p:txBody>
      </p:sp>
      <p:pic>
        <p:nvPicPr>
          <p:cNvPr id="6146" name="Picture 2"/>
          <p:cNvPicPr>
            <a:picLocks noChangeAspect="1" noChangeArrowheads="1"/>
          </p:cNvPicPr>
          <p:nvPr/>
        </p:nvPicPr>
        <p:blipFill>
          <a:blip r:embed="rId3" cstate="print"/>
          <a:srcRect/>
          <a:stretch>
            <a:fillRect/>
          </a:stretch>
        </p:blipFill>
        <p:spPr bwMode="auto">
          <a:xfrm>
            <a:off x="457200" y="1828800"/>
            <a:ext cx="8240486" cy="3035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Light </a:t>
            </a:r>
            <a:r>
              <a:rPr lang="en-US" altLang="zh-CN" dirty="0" smtClean="0"/>
              <a:t>Mapping – Another example</a:t>
            </a:r>
            <a:endParaRPr lang="zh-CN" altLang="en-US" dirty="0"/>
          </a:p>
        </p:txBody>
      </p:sp>
      <p:pic>
        <p:nvPicPr>
          <p:cNvPr id="7170" name="Picture 2"/>
          <p:cNvPicPr>
            <a:picLocks noChangeAspect="1" noChangeArrowheads="1"/>
          </p:cNvPicPr>
          <p:nvPr/>
        </p:nvPicPr>
        <p:blipFill>
          <a:blip r:embed="rId2" cstate="print"/>
          <a:srcRect/>
          <a:stretch>
            <a:fillRect/>
          </a:stretch>
        </p:blipFill>
        <p:spPr bwMode="auto">
          <a:xfrm>
            <a:off x="914400" y="1495150"/>
            <a:ext cx="7543800" cy="490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Textural Mapping in OpenGL</a:t>
            </a:r>
            <a:endParaRPr lang="zh-CN" altLang="en-US" dirty="0"/>
          </a:p>
        </p:txBody>
      </p:sp>
      <p:sp>
        <p:nvSpPr>
          <p:cNvPr id="3" name="内容占位符 2"/>
          <p:cNvSpPr>
            <a:spLocks noGrp="1"/>
          </p:cNvSpPr>
          <p:nvPr>
            <p:ph sz="quarter" idx="1"/>
          </p:nvPr>
        </p:nvSpPr>
        <p:spPr/>
        <p:txBody>
          <a:bodyPr/>
          <a:lstStyle/>
          <a:p>
            <a:r>
              <a:rPr lang="en-US" altLang="zh-CN" dirty="0" err="1" smtClean="0"/>
              <a:t>Chapt</a:t>
            </a:r>
            <a:r>
              <a:rPr lang="en-US" altLang="zh-CN" dirty="0" smtClean="0"/>
              <a:t>. 12 of the textbook gives a good reference.</a:t>
            </a:r>
          </a:p>
          <a:p>
            <a:r>
              <a:rPr lang="en-US" altLang="zh-CN" dirty="0" smtClean="0"/>
              <a:t>Let me mention several important functions:</a:t>
            </a:r>
          </a:p>
          <a:p>
            <a:endParaRPr lang="zh-CN" altLang="en-US" dirty="0"/>
          </a:p>
        </p:txBody>
      </p:sp>
      <p:pic>
        <p:nvPicPr>
          <p:cNvPr id="8195" name="Picture 3"/>
          <p:cNvPicPr>
            <a:picLocks noChangeAspect="1" noChangeArrowheads="1"/>
          </p:cNvPicPr>
          <p:nvPr/>
        </p:nvPicPr>
        <p:blipFill>
          <a:blip r:embed="rId2" cstate="print"/>
          <a:srcRect/>
          <a:stretch>
            <a:fillRect/>
          </a:stretch>
        </p:blipFill>
        <p:spPr bwMode="auto">
          <a:xfrm>
            <a:off x="762000" y="2590800"/>
            <a:ext cx="7924800" cy="2167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4" name="Picture 2"/>
          <p:cNvPicPr>
            <a:picLocks noChangeAspect="1" noChangeArrowheads="1"/>
          </p:cNvPicPr>
          <p:nvPr/>
        </p:nvPicPr>
        <p:blipFill>
          <a:blip r:embed="rId2" cstate="print"/>
          <a:srcRect/>
          <a:stretch>
            <a:fillRect/>
          </a:stretch>
        </p:blipFill>
        <p:spPr bwMode="auto">
          <a:xfrm>
            <a:off x="762000" y="457200"/>
            <a:ext cx="7848600" cy="58757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Textural Mapping in OpenGL</a:t>
            </a:r>
            <a:endParaRPr lang="zh-CN" altLang="en-US" dirty="0"/>
          </a:p>
        </p:txBody>
      </p:sp>
      <p:sp>
        <p:nvSpPr>
          <p:cNvPr id="3" name="内容占位符 2"/>
          <p:cNvSpPr>
            <a:spLocks noGrp="1"/>
          </p:cNvSpPr>
          <p:nvPr>
            <p:ph sz="quarter" idx="1"/>
          </p:nvPr>
        </p:nvSpPr>
        <p:spPr/>
        <p:txBody>
          <a:bodyPr/>
          <a:lstStyle/>
          <a:p>
            <a:r>
              <a:rPr lang="en-US" altLang="zh-CN" dirty="0" smtClean="0"/>
              <a:t>More Functions</a:t>
            </a:r>
            <a:endParaRPr lang="zh-CN" altLang="en-US" dirty="0"/>
          </a:p>
        </p:txBody>
      </p:sp>
      <p:pic>
        <p:nvPicPr>
          <p:cNvPr id="9218" name="Picture 2"/>
          <p:cNvPicPr>
            <a:picLocks noChangeAspect="1" noChangeArrowheads="1"/>
          </p:cNvPicPr>
          <p:nvPr/>
        </p:nvPicPr>
        <p:blipFill>
          <a:blip r:embed="rId2" cstate="print"/>
          <a:srcRect/>
          <a:stretch>
            <a:fillRect/>
          </a:stretch>
        </p:blipFill>
        <p:spPr bwMode="auto">
          <a:xfrm>
            <a:off x="304800" y="2209800"/>
            <a:ext cx="8610600" cy="2045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Homework on this chapter</a:t>
            </a:r>
            <a:endParaRPr lang="zh-CN" altLang="en-US" dirty="0"/>
          </a:p>
        </p:txBody>
      </p:sp>
      <p:sp>
        <p:nvSpPr>
          <p:cNvPr id="3" name="内容占位符 2"/>
          <p:cNvSpPr>
            <a:spLocks noGrp="1"/>
          </p:cNvSpPr>
          <p:nvPr>
            <p:ph sz="quarter" idx="1"/>
          </p:nvPr>
        </p:nvSpPr>
        <p:spPr/>
        <p:txBody>
          <a:bodyPr/>
          <a:lstStyle/>
          <a:p>
            <a:r>
              <a:rPr lang="en-US" altLang="zh-CN" dirty="0" smtClean="0"/>
              <a:t>Exercise 12.1</a:t>
            </a:r>
          </a:p>
          <a:p>
            <a:endParaRPr lang="en-US" altLang="zh-CN" dirty="0" smtClean="0"/>
          </a:p>
          <a:p>
            <a:r>
              <a:rPr lang="en-US" altLang="zh-CN" dirty="0" smtClean="0"/>
              <a:t>Exercise 12.2</a:t>
            </a:r>
          </a:p>
          <a:p>
            <a:endParaRPr lang="en-US" altLang="zh-CN" dirty="0" smtClean="0"/>
          </a:p>
          <a:p>
            <a:r>
              <a:rPr lang="en-US" altLang="zh-CN" dirty="0" smtClean="0"/>
              <a:t>Exercise 12.3</a:t>
            </a:r>
          </a:p>
          <a:p>
            <a:endParaRPr lang="en-US" altLang="zh-CN" dirty="0" smtClean="0"/>
          </a:p>
          <a:p>
            <a:r>
              <a:rPr lang="en-US" altLang="zh-CN" dirty="0" smtClean="0"/>
              <a:t>We will release detailed information on the </a:t>
            </a:r>
            <a:r>
              <a:rPr lang="en-US" altLang="zh-CN" smtClean="0"/>
              <a:t>course website.</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8077200" cy="1143000"/>
          </a:xfrm>
        </p:spPr>
        <p:txBody>
          <a:bodyPr>
            <a:noAutofit/>
          </a:bodyPr>
          <a:lstStyle/>
          <a:p>
            <a:r>
              <a:rPr lang="en-US" altLang="zh-CN" dirty="0" smtClean="0"/>
              <a:t>Another Example of Textual Mapping</a:t>
            </a:r>
            <a:endParaRPr lang="zh-CN" altLang="en-US" dirty="0"/>
          </a:p>
        </p:txBody>
      </p:sp>
      <p:pic>
        <p:nvPicPr>
          <p:cNvPr id="4" name="内容占位符 3"/>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1524000" y="1943100"/>
            <a:ext cx="6334125" cy="1943100"/>
          </a:xfrm>
        </p:spPr>
      </p:pic>
      <p:sp>
        <p:nvSpPr>
          <p:cNvPr id="5" name="TextBox 4"/>
          <p:cNvSpPr txBox="1"/>
          <p:nvPr/>
        </p:nvSpPr>
        <p:spPr>
          <a:xfrm>
            <a:off x="1524000" y="4045803"/>
            <a:ext cx="6248400" cy="830997"/>
          </a:xfrm>
          <a:prstGeom prst="rect">
            <a:avLst/>
          </a:prstGeom>
          <a:noFill/>
        </p:spPr>
        <p:txBody>
          <a:bodyPr wrap="square" rtlCol="0">
            <a:spAutoFit/>
          </a:bodyPr>
          <a:lstStyle/>
          <a:p>
            <a:r>
              <a:rPr lang="en-US" altLang="zh-CN" sz="2400" dirty="0" smtClean="0"/>
              <a:t>The left hand image is flat shaded, the right hand image has been textured.</a:t>
            </a:r>
            <a:endParaRPr lang="zh-CN" altLang="en-US" sz="2400" dirty="0"/>
          </a:p>
        </p:txBody>
      </p:sp>
    </p:spTree>
    <p:extLst>
      <p:ext uri="{BB962C8B-B14F-4D97-AF65-F5344CB8AC3E}">
        <p14:creationId xmlns:p14="http://schemas.microsoft.com/office/powerpoint/2010/main" xmlns="" val="585755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3" name="内容占位符 2"/>
          <p:cNvSpPr>
            <a:spLocks noGrp="1"/>
          </p:cNvSpPr>
          <p:nvPr>
            <p:ph sz="quarter" idx="1"/>
          </p:nvPr>
        </p:nvSpPr>
        <p:spPr/>
        <p:txBody>
          <a:bodyPr/>
          <a:lstStyle/>
          <a:p>
            <a:r>
              <a:rPr lang="en-US" altLang="zh-CN" dirty="0" smtClean="0"/>
              <a:t>Adding per-pixel surface details without raising the geometric complexity of a scene.</a:t>
            </a:r>
          </a:p>
          <a:p>
            <a:pPr lvl="1"/>
            <a:r>
              <a:rPr lang="en-US" altLang="zh-CN" dirty="0" smtClean="0"/>
              <a:t>E.g. Details can be any object or light properties etc.</a:t>
            </a:r>
          </a:p>
          <a:p>
            <a:pPr lvl="1"/>
            <a:r>
              <a:rPr lang="en-US" altLang="zh-CN" dirty="0" smtClean="0"/>
              <a:t>Modeling and rendering time is saved by keeping the geometrical complexity low.</a:t>
            </a:r>
          </a:p>
          <a:p>
            <a:pPr lvl="1"/>
            <a:endParaRPr lang="en-US" altLang="zh-CN" dirty="0"/>
          </a:p>
          <a:p>
            <a:endParaRPr lang="zh-CN" altLang="en-US" dirty="0"/>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5937" t="16944" r="7274" b="20723"/>
          <a:stretch/>
        </p:blipFill>
        <p:spPr>
          <a:xfrm>
            <a:off x="1566832" y="4038600"/>
            <a:ext cx="3462368" cy="1661137"/>
          </a:xfrm>
          <a:prstGeom prst="rect">
            <a:avLst/>
          </a:prstGeom>
        </p:spPr>
      </p:pic>
      <p:sp>
        <p:nvSpPr>
          <p:cNvPr id="5" name="TextBox 4"/>
          <p:cNvSpPr txBox="1"/>
          <p:nvPr/>
        </p:nvSpPr>
        <p:spPr>
          <a:xfrm>
            <a:off x="1524000" y="5715000"/>
            <a:ext cx="1938368" cy="646331"/>
          </a:xfrm>
          <a:prstGeom prst="rect">
            <a:avLst/>
          </a:prstGeom>
          <a:noFill/>
        </p:spPr>
        <p:txBody>
          <a:bodyPr wrap="square" rtlCol="0">
            <a:spAutoFit/>
          </a:bodyPr>
          <a:lstStyle/>
          <a:p>
            <a:r>
              <a:rPr lang="en-US" altLang="zh-CN" dirty="0" smtClean="0"/>
              <a:t>Scene without texture</a:t>
            </a:r>
            <a:endParaRPr lang="zh-CN" altLang="en-US" dirty="0"/>
          </a:p>
        </p:txBody>
      </p:sp>
      <p:sp>
        <p:nvSpPr>
          <p:cNvPr id="6" name="TextBox 5"/>
          <p:cNvSpPr txBox="1"/>
          <p:nvPr/>
        </p:nvSpPr>
        <p:spPr>
          <a:xfrm>
            <a:off x="3352800" y="5715000"/>
            <a:ext cx="1676400" cy="646331"/>
          </a:xfrm>
          <a:prstGeom prst="rect">
            <a:avLst/>
          </a:prstGeom>
          <a:noFill/>
        </p:spPr>
        <p:txBody>
          <a:bodyPr wrap="square" rtlCol="0">
            <a:spAutoFit/>
          </a:bodyPr>
          <a:lstStyle/>
          <a:p>
            <a:r>
              <a:rPr lang="en-US" altLang="zh-CN" dirty="0" smtClean="0"/>
              <a:t>Scene with color texture</a:t>
            </a:r>
            <a:endParaRPr lang="zh-CN" altLang="en-US" dirty="0"/>
          </a:p>
        </p:txBody>
      </p:sp>
      <p:sp>
        <p:nvSpPr>
          <p:cNvPr id="7" name="TextBox 6"/>
          <p:cNvSpPr txBox="1"/>
          <p:nvPr/>
        </p:nvSpPr>
        <p:spPr>
          <a:xfrm>
            <a:off x="5562600" y="4130504"/>
            <a:ext cx="2819400" cy="1477328"/>
          </a:xfrm>
          <a:prstGeom prst="rect">
            <a:avLst/>
          </a:prstGeom>
          <a:noFill/>
        </p:spPr>
        <p:txBody>
          <a:bodyPr wrap="square" rtlCol="0">
            <a:spAutoFit/>
          </a:bodyPr>
          <a:lstStyle/>
          <a:p>
            <a:r>
              <a:rPr lang="en-US" altLang="zh-CN" dirty="0" smtClean="0"/>
              <a:t>Colors can be stored in a texture (represented as an image) and applied to a rendered scene.</a:t>
            </a:r>
            <a:endParaRPr lang="zh-CN" altLang="en-US" dirty="0"/>
          </a:p>
        </p:txBody>
      </p:sp>
    </p:spTree>
    <p:extLst>
      <p:ext uri="{BB962C8B-B14F-4D97-AF65-F5344CB8AC3E}">
        <p14:creationId xmlns:p14="http://schemas.microsoft.com/office/powerpoint/2010/main" xmlns="" val="305754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Photo - textures</a:t>
            </a:r>
            <a:endParaRPr lang="zh-CN" altLang="en-US" dirty="0"/>
          </a:p>
        </p:txBody>
      </p:sp>
      <p:sp>
        <p:nvSpPr>
          <p:cNvPr id="3" name="内容占位符 2"/>
          <p:cNvSpPr>
            <a:spLocks noGrp="1"/>
          </p:cNvSpPr>
          <p:nvPr>
            <p:ph sz="quarter" idx="1"/>
          </p:nvPr>
        </p:nvSpPr>
        <p:spPr/>
        <p:txBody>
          <a:bodyPr/>
          <a:lstStyle/>
          <a:p>
            <a:r>
              <a:rPr lang="en-US" altLang="zh-CN" dirty="0" smtClean="0"/>
              <a:t>Increased scene detail without increasing geometric complexity</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7400" y="2514600"/>
            <a:ext cx="4983480" cy="4152900"/>
          </a:xfrm>
          <a:prstGeom prst="rect">
            <a:avLst/>
          </a:prstGeom>
        </p:spPr>
      </p:pic>
    </p:spTree>
    <p:extLst>
      <p:ext uri="{BB962C8B-B14F-4D97-AF65-F5344CB8AC3E}">
        <p14:creationId xmlns:p14="http://schemas.microsoft.com/office/powerpoint/2010/main" xmlns="" val="4173014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Basic Concept</a:t>
            </a:r>
            <a:endParaRPr lang="zh-CN" altLang="en-US" dirty="0"/>
          </a:p>
        </p:txBody>
      </p:sp>
      <p:sp>
        <p:nvSpPr>
          <p:cNvPr id="3" name="内容占位符 2"/>
          <p:cNvSpPr>
            <a:spLocks noGrp="1"/>
          </p:cNvSpPr>
          <p:nvPr>
            <p:ph sz="quarter" idx="1"/>
          </p:nvPr>
        </p:nvSpPr>
        <p:spPr>
          <a:xfrm>
            <a:off x="914400" y="1447800"/>
            <a:ext cx="7772400" cy="4876800"/>
          </a:xfrm>
        </p:spPr>
        <p:txBody>
          <a:bodyPr>
            <a:normAutofit/>
          </a:bodyPr>
          <a:lstStyle/>
          <a:p>
            <a:r>
              <a:rPr lang="en-US" altLang="zh-CN" sz="2800" dirty="0" smtClean="0"/>
              <a:t>“Slap an image on a model.”</a:t>
            </a:r>
          </a:p>
          <a:p>
            <a:r>
              <a:rPr lang="en-US" altLang="zh-CN" sz="2800" dirty="0" smtClean="0"/>
              <a:t>How do we map a two-dimensional </a:t>
            </a:r>
            <a:r>
              <a:rPr lang="en-US" altLang="zh-CN" sz="2800" dirty="0" smtClean="0"/>
              <a:t>image to </a:t>
            </a:r>
            <a:r>
              <a:rPr lang="en-US" altLang="zh-CN" sz="2800" dirty="0" smtClean="0"/>
              <a:t>a surface in three dimensions?</a:t>
            </a:r>
          </a:p>
          <a:p>
            <a:r>
              <a:rPr lang="en-US" altLang="zh-CN" sz="2800" dirty="0" smtClean="0"/>
              <a:t>Texture coordinates</a:t>
            </a:r>
          </a:p>
          <a:p>
            <a:pPr lvl="1"/>
            <a:r>
              <a:rPr lang="en-US" altLang="zh-CN" sz="2600" dirty="0" smtClean="0"/>
              <a:t>2D </a:t>
            </a:r>
            <a:r>
              <a:rPr lang="en-US" altLang="zh-CN" sz="2600" dirty="0" smtClean="0"/>
              <a:t>coordinate (s</a:t>
            </a:r>
            <a:r>
              <a:rPr lang="en-US" altLang="zh-CN" sz="2600" dirty="0" smtClean="0"/>
              <a:t>, t</a:t>
            </a:r>
            <a:r>
              <a:rPr lang="en-US" altLang="zh-CN" sz="2600" dirty="0" smtClean="0"/>
              <a:t>) which maps to a </a:t>
            </a:r>
            <a:r>
              <a:rPr lang="en-US" altLang="zh-CN" sz="2600" dirty="0" smtClean="0"/>
              <a:t>location on </a:t>
            </a:r>
            <a:r>
              <a:rPr lang="en-US" altLang="zh-CN" sz="2600" dirty="0" smtClean="0"/>
              <a:t>the image (typically s and t are over [0,1])</a:t>
            </a:r>
          </a:p>
          <a:p>
            <a:r>
              <a:rPr lang="en-US" altLang="zh-CN" sz="2800" dirty="0" smtClean="0"/>
              <a:t>Assign a texture coordinate to each vertex</a:t>
            </a:r>
          </a:p>
          <a:p>
            <a:pPr lvl="1"/>
            <a:r>
              <a:rPr lang="en-US" altLang="zh-CN" sz="2600" dirty="0" smtClean="0"/>
              <a:t>Coordinates </a:t>
            </a:r>
            <a:r>
              <a:rPr lang="en-US" altLang="zh-CN" sz="2600" dirty="0" smtClean="0"/>
              <a:t>are determined by some </a:t>
            </a:r>
            <a:r>
              <a:rPr lang="en-US" altLang="zh-CN" sz="2600" dirty="0" smtClean="0"/>
              <a:t>function which </a:t>
            </a:r>
            <a:r>
              <a:rPr lang="en-US" altLang="zh-CN" sz="2600" dirty="0" smtClean="0"/>
              <a:t>maps a texture location to a vertex </a:t>
            </a:r>
            <a:r>
              <a:rPr lang="en-US" altLang="zh-CN" sz="2600" dirty="0" smtClean="0"/>
              <a:t>on the </a:t>
            </a:r>
            <a:r>
              <a:rPr lang="en-US" altLang="zh-CN" sz="2600" dirty="0" smtClean="0"/>
              <a:t>model in three dimensions</a:t>
            </a:r>
            <a:endParaRPr lang="zh-CN" altLang="en-US" sz="2600" dirty="0"/>
          </a:p>
        </p:txBody>
      </p:sp>
    </p:spTree>
    <p:extLst>
      <p:ext uri="{BB962C8B-B14F-4D97-AF65-F5344CB8AC3E}">
        <p14:creationId xmlns:p14="http://schemas.microsoft.com/office/powerpoint/2010/main" xmlns="" val="4258390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Basic Concept</a:t>
            </a:r>
            <a:endParaRPr lang="zh-CN" altLang="en-US" dirty="0"/>
          </a:p>
        </p:txBody>
      </p:sp>
      <p:sp>
        <p:nvSpPr>
          <p:cNvPr id="3" name="内容占位符 2"/>
          <p:cNvSpPr>
            <a:spLocks noGrp="1"/>
          </p:cNvSpPr>
          <p:nvPr>
            <p:ph sz="quarter" idx="1"/>
          </p:nvPr>
        </p:nvSpPr>
        <p:spPr>
          <a:xfrm>
            <a:off x="914400" y="1524000"/>
            <a:ext cx="7772400" cy="4572000"/>
          </a:xfrm>
        </p:spPr>
        <p:txBody>
          <a:bodyPr>
            <a:normAutofit/>
          </a:bodyPr>
          <a:lstStyle/>
          <a:p>
            <a:r>
              <a:rPr lang="en-US" altLang="zh-CN" sz="3200" dirty="0" smtClean="0"/>
              <a:t>Once a point on the surface of the </a:t>
            </a:r>
            <a:r>
              <a:rPr lang="en-US" altLang="zh-CN" sz="3200" dirty="0" smtClean="0"/>
              <a:t>model has </a:t>
            </a:r>
            <a:r>
              <a:rPr lang="en-US" altLang="zh-CN" sz="3200" dirty="0" smtClean="0"/>
              <a:t>been mapped to a value in the </a:t>
            </a:r>
            <a:r>
              <a:rPr lang="en-US" altLang="zh-CN" sz="3200" dirty="0" smtClean="0"/>
              <a:t>texture, change </a:t>
            </a:r>
            <a:r>
              <a:rPr lang="en-US" altLang="zh-CN" sz="3200" dirty="0" smtClean="0"/>
              <a:t>its RGB value (or something else</a:t>
            </a:r>
            <a:r>
              <a:rPr lang="en-US" altLang="zh-CN" sz="3200" dirty="0" smtClean="0"/>
              <a:t>!) accordingly</a:t>
            </a:r>
            <a:endParaRPr lang="en-US" altLang="zh-CN" sz="3200" dirty="0" smtClean="0"/>
          </a:p>
          <a:p>
            <a:endParaRPr lang="en-US" altLang="zh-CN" sz="3200" dirty="0" smtClean="0"/>
          </a:p>
          <a:p>
            <a:r>
              <a:rPr lang="en-US" altLang="zh-CN" sz="3200" dirty="0" smtClean="0"/>
              <a:t>This </a:t>
            </a:r>
            <a:r>
              <a:rPr lang="en-US" altLang="zh-CN" sz="3200" dirty="0" smtClean="0"/>
              <a:t>is called </a:t>
            </a:r>
            <a:r>
              <a:rPr lang="en-US" altLang="zh-CN" sz="3200" b="1" i="1" dirty="0" smtClean="0"/>
              <a:t>parametric texture mapping</a:t>
            </a:r>
          </a:p>
          <a:p>
            <a:endParaRPr lang="en-US" altLang="zh-CN" sz="3200" dirty="0" smtClean="0"/>
          </a:p>
          <a:p>
            <a:r>
              <a:rPr lang="en-US" altLang="zh-CN" sz="3200" dirty="0" smtClean="0"/>
              <a:t>A </a:t>
            </a:r>
            <a:r>
              <a:rPr lang="en-US" altLang="zh-CN" sz="3200" dirty="0" smtClean="0"/>
              <a:t>single point in the texture is called </a:t>
            </a:r>
            <a:r>
              <a:rPr lang="en-US" altLang="zh-CN" sz="3200" dirty="0" smtClean="0"/>
              <a:t>a </a:t>
            </a:r>
            <a:r>
              <a:rPr lang="en-US" altLang="zh-CN" sz="3200" b="1" i="1" dirty="0" err="1" smtClean="0"/>
              <a:t>texel</a:t>
            </a:r>
            <a:endParaRPr lang="zh-CN" alt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Something else?</a:t>
            </a:r>
            <a:endParaRPr lang="zh-CN" altLang="en-US" dirty="0"/>
          </a:p>
        </p:txBody>
      </p:sp>
      <p:sp>
        <p:nvSpPr>
          <p:cNvPr id="3" name="内容占位符 2"/>
          <p:cNvSpPr>
            <a:spLocks noGrp="1"/>
          </p:cNvSpPr>
          <p:nvPr>
            <p:ph sz="quarter" idx="1"/>
          </p:nvPr>
        </p:nvSpPr>
        <p:spPr>
          <a:xfrm>
            <a:off x="914400" y="1524000"/>
            <a:ext cx="7772400" cy="4572000"/>
          </a:xfrm>
        </p:spPr>
        <p:txBody>
          <a:bodyPr>
            <a:normAutofit/>
          </a:bodyPr>
          <a:lstStyle/>
          <a:p>
            <a:r>
              <a:rPr lang="en-US" altLang="zh-CN" sz="3200" dirty="0" smtClean="0"/>
              <a:t>The first known use of texture in </a:t>
            </a:r>
            <a:r>
              <a:rPr lang="en-US" altLang="zh-CN" sz="3200" dirty="0" smtClean="0"/>
              <a:t>graphics was </a:t>
            </a:r>
            <a:r>
              <a:rPr lang="en-US" altLang="zh-CN" sz="3200" dirty="0" smtClean="0"/>
              <a:t>the modulation of surface color values</a:t>
            </a:r>
            <a:r>
              <a:rPr lang="en-US" altLang="zh-CN" sz="3200" dirty="0" smtClean="0"/>
              <a:t>, (</a:t>
            </a:r>
            <a:r>
              <a:rPr lang="en-US" altLang="zh-CN" sz="3200" dirty="0" smtClean="0"/>
              <a:t>diffuse coefficients) by </a:t>
            </a:r>
            <a:r>
              <a:rPr lang="en-US" altLang="zh-CN" sz="3200" dirty="0" err="1" smtClean="0"/>
              <a:t>Catmull</a:t>
            </a:r>
            <a:r>
              <a:rPr lang="en-US" altLang="zh-CN" sz="3200" dirty="0" smtClean="0"/>
              <a:t> in 1974</a:t>
            </a:r>
            <a:r>
              <a:rPr lang="en-US" altLang="zh-CN" sz="3200" dirty="0" smtClean="0"/>
              <a:t>.</a:t>
            </a:r>
            <a:endParaRPr lang="en-US" altLang="zh-CN" sz="3200" dirty="0" smtClean="0"/>
          </a:p>
          <a:p>
            <a:r>
              <a:rPr lang="en-US" altLang="zh-CN" sz="3200" dirty="0" smtClean="0"/>
              <a:t>A texture does not have to indicate color</a:t>
            </a:r>
            <a:r>
              <a:rPr lang="en-US" altLang="zh-CN" sz="3200" dirty="0" smtClean="0"/>
              <a:t>!</a:t>
            </a:r>
          </a:p>
          <a:p>
            <a:endParaRPr lang="en-US" altLang="zh-CN" sz="3200" dirty="0" smtClean="0"/>
          </a:p>
          <a:p>
            <a:r>
              <a:rPr lang="en-US" altLang="zh-CN" sz="3200" dirty="0" smtClean="0"/>
              <a:t>Bump mapping was developed in 1978 </a:t>
            </a:r>
            <a:r>
              <a:rPr lang="en-US" altLang="zh-CN" sz="3200" dirty="0" smtClean="0"/>
              <a:t>by </a:t>
            </a:r>
            <a:r>
              <a:rPr lang="en-US" altLang="zh-CN" sz="3200" dirty="0" err="1" smtClean="0"/>
              <a:t>Blinn</a:t>
            </a:r>
            <a:endParaRPr lang="en-US" altLang="zh-CN" sz="3200" dirty="0" smtClean="0"/>
          </a:p>
          <a:p>
            <a:r>
              <a:rPr lang="en-US" altLang="zh-CN" sz="3200" dirty="0" smtClean="0"/>
              <a:t>Transparency maps in 1985 by Gardner</a:t>
            </a:r>
            <a:endParaRPr lang="zh-CN" alt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is a textural map?</a:t>
            </a:r>
            <a:endParaRPr lang="zh-CN" altLang="en-US" dirty="0"/>
          </a:p>
        </p:txBody>
      </p:sp>
      <p:sp>
        <p:nvSpPr>
          <p:cNvPr id="3" name="内容占位符 2"/>
          <p:cNvSpPr>
            <a:spLocks noGrp="1"/>
          </p:cNvSpPr>
          <p:nvPr>
            <p:ph sz="quarter" idx="1"/>
          </p:nvPr>
        </p:nvSpPr>
        <p:spPr>
          <a:xfrm>
            <a:off x="914400" y="1600200"/>
            <a:ext cx="7772400" cy="4572000"/>
          </a:xfrm>
        </p:spPr>
        <p:txBody>
          <a:bodyPr>
            <a:normAutofit/>
          </a:bodyPr>
          <a:lstStyle/>
          <a:p>
            <a:r>
              <a:rPr lang="en-US" altLang="zh-CN" sz="3200" dirty="0" smtClean="0"/>
              <a:t>Practical: “A way to slap an image on </a:t>
            </a:r>
            <a:r>
              <a:rPr lang="en-US" altLang="zh-CN" sz="3200" dirty="0" smtClean="0"/>
              <a:t>a model.”</a:t>
            </a:r>
          </a:p>
          <a:p>
            <a:endParaRPr lang="en-US" altLang="zh-CN" sz="3200" dirty="0" smtClean="0"/>
          </a:p>
          <a:p>
            <a:r>
              <a:rPr lang="en-US" altLang="zh-CN" sz="3200" dirty="0" smtClean="0"/>
              <a:t>Better: “A mapping from any function </a:t>
            </a:r>
            <a:r>
              <a:rPr lang="en-US" altLang="zh-CN" sz="3200" dirty="0" smtClean="0"/>
              <a:t>onto a </a:t>
            </a:r>
            <a:r>
              <a:rPr lang="en-US" altLang="zh-CN" sz="3200" dirty="0" smtClean="0"/>
              <a:t>surface in three dimensions</a:t>
            </a:r>
            <a:r>
              <a:rPr lang="en-US" altLang="zh-CN" sz="3200" dirty="0" smtClean="0"/>
              <a:t>.”</a:t>
            </a:r>
          </a:p>
          <a:p>
            <a:endParaRPr lang="en-US" altLang="zh-CN" sz="3200" dirty="0" smtClean="0"/>
          </a:p>
          <a:p>
            <a:r>
              <a:rPr lang="en-US" altLang="zh-CN" sz="3200" dirty="0" smtClean="0"/>
              <a:t>Most general: “The mapping of any </a:t>
            </a:r>
            <a:r>
              <a:rPr lang="en-US" altLang="zh-CN" sz="3200" dirty="0" smtClean="0"/>
              <a:t>image into </a:t>
            </a:r>
            <a:r>
              <a:rPr lang="en-US" altLang="zh-CN" sz="3200" dirty="0" smtClean="0"/>
              <a:t>multidimensional space.”</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235</TotalTime>
  <Words>1358</Words>
  <Application>Microsoft Office PowerPoint</Application>
  <PresentationFormat>全屏显示(4:3)</PresentationFormat>
  <Paragraphs>115</Paragraphs>
  <Slides>28</Slides>
  <Notes>8</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平衡</vt:lpstr>
      <vt:lpstr>Texture and Texture Mapping</vt:lpstr>
      <vt:lpstr>The Quest for Visual Realism</vt:lpstr>
      <vt:lpstr>Another Example of Textual Mapping</vt:lpstr>
      <vt:lpstr>Motivation</vt:lpstr>
      <vt:lpstr>Photo - textures</vt:lpstr>
      <vt:lpstr>Basic Concept</vt:lpstr>
      <vt:lpstr>Basic Concept</vt:lpstr>
      <vt:lpstr>Something else?</vt:lpstr>
      <vt:lpstr>What is a textural map?</vt:lpstr>
      <vt:lpstr>Overview</vt:lpstr>
      <vt:lpstr>Visual Overview</vt:lpstr>
      <vt:lpstr>Notes on Hardware</vt:lpstr>
      <vt:lpstr>What is the map shape?</vt:lpstr>
      <vt:lpstr>Example of Planar Mapping</vt:lpstr>
      <vt:lpstr>Other Map Shapes</vt:lpstr>
      <vt:lpstr>Other Map Shapes</vt:lpstr>
      <vt:lpstr>Mapping Functions</vt:lpstr>
      <vt:lpstr>Mapping Functions</vt:lpstr>
      <vt:lpstr>What about map entity?</vt:lpstr>
      <vt:lpstr>Wood material:</vt:lpstr>
      <vt:lpstr>Bump mapping: normal variation</vt:lpstr>
      <vt:lpstr>Another example of bump mapping</vt:lpstr>
      <vt:lpstr>Light Mapping</vt:lpstr>
      <vt:lpstr>Light Mapping – Another example</vt:lpstr>
      <vt:lpstr>Textural Mapping in OpenGL</vt:lpstr>
      <vt:lpstr>幻灯片 26</vt:lpstr>
      <vt:lpstr>Textural Mapping in OpenGL</vt:lpstr>
      <vt:lpstr>Homework on this chapter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Texture and Texture Mapping</dc:title>
  <dc:creator>Xiaoyang</dc:creator>
  <cp:lastModifiedBy>Xiaoyang</cp:lastModifiedBy>
  <cp:revision>116</cp:revision>
  <dcterms:created xsi:type="dcterms:W3CDTF">2012-11-05T16:22:15Z</dcterms:created>
  <dcterms:modified xsi:type="dcterms:W3CDTF">2012-11-05T20:18:44Z</dcterms:modified>
</cp:coreProperties>
</file>