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8.jpg" ContentType="image/png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882" r:id="rId1"/>
  </p:sldMasterIdLst>
  <p:notesMasterIdLst>
    <p:notesMasterId r:id="rId55"/>
  </p:notesMasterIdLst>
  <p:handoutMasterIdLst>
    <p:handoutMasterId r:id="rId56"/>
  </p:handoutMasterIdLst>
  <p:sldIdLst>
    <p:sldId id="445" r:id="rId2"/>
    <p:sldId id="361" r:id="rId3"/>
    <p:sldId id="364" r:id="rId4"/>
    <p:sldId id="369" r:id="rId5"/>
    <p:sldId id="362" r:id="rId6"/>
    <p:sldId id="355" r:id="rId7"/>
    <p:sldId id="366" r:id="rId8"/>
    <p:sldId id="434" r:id="rId9"/>
    <p:sldId id="435" r:id="rId10"/>
    <p:sldId id="365" r:id="rId11"/>
    <p:sldId id="370" r:id="rId12"/>
    <p:sldId id="375" r:id="rId13"/>
    <p:sldId id="437" r:id="rId14"/>
    <p:sldId id="372" r:id="rId15"/>
    <p:sldId id="438" r:id="rId16"/>
    <p:sldId id="379" r:id="rId17"/>
    <p:sldId id="380" r:id="rId18"/>
    <p:sldId id="423" r:id="rId19"/>
    <p:sldId id="424" r:id="rId20"/>
    <p:sldId id="425" r:id="rId21"/>
    <p:sldId id="381" r:id="rId22"/>
    <p:sldId id="392" r:id="rId23"/>
    <p:sldId id="382" r:id="rId24"/>
    <p:sldId id="383" r:id="rId25"/>
    <p:sldId id="385" r:id="rId26"/>
    <p:sldId id="426" r:id="rId27"/>
    <p:sldId id="393" r:id="rId28"/>
    <p:sldId id="397" r:id="rId29"/>
    <p:sldId id="399" r:id="rId30"/>
    <p:sldId id="441" r:id="rId31"/>
    <p:sldId id="404" r:id="rId32"/>
    <p:sldId id="403" r:id="rId33"/>
    <p:sldId id="406" r:id="rId34"/>
    <p:sldId id="407" r:id="rId35"/>
    <p:sldId id="429" r:id="rId36"/>
    <p:sldId id="430" r:id="rId37"/>
    <p:sldId id="432" r:id="rId38"/>
    <p:sldId id="408" r:id="rId39"/>
    <p:sldId id="440" r:id="rId40"/>
    <p:sldId id="431" r:id="rId41"/>
    <p:sldId id="433" r:id="rId42"/>
    <p:sldId id="414" r:id="rId43"/>
    <p:sldId id="418" r:id="rId44"/>
    <p:sldId id="413" r:id="rId45"/>
    <p:sldId id="415" r:id="rId46"/>
    <p:sldId id="446" r:id="rId47"/>
    <p:sldId id="353" r:id="rId48"/>
    <p:sldId id="378" r:id="rId49"/>
    <p:sldId id="444" r:id="rId50"/>
    <p:sldId id="398" r:id="rId51"/>
    <p:sldId id="401" r:id="rId52"/>
    <p:sldId id="402" r:id="rId53"/>
    <p:sldId id="411" r:id="rId54"/>
  </p:sldIdLst>
  <p:sldSz cx="9144000" cy="6858000" type="screen4x3"/>
  <p:notesSz cx="6797675" cy="987425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FD7"/>
    <a:srgbClr val="0881D7"/>
    <a:srgbClr val="02A4D7"/>
    <a:srgbClr val="89C5FF"/>
    <a:srgbClr val="A0F8FF"/>
    <a:srgbClr val="06C5FF"/>
    <a:srgbClr val="FFEA00"/>
    <a:srgbClr val="C39303"/>
    <a:srgbClr val="FFBF00"/>
    <a:srgbClr val="F0D3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0000" autoAdjust="0"/>
  </p:normalViewPr>
  <p:slideViewPr>
    <p:cSldViewPr>
      <p:cViewPr varScale="1">
        <p:scale>
          <a:sx n="90" d="100"/>
          <a:sy n="90" d="100"/>
        </p:scale>
        <p:origin x="-712" y="-11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4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/>
          <a:lstStyle>
            <a:lvl1pPr algn="l">
              <a:buFont typeface="Times New Roman" charset="0"/>
              <a:buNone/>
              <a:defRPr sz="13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wrap="square" lIns="95264" tIns="47632" rIns="95264" bIns="47632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BA9C6316-2DF4-FC4C-982B-24E0A36F5990}" type="datetimeFigureOut">
              <a:rPr lang="en-US"/>
              <a:pPr>
                <a:defRPr/>
              </a:pPr>
              <a:t>21/06/16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 anchor="b"/>
          <a:lstStyle>
            <a:lvl1pPr algn="l">
              <a:buFont typeface="Times New Roman" charset="0"/>
              <a:buNone/>
              <a:defRPr sz="13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wrap="square" lIns="95264" tIns="47632" rIns="95264" bIns="47632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4F14FA1E-1FFD-2043-AB56-39754F9ADB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111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50888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9769" y="4690270"/>
            <a:ext cx="5436567" cy="44416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7844775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 userDrawn="1"/>
        </p:nvSpPr>
        <p:spPr bwMode="auto">
          <a:xfrm rot="16200000">
            <a:off x="-3252787" y="3241674"/>
            <a:ext cx="6858000" cy="368301"/>
          </a:xfrm>
          <a:prstGeom prst="rect">
            <a:avLst/>
          </a:prstGeom>
          <a:solidFill>
            <a:srgbClr val="0059B2"/>
          </a:solidFill>
          <a:ln>
            <a:noFill/>
          </a:ln>
        </p:spPr>
        <p:txBody>
          <a:bodyPr lIns="90000" tIns="46800" rIns="90000" bIns="4680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pt-BR" b="1" i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PinMesh</a:t>
            </a:r>
            <a:r>
              <a:rPr lang="pt-BR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 – SMI 2016</a:t>
            </a:r>
          </a:p>
        </p:txBody>
      </p:sp>
      <p:sp>
        <p:nvSpPr>
          <p:cNvPr id="3" name="Line 4"/>
          <p:cNvSpPr>
            <a:spLocks noChangeShapeType="1"/>
          </p:cNvSpPr>
          <p:nvPr userDrawn="1"/>
        </p:nvSpPr>
        <p:spPr bwMode="auto">
          <a:xfrm>
            <a:off x="414338" y="1052513"/>
            <a:ext cx="8715375" cy="1587"/>
          </a:xfrm>
          <a:prstGeom prst="line">
            <a:avLst/>
          </a:prstGeom>
          <a:noFill/>
          <a:ln w="15840">
            <a:solidFill>
              <a:srgbClr val="1847B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Line 4"/>
          <p:cNvSpPr>
            <a:spLocks noChangeShapeType="1"/>
          </p:cNvSpPr>
          <p:nvPr userDrawn="1"/>
        </p:nvSpPr>
        <p:spPr bwMode="auto">
          <a:xfrm>
            <a:off x="414338" y="6523757"/>
            <a:ext cx="8715375" cy="1587"/>
          </a:xfrm>
          <a:prstGeom prst="line">
            <a:avLst/>
          </a:prstGeom>
          <a:noFill/>
          <a:ln w="15840">
            <a:solidFill>
              <a:srgbClr val="1847B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0"/>
          </p:nvPr>
        </p:nvSpPr>
        <p:spPr>
          <a:xfrm>
            <a:off x="8382000" y="6491288"/>
            <a:ext cx="6826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A5860-A8B4-3F49-821B-22BDC38F4A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499" y="22942"/>
            <a:ext cx="1291381" cy="66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09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37338" y="274638"/>
            <a:ext cx="2058987" cy="5827712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7738" cy="5827712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84E24-49E1-E741-A96A-E0E63B65DDA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2917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867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66725" y="1236663"/>
            <a:ext cx="4038600" cy="48656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57725" y="1236663"/>
            <a:ext cx="4038600" cy="235585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57725" y="3744913"/>
            <a:ext cx="4038600" cy="235743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A0E52-EDFD-D344-BB37-61D0402AD3FA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1559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867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66725" y="1236663"/>
            <a:ext cx="4038600" cy="48656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57725" y="1236663"/>
            <a:ext cx="4038600" cy="48656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4655B-ED42-AF4B-AEBB-22BD59442FD5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807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Bookman Old Style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  <a:p>
            <a:pPr>
              <a:defRPr/>
            </a:pPr>
            <a:fld id="{96325C2C-2B20-244A-AA4A-0699CD864F51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0732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idx="10"/>
          </p:nvPr>
        </p:nvSpPr>
        <p:spPr>
          <a:xfrm>
            <a:off x="457200" y="6354763"/>
            <a:ext cx="2132013" cy="3667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45413-16C0-7C46-9254-B71E32184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2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 userDrawn="1"/>
        </p:nvSpPr>
        <p:spPr bwMode="auto">
          <a:xfrm rot="16200000">
            <a:off x="-3252787" y="3241674"/>
            <a:ext cx="6858000" cy="368301"/>
          </a:xfrm>
          <a:prstGeom prst="rect">
            <a:avLst/>
          </a:prstGeom>
          <a:gradFill flip="none" rotWithShape="1">
            <a:gsLst>
              <a:gs pos="100000">
                <a:srgbClr val="BEE7FF"/>
              </a:gs>
              <a:gs pos="0">
                <a:srgbClr val="BEE7FF"/>
              </a:gs>
              <a:gs pos="28000">
                <a:srgbClr val="008BF4"/>
              </a:gs>
              <a:gs pos="72000">
                <a:srgbClr val="008BF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pt-BR" b="1" i="1" dirty="0" smtClean="0">
                <a:solidFill>
                  <a:srgbClr val="FF0000"/>
                </a:solidFill>
                <a:latin typeface="Calibri" charset="0"/>
                <a:cs typeface="Arial" charset="0"/>
              </a:rPr>
              <a:t>SMI – Berlin - </a:t>
            </a:r>
            <a:r>
              <a:rPr lang="pt-BR" b="1" i="1" dirty="0" err="1" smtClean="0">
                <a:solidFill>
                  <a:srgbClr val="FF0000"/>
                </a:solidFill>
                <a:latin typeface="Calibri" charset="0"/>
                <a:cs typeface="Arial" charset="0"/>
              </a:rPr>
              <a:t>Germany</a:t>
            </a:r>
            <a:endParaRPr lang="pt-BR" b="1" i="1" dirty="0" smtClean="0">
              <a:solidFill>
                <a:srgbClr val="FF0000"/>
              </a:solidFill>
              <a:latin typeface="Calibri" charset="0"/>
              <a:cs typeface="Arial" charset="0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407150"/>
            <a:ext cx="34131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468313" y="6694488"/>
            <a:ext cx="503237" cy="187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pt-BR" sz="600" dirty="0" smtClean="0">
                <a:latin typeface="Arial"/>
                <a:cs typeface="Arial"/>
              </a:rPr>
              <a:t>DPI-UFV</a:t>
            </a: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1763713" y="6453188"/>
            <a:ext cx="5545137" cy="309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pt-BR" sz="1400" dirty="0" err="1" smtClean="0">
                <a:latin typeface="Calibri" charset="0"/>
              </a:rPr>
              <a:t>PinMesh</a:t>
            </a:r>
            <a:endParaRPr lang="pt-BR" sz="1400" dirty="0" smtClean="0">
              <a:latin typeface="Calibri" charset="0"/>
            </a:endParaRPr>
          </a:p>
        </p:txBody>
      </p:sp>
      <p:sp>
        <p:nvSpPr>
          <p:cNvPr id="6" name="Line 4"/>
          <p:cNvSpPr>
            <a:spLocks noChangeShapeType="1"/>
          </p:cNvSpPr>
          <p:nvPr userDrawn="1"/>
        </p:nvSpPr>
        <p:spPr bwMode="auto">
          <a:xfrm>
            <a:off x="438150" y="1223963"/>
            <a:ext cx="8715375" cy="1587"/>
          </a:xfrm>
          <a:prstGeom prst="line">
            <a:avLst/>
          </a:prstGeom>
          <a:noFill/>
          <a:ln w="15840">
            <a:solidFill>
              <a:srgbClr val="82ACA3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 userDrawn="1"/>
        </p:nvSpPr>
        <p:spPr bwMode="auto">
          <a:xfrm>
            <a:off x="366713" y="6396038"/>
            <a:ext cx="8715375" cy="1587"/>
          </a:xfrm>
          <a:prstGeom prst="line">
            <a:avLst/>
          </a:prstGeom>
          <a:noFill/>
          <a:ln w="15840">
            <a:solidFill>
              <a:srgbClr val="82ACA3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8551863" y="6491288"/>
            <a:ext cx="682625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7E28CF40-11F4-974A-A5CD-A9F28C7F3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53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24838" y="6381750"/>
            <a:ext cx="890587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  <a:p>
            <a:pPr>
              <a:defRPr/>
            </a:pPr>
            <a:fld id="{02BE0483-E9EA-AB47-B4A1-CF2768D0BC3C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6765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6725" y="1236663"/>
            <a:ext cx="4038600" cy="48656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57725" y="1236663"/>
            <a:ext cx="4038600" cy="48656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96E40-E0CE-A644-B3F5-78D5093263B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495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BF0E2-D682-FE4E-A41F-F1491FD9E6C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4256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68FE7-9A3A-814F-81DD-E07E0525E1D1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45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8AADD-EDCA-804D-B34D-DAB169B74BC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3121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5B2E4-2EA1-064D-AC95-E15155D5B481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0918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A7BB5-F414-9443-B6B8-A10A95187EE5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0506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209C4-672E-FD42-9A2F-8B4E41B6D03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1607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236663"/>
            <a:ext cx="8229600" cy="486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04150" y="6381750"/>
            <a:ext cx="8905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MS PGothic" charset="0"/>
              </a:defRPr>
            </a:lvl1pPr>
          </a:lstStyle>
          <a:p>
            <a:pPr>
              <a:defRPr/>
            </a:pPr>
            <a:fld id="{ABCB4E42-69E3-B443-B582-192C259FA16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  <p:sp>
        <p:nvSpPr>
          <p:cNvPr id="1029" name="Text Box 7"/>
          <p:cNvSpPr txBox="1">
            <a:spLocks noChangeArrowheads="1"/>
          </p:cNvSpPr>
          <p:nvPr userDrawn="1"/>
        </p:nvSpPr>
        <p:spPr bwMode="auto">
          <a:xfrm>
            <a:off x="771525" y="6553200"/>
            <a:ext cx="3581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pt-BR" sz="1200" smtClean="0"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lang="pt-BR" altLang="pt-BR" smtClean="0"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4" r:id="rId13"/>
    <p:sldLayoutId id="2147483915" r:id="rId14"/>
    <p:sldLayoutId id="2147483916" r:id="rId1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ＭＳ Ｐゴシック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Helvetica" panose="020B0604020202020204" pitchFamily="34" charset="0"/>
          <a:ea typeface="ＭＳ Ｐゴシック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Helvetica" panose="020B0604020202020204" pitchFamily="34" charset="0"/>
          <a:ea typeface="ＭＳ Ｐゴシック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Helvetica" panose="020B0604020202020204" pitchFamily="34" charset="0"/>
          <a:ea typeface="ＭＳ Ｐゴシック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Helvetica" panose="020B0604020202020204" pitchFamily="34" charset="0"/>
          <a:ea typeface="ＭＳ Ｐゴシック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Helvetica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Helvetica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Helvetica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Helvetica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8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9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2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2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2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20.emf"/><Relationship Id="rId5" Type="http://schemas.openxmlformats.org/officeDocument/2006/relationships/image" Target="../media/image21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20.emf"/><Relationship Id="rId5" Type="http://schemas.openxmlformats.org/officeDocument/2006/relationships/image" Target="../media/image21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20.emf"/><Relationship Id="rId5" Type="http://schemas.openxmlformats.org/officeDocument/2006/relationships/image" Target="../media/image21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20.emf"/><Relationship Id="rId5" Type="http://schemas.openxmlformats.org/officeDocument/2006/relationships/image" Target="../media/image21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20.emf"/><Relationship Id="rId5" Type="http://schemas.openxmlformats.org/officeDocument/2006/relationships/image" Target="../media/image22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20.emf"/><Relationship Id="rId5" Type="http://schemas.openxmlformats.org/officeDocument/2006/relationships/image" Target="../media/image22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20.emf"/><Relationship Id="rId5" Type="http://schemas.openxmlformats.org/officeDocument/2006/relationships/image" Target="../media/image23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20.emf"/><Relationship Id="rId5" Type="http://schemas.openxmlformats.org/officeDocument/2006/relationships/image" Target="../media/image24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25.emf"/><Relationship Id="rId7" Type="http://schemas.openxmlformats.org/officeDocument/2006/relationships/image" Target="../media/image26.pn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25.emf"/><Relationship Id="rId7" Type="http://schemas.openxmlformats.org/officeDocument/2006/relationships/image" Target="../media/image26.png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5.emf"/><Relationship Id="rId7" Type="http://schemas.openxmlformats.org/officeDocument/2006/relationships/image" Target="../media/image27.png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25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25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png"/><Relationship Id="rId5" Type="http://schemas.openxmlformats.org/officeDocument/2006/relationships/image" Target="../media/image30.jpeg"/><Relationship Id="rId6" Type="http://schemas.openxmlformats.org/officeDocument/2006/relationships/image" Target="../media/image31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34.w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20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20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25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881D7">
                <a:alpha val="61000"/>
              </a:srgbClr>
            </a:gs>
            <a:gs pos="100000">
              <a:srgbClr val="FFFF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0163" y="1844824"/>
            <a:ext cx="9113837" cy="43735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>
            <a:scene3d>
              <a:camera prst="orthographicFront"/>
              <a:lightRig rig="threePt" dir="t"/>
            </a:scene3d>
            <a:sp3d extrusionH="57150">
              <a:bevelT w="38100" h="38100" prst="angle"/>
              <a:bevelB w="38100" h="38100" prst="relaxedInset"/>
            </a:sp3d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ctr">
              <a:defRPr/>
            </a:pPr>
            <a:endParaRPr lang="en-US" sz="800" b="1" i="1" dirty="0" smtClean="0">
              <a:effectLst>
                <a:outerShdw blurRad="50800" dist="38100" dir="2700000" algn="tl" rotWithShape="0">
                  <a:srgbClr val="FF0000">
                    <a:alpha val="43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r>
              <a:rPr lang="en-US" sz="4000" b="1" i="1" dirty="0" err="1" smtClean="0">
                <a:solidFill>
                  <a:srgbClr val="FF0000"/>
                </a:solidFill>
                <a:effectLst>
                  <a:innerShdw blurRad="63500" dist="50800">
                    <a:srgbClr val="FF0000">
                      <a:alpha val="50000"/>
                    </a:srgbClr>
                  </a:innerShdw>
                </a:effectLst>
                <a:latin typeface="Arial"/>
                <a:cs typeface="Arial"/>
              </a:rPr>
              <a:t>PinMesh</a:t>
            </a:r>
            <a:r>
              <a:rPr lang="en-US" sz="2800" dirty="0" smtClean="0">
                <a:ln w="11430"/>
                <a:solidFill>
                  <a:srgbClr val="EA691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innerShdw blurRad="63500" dist="50800">
                    <a:srgbClr val="FF0000">
                      <a:alpha val="50000"/>
                    </a:srgbClr>
                  </a:innerShdw>
                </a:effectLst>
                <a:latin typeface="Arial"/>
                <a:cs typeface="Arial"/>
              </a:rPr>
              <a:t>– Fast and exact 3D point location queries using a uniform grid </a:t>
            </a:r>
            <a:br>
              <a:rPr lang="en-US" sz="4000" b="1" i="1" dirty="0">
                <a:solidFill>
                  <a:srgbClr val="FF0000"/>
                </a:solidFill>
                <a:effectLst>
                  <a:innerShdw blurRad="63500" dist="50800">
                    <a:srgbClr val="FF0000">
                      <a:alpha val="50000"/>
                    </a:srgbClr>
                  </a:innerShdw>
                </a:effectLst>
                <a:latin typeface="Arial"/>
                <a:cs typeface="Arial"/>
              </a:rPr>
            </a:br>
            <a:endParaRPr lang="en-US" sz="4000" b="1" i="1" dirty="0">
              <a:solidFill>
                <a:srgbClr val="FF0000"/>
              </a:solidFill>
              <a:effectLst>
                <a:innerShdw blurRad="63500" dist="50800">
                  <a:srgbClr val="FF0000">
                    <a:alpha val="50000"/>
                  </a:srgbClr>
                </a:innerShdw>
              </a:effectLst>
              <a:latin typeface="Arial"/>
              <a:cs typeface="Arial"/>
            </a:endParaRPr>
          </a:p>
        </p:txBody>
      </p:sp>
      <p:grpSp>
        <p:nvGrpSpPr>
          <p:cNvPr id="19459" name="Group 1"/>
          <p:cNvGrpSpPr>
            <a:grpSpLocks/>
          </p:cNvGrpSpPr>
          <p:nvPr/>
        </p:nvGrpSpPr>
        <p:grpSpPr bwMode="auto">
          <a:xfrm>
            <a:off x="103188" y="31750"/>
            <a:ext cx="1228725" cy="1381125"/>
            <a:chOff x="107950" y="5734050"/>
            <a:chExt cx="982663" cy="1138236"/>
          </a:xfrm>
        </p:grpSpPr>
        <p:pic>
          <p:nvPicPr>
            <p:cNvPr id="19466" name="Imagem 10" descr="UFV-Logo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50" y="5734050"/>
              <a:ext cx="982663" cy="935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7" name="Text Box 4"/>
            <p:cNvSpPr txBox="1">
              <a:spLocks noChangeArrowheads="1"/>
            </p:cNvSpPr>
            <p:nvPr/>
          </p:nvSpPr>
          <p:spPr bwMode="auto">
            <a:xfrm>
              <a:off x="252413" y="6592886"/>
              <a:ext cx="64770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pt-BR" sz="1200" b="1">
                  <a:solidFill>
                    <a:srgbClr val="000000"/>
                  </a:solidFill>
                  <a:latin typeface="Calibri" charset="0"/>
                  <a:cs typeface="Arial" charset="0"/>
                </a:rPr>
                <a:t>UFV</a:t>
              </a:r>
            </a:p>
          </p:txBody>
        </p:sp>
      </p:grpSp>
      <p:grpSp>
        <p:nvGrpSpPr>
          <p:cNvPr id="19460" name="Group 2"/>
          <p:cNvGrpSpPr>
            <a:grpSpLocks/>
          </p:cNvGrpSpPr>
          <p:nvPr/>
        </p:nvGrpSpPr>
        <p:grpSpPr bwMode="auto">
          <a:xfrm>
            <a:off x="7885113" y="115888"/>
            <a:ext cx="1152525" cy="1368425"/>
            <a:chOff x="8027988" y="5661025"/>
            <a:chExt cx="936625" cy="1196975"/>
          </a:xfrm>
        </p:grpSpPr>
        <p:sp>
          <p:nvSpPr>
            <p:cNvPr id="19464" name="Text Box 4"/>
            <p:cNvSpPr txBox="1">
              <a:spLocks noChangeArrowheads="1"/>
            </p:cNvSpPr>
            <p:nvPr/>
          </p:nvSpPr>
          <p:spPr bwMode="auto">
            <a:xfrm>
              <a:off x="8172450" y="6578600"/>
              <a:ext cx="64770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pt-BR" sz="1200" b="1">
                  <a:solidFill>
                    <a:srgbClr val="000000"/>
                  </a:solidFill>
                  <a:latin typeface="Calibri" charset="0"/>
                  <a:cs typeface="Arial" charset="0"/>
                </a:rPr>
                <a:t>RPI</a:t>
              </a:r>
            </a:p>
          </p:txBody>
        </p:sp>
        <p:pic>
          <p:nvPicPr>
            <p:cNvPr id="19465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7988" y="5661025"/>
              <a:ext cx="936625" cy="93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61" name="TextBox 2"/>
          <p:cNvSpPr txBox="1">
            <a:spLocks noChangeArrowheads="1"/>
          </p:cNvSpPr>
          <p:nvPr/>
        </p:nvSpPr>
        <p:spPr bwMode="auto">
          <a:xfrm>
            <a:off x="3203848" y="4076700"/>
            <a:ext cx="594015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800" dirty="0" err="1">
                <a:solidFill>
                  <a:schemeClr val="tx1"/>
                </a:solidFill>
                <a:cs typeface="Arial" charset="0"/>
              </a:rPr>
              <a:t>Salles</a:t>
            </a:r>
            <a:r>
              <a:rPr lang="en-US" sz="2800" dirty="0">
                <a:solidFill>
                  <a:schemeClr val="tx1"/>
                </a:solidFill>
                <a:cs typeface="Arial" charset="0"/>
              </a:rPr>
              <a:t> V. G. </a:t>
            </a:r>
            <a:r>
              <a:rPr lang="en-US" sz="2800" dirty="0" err="1" smtClean="0">
                <a:solidFill>
                  <a:schemeClr val="tx1"/>
                </a:solidFill>
                <a:cs typeface="Arial" charset="0"/>
              </a:rPr>
              <a:t>Magalhães</a:t>
            </a:r>
            <a:r>
              <a:rPr lang="en-US" sz="2800" dirty="0" smtClean="0">
                <a:solidFill>
                  <a:schemeClr val="tx1"/>
                </a:solidFill>
                <a:cs typeface="Arial" charset="0"/>
              </a:rPr>
              <a:t> (</a:t>
            </a:r>
            <a:r>
              <a:rPr lang="en-US" sz="2400" dirty="0" smtClean="0">
                <a:solidFill>
                  <a:schemeClr val="tx1"/>
                </a:solidFill>
                <a:cs typeface="Arial" charset="0"/>
              </a:rPr>
              <a:t>UFV/RPI</a:t>
            </a:r>
            <a:r>
              <a:rPr lang="en-US" sz="2800" dirty="0" smtClean="0">
                <a:solidFill>
                  <a:schemeClr val="tx1"/>
                </a:solidFill>
                <a:cs typeface="Arial" charset="0"/>
              </a:rPr>
              <a:t>)</a:t>
            </a:r>
            <a:endParaRPr lang="en-US" sz="2800" dirty="0">
              <a:solidFill>
                <a:schemeClr val="tx1"/>
              </a:solidFill>
              <a:cs typeface="Arial" charset="0"/>
            </a:endParaRPr>
          </a:p>
          <a:p>
            <a:pPr algn="r"/>
            <a:r>
              <a:rPr lang="en-US" sz="2800" dirty="0">
                <a:solidFill>
                  <a:schemeClr val="tx1"/>
                </a:solidFill>
                <a:cs typeface="Arial" charset="0"/>
              </a:rPr>
              <a:t>Marcus V. A. </a:t>
            </a:r>
            <a:r>
              <a:rPr lang="en-US" sz="2800" dirty="0" smtClean="0">
                <a:solidFill>
                  <a:schemeClr val="tx1"/>
                </a:solidFill>
                <a:cs typeface="Arial" charset="0"/>
              </a:rPr>
              <a:t>Andrade (</a:t>
            </a:r>
            <a:r>
              <a:rPr lang="en-US" sz="2400" dirty="0" smtClean="0">
                <a:solidFill>
                  <a:schemeClr val="tx1"/>
                </a:solidFill>
                <a:cs typeface="Arial" charset="0"/>
              </a:rPr>
              <a:t>UFV</a:t>
            </a:r>
            <a:r>
              <a:rPr lang="en-US" sz="2800" dirty="0" smtClean="0">
                <a:solidFill>
                  <a:schemeClr val="tx1"/>
                </a:solidFill>
                <a:cs typeface="Arial" charset="0"/>
              </a:rPr>
              <a:t>)</a:t>
            </a:r>
            <a:endParaRPr lang="en-US" sz="2800" dirty="0">
              <a:solidFill>
                <a:schemeClr val="tx1"/>
              </a:solidFill>
              <a:cs typeface="Arial" charset="0"/>
            </a:endParaRPr>
          </a:p>
          <a:p>
            <a:pPr algn="r"/>
            <a:r>
              <a:rPr lang="en-US" sz="2800" dirty="0">
                <a:solidFill>
                  <a:schemeClr val="tx1"/>
                </a:solidFill>
                <a:cs typeface="Arial" charset="0"/>
              </a:rPr>
              <a:t>W. Randolph </a:t>
            </a:r>
            <a:r>
              <a:rPr lang="en-US" sz="2800" dirty="0" smtClean="0">
                <a:solidFill>
                  <a:schemeClr val="tx1"/>
                </a:solidFill>
                <a:cs typeface="Arial" charset="0"/>
              </a:rPr>
              <a:t>Franklin (</a:t>
            </a:r>
            <a:r>
              <a:rPr lang="en-US" sz="2400" dirty="0" smtClean="0">
                <a:solidFill>
                  <a:schemeClr val="tx1"/>
                </a:solidFill>
                <a:cs typeface="Arial" charset="0"/>
              </a:rPr>
              <a:t>RPI</a:t>
            </a:r>
            <a:r>
              <a:rPr lang="en-US" sz="2800" dirty="0" smtClean="0">
                <a:solidFill>
                  <a:schemeClr val="tx1"/>
                </a:solidFill>
                <a:cs typeface="Arial" charset="0"/>
              </a:rPr>
              <a:t>)</a:t>
            </a:r>
            <a:endParaRPr lang="en-US" sz="2800" dirty="0">
              <a:solidFill>
                <a:schemeClr val="tx1"/>
              </a:solidFill>
              <a:cs typeface="Arial" charset="0"/>
            </a:endParaRPr>
          </a:p>
          <a:p>
            <a:pPr algn="r"/>
            <a:r>
              <a:rPr lang="en-US" sz="2800" dirty="0" err="1">
                <a:solidFill>
                  <a:schemeClr val="tx1"/>
                </a:solidFill>
                <a:cs typeface="Arial" charset="0"/>
              </a:rPr>
              <a:t>Wenli</a:t>
            </a:r>
            <a:r>
              <a:rPr lang="en-US" sz="28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cs typeface="Arial" charset="0"/>
              </a:rPr>
              <a:t>Li (</a:t>
            </a:r>
            <a:r>
              <a:rPr lang="en-US" sz="2400" dirty="0" smtClean="0">
                <a:solidFill>
                  <a:schemeClr val="tx1"/>
                </a:solidFill>
                <a:cs typeface="Arial" charset="0"/>
              </a:rPr>
              <a:t>RPI</a:t>
            </a:r>
            <a:r>
              <a:rPr lang="en-US" sz="2800" dirty="0" smtClean="0">
                <a:solidFill>
                  <a:schemeClr val="tx1"/>
                </a:solidFill>
                <a:cs typeface="Arial" charset="0"/>
              </a:rPr>
              <a:t>)</a:t>
            </a:r>
            <a:endParaRPr lang="en-US" sz="2800" dirty="0">
              <a:solidFill>
                <a:schemeClr val="tx1"/>
              </a:solidFill>
              <a:cs typeface="Arial" charset="0"/>
            </a:endParaRPr>
          </a:p>
        </p:txBody>
      </p:sp>
      <p:cxnSp>
        <p:nvCxnSpPr>
          <p:cNvPr id="19462" name="Straight Connector 3"/>
          <p:cNvCxnSpPr>
            <a:cxnSpLocks noChangeShapeType="1"/>
          </p:cNvCxnSpPr>
          <p:nvPr/>
        </p:nvCxnSpPr>
        <p:spPr bwMode="auto">
          <a:xfrm>
            <a:off x="4644008" y="4941168"/>
            <a:ext cx="352839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4941168"/>
            <a:ext cx="3499741" cy="1815083"/>
          </a:xfrm>
          <a:prstGeom prst="rect">
            <a:avLst/>
          </a:prstGeom>
        </p:spPr>
      </p:pic>
      <p:pic>
        <p:nvPicPr>
          <p:cNvPr id="7" name="Picture 6" descr="IGS-Logo-ok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298" y="42334"/>
            <a:ext cx="6223816" cy="193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03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4CC712-EBAB-F347-ADDF-72861251DF3F}" type="slidenum">
              <a:rPr lang="en-US" sz="1400">
                <a:solidFill>
                  <a:srgbClr val="000000"/>
                </a:solidFill>
                <a:cs typeface="Arial" charset="0"/>
              </a:rPr>
              <a:pPr eaLnBrk="1" hangingPunct="1"/>
              <a:t>10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410" name="Text Box 10"/>
          <p:cNvSpPr txBox="1">
            <a:spLocks noChangeArrowheads="1"/>
          </p:cNvSpPr>
          <p:nvPr/>
        </p:nvSpPr>
        <p:spPr bwMode="auto">
          <a:xfrm>
            <a:off x="539552" y="404664"/>
            <a:ext cx="2808312" cy="6397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3d extrusionH="57150">
              <a:bevelT h="25400" prst="softRound"/>
            </a:sp3d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Introduction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49275" y="1125538"/>
            <a:ext cx="8271197" cy="51831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defRPr/>
            </a:pPr>
            <a:r>
              <a:rPr lang="en-US" sz="2800" dirty="0"/>
              <a:t>Common “solutions”:</a:t>
            </a:r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r>
              <a:rPr lang="pt-BR" sz="2600" dirty="0" err="1"/>
              <a:t>epsilon</a:t>
            </a:r>
            <a:r>
              <a:rPr lang="pt-BR" sz="2600" dirty="0"/>
              <a:t> </a:t>
            </a:r>
            <a:r>
              <a:rPr lang="pt-BR" sz="2600" dirty="0" err="1"/>
              <a:t>tweaking</a:t>
            </a:r>
            <a:endParaRPr lang="en-US" sz="2600" dirty="0"/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r>
              <a:rPr lang="en-US" sz="2600" dirty="0"/>
              <a:t>snap </a:t>
            </a:r>
            <a:r>
              <a:rPr lang="en-US" sz="2600" dirty="0" smtClean="0"/>
              <a:t>rounding    </a:t>
            </a:r>
            <a:endParaRPr lang="en-US" sz="2600" dirty="0"/>
          </a:p>
          <a:p>
            <a:pPr algn="just">
              <a:buClr>
                <a:srgbClr val="0066FF"/>
              </a:buClr>
              <a:buSzPct val="60000"/>
              <a:defRPr/>
            </a:pPr>
            <a:r>
              <a:rPr lang="en-US" sz="800" dirty="0" smtClean="0"/>
              <a:t> </a:t>
            </a:r>
          </a:p>
          <a:p>
            <a:pPr algn="just">
              <a:buClr>
                <a:srgbClr val="0066FF"/>
              </a:buClr>
              <a:buSzPct val="60000"/>
              <a:defRPr/>
            </a:pPr>
            <a:endParaRPr lang="en-US" sz="800" dirty="0"/>
          </a:p>
          <a:p>
            <a:pPr algn="just">
              <a:buClr>
                <a:srgbClr val="0066FF"/>
              </a:buClr>
              <a:buSzPct val="60000"/>
              <a:defRPr/>
            </a:pPr>
            <a:endParaRPr lang="en-US" sz="800" dirty="0" smtClean="0"/>
          </a:p>
          <a:p>
            <a:pPr algn="just">
              <a:buClr>
                <a:srgbClr val="0066FF"/>
              </a:buClr>
              <a:buSzPct val="60000"/>
              <a:defRPr/>
            </a:pPr>
            <a:endParaRPr lang="en-US" sz="800" dirty="0" smtClean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defRPr/>
            </a:pPr>
            <a:r>
              <a:rPr lang="en-US" sz="2800" dirty="0" smtClean="0"/>
              <a:t>Large datasets &amp; 3D    increased chance of failure</a:t>
            </a:r>
          </a:p>
          <a:p>
            <a:pPr algn="just">
              <a:buClr>
                <a:srgbClr val="0066FF"/>
              </a:buClr>
              <a:buSzPct val="60000"/>
              <a:defRPr/>
            </a:pPr>
            <a:endParaRPr lang="en-US" sz="2200" dirty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defRPr/>
            </a:pPr>
            <a:r>
              <a:rPr lang="en-US" sz="2800" dirty="0"/>
              <a:t>C</a:t>
            </a:r>
            <a:r>
              <a:rPr lang="en-US" sz="2800" dirty="0" smtClean="0"/>
              <a:t>hance </a:t>
            </a:r>
            <a:r>
              <a:rPr lang="en-US" sz="2800" dirty="0"/>
              <a:t>of </a:t>
            </a:r>
            <a:r>
              <a:rPr lang="en-US" sz="2800" dirty="0" smtClean="0"/>
              <a:t>failure   prevents the use of the code in the solution of other problems</a:t>
            </a:r>
          </a:p>
          <a:p>
            <a:pPr algn="just">
              <a:buClr>
                <a:srgbClr val="0066FF"/>
              </a:buClr>
              <a:buSzPct val="60000"/>
              <a:defRPr/>
            </a:pPr>
            <a:endParaRPr lang="en-US" sz="2200" dirty="0">
              <a:latin typeface="Arial"/>
              <a:cs typeface="Arial"/>
            </a:endParaRPr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defRPr/>
            </a:pPr>
            <a:r>
              <a:rPr lang="en-US" sz="2800" dirty="0" smtClean="0"/>
              <a:t>Avoiding </a:t>
            </a:r>
            <a:r>
              <a:rPr lang="en-US" sz="2800" dirty="0"/>
              <a:t>(or </a:t>
            </a:r>
            <a:r>
              <a:rPr lang="en-US" sz="2800" dirty="0" smtClean="0"/>
              <a:t>circumventing) </a:t>
            </a:r>
            <a:r>
              <a:rPr lang="en-US" sz="2800" dirty="0"/>
              <a:t>round-off </a:t>
            </a:r>
            <a:r>
              <a:rPr lang="en-US" sz="2800" dirty="0" smtClean="0"/>
              <a:t>errors </a:t>
            </a:r>
            <a:r>
              <a:rPr lang="en-US" sz="2800" dirty="0"/>
              <a:t>is a big challenge </a:t>
            </a:r>
            <a:r>
              <a:rPr lang="en-US" sz="2800" dirty="0" smtClean="0"/>
              <a:t>mainly </a:t>
            </a:r>
            <a:r>
              <a:rPr lang="en-US" sz="2800" dirty="0"/>
              <a:t>in geometric algorithms</a:t>
            </a:r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defRPr/>
            </a:pPr>
            <a:endParaRPr lang="en-US" sz="2800" dirty="0" smtClean="0">
              <a:latin typeface="Arial"/>
              <a:cs typeface="Arial"/>
            </a:endParaRPr>
          </a:p>
        </p:txBody>
      </p:sp>
      <p:sp>
        <p:nvSpPr>
          <p:cNvPr id="10" name="Right Arrow 1"/>
          <p:cNvSpPr/>
          <p:nvPr/>
        </p:nvSpPr>
        <p:spPr bwMode="auto">
          <a:xfrm>
            <a:off x="4788024" y="1943466"/>
            <a:ext cx="216024" cy="216024"/>
          </a:xfrm>
          <a:prstGeom prst="rightArrow">
            <a:avLst/>
          </a:prstGeom>
          <a:solidFill>
            <a:srgbClr val="005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ight Arrow 1"/>
          <p:cNvSpPr/>
          <p:nvPr/>
        </p:nvSpPr>
        <p:spPr bwMode="auto">
          <a:xfrm>
            <a:off x="4860032" y="2996952"/>
            <a:ext cx="216024" cy="216024"/>
          </a:xfrm>
          <a:prstGeom prst="rightArrow">
            <a:avLst/>
          </a:prstGeom>
          <a:solidFill>
            <a:srgbClr val="005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ight Arrow 1"/>
          <p:cNvSpPr/>
          <p:nvPr/>
        </p:nvSpPr>
        <p:spPr bwMode="auto">
          <a:xfrm>
            <a:off x="3923928" y="4221088"/>
            <a:ext cx="216024" cy="216024"/>
          </a:xfrm>
          <a:prstGeom prst="rightArrow">
            <a:avLst/>
          </a:prstGeom>
          <a:solidFill>
            <a:srgbClr val="005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Chave direita 1"/>
          <p:cNvSpPr/>
          <p:nvPr/>
        </p:nvSpPr>
        <p:spPr bwMode="auto">
          <a:xfrm>
            <a:off x="4355976" y="1647542"/>
            <a:ext cx="251535" cy="773346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076056" y="1773803"/>
            <a:ext cx="25922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66FF"/>
              </a:buClr>
              <a:buSzPct val="60000"/>
              <a:defRPr/>
            </a:pPr>
            <a:r>
              <a:rPr lang="en-US" sz="2600" dirty="0">
                <a:solidFill>
                  <a:schemeClr val="tx1"/>
                </a:solidFill>
              </a:rPr>
              <a:t>No guarantee</a:t>
            </a:r>
          </a:p>
        </p:txBody>
      </p:sp>
    </p:spTree>
    <p:extLst>
      <p:ext uri="{BB962C8B-B14F-4D97-AF65-F5344CB8AC3E}">
        <p14:creationId xmlns:p14="http://schemas.microsoft.com/office/powerpoint/2010/main" val="2637667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4CC712-EBAB-F347-ADDF-72861251DF3F}" type="slidenum">
              <a:rPr lang="en-US" sz="1400">
                <a:solidFill>
                  <a:srgbClr val="000000"/>
                </a:solidFill>
                <a:cs typeface="Arial" charset="0"/>
              </a:rPr>
              <a:pPr eaLnBrk="1" hangingPunct="1"/>
              <a:t>11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410" name="Text Box 10"/>
          <p:cNvSpPr txBox="1">
            <a:spLocks noChangeArrowheads="1"/>
          </p:cNvSpPr>
          <p:nvPr/>
        </p:nvSpPr>
        <p:spPr bwMode="auto">
          <a:xfrm>
            <a:off x="539552" y="404664"/>
            <a:ext cx="2808312" cy="6397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3d extrusionH="57150">
              <a:bevelT h="25400" prst="softRound"/>
            </a:sp3d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Introduction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49274" y="1125538"/>
            <a:ext cx="8271197" cy="51831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457200" lvl="1" indent="-457200" algn="just">
              <a:buClr>
                <a:srgbClr val="0066FF"/>
              </a:buClr>
              <a:buSzPct val="60000"/>
              <a:buFont typeface="Wingdings" charset="2"/>
              <a:buChar char="q"/>
              <a:defRPr/>
            </a:pPr>
            <a:r>
              <a:rPr lang="en-US" sz="2800" dirty="0" smtClean="0"/>
              <a:t>We propose </a:t>
            </a:r>
            <a:r>
              <a:rPr lang="en-US" sz="2800" i="1" dirty="0" err="1" smtClean="0"/>
              <a:t>PinMesh</a:t>
            </a:r>
            <a:r>
              <a:rPr lang="en-US" sz="2800" i="1" dirty="0" smtClean="0"/>
              <a:t> </a:t>
            </a:r>
            <a:r>
              <a:rPr lang="en-US" sz="2800" dirty="0" smtClean="0"/>
              <a:t>(</a:t>
            </a:r>
            <a:r>
              <a:rPr lang="en-US" sz="2800" i="1" dirty="0" smtClean="0"/>
              <a:t>Point in Mesh</a:t>
            </a:r>
            <a:r>
              <a:rPr lang="en-US" sz="2800" dirty="0" smtClean="0"/>
              <a:t>), </a:t>
            </a:r>
            <a:r>
              <a:rPr lang="en-US" sz="2600" dirty="0"/>
              <a:t>to locate a cloud of points in triangular meshes </a:t>
            </a:r>
            <a:r>
              <a:rPr lang="en-US" sz="2800" dirty="0" smtClean="0"/>
              <a:t>which is:</a:t>
            </a:r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defRPr/>
            </a:pPr>
            <a:endParaRPr lang="en-US" sz="200" dirty="0" smtClean="0"/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r>
              <a:rPr lang="en-US" sz="2600" dirty="0" smtClean="0"/>
              <a:t>exact (round-off errors free) </a:t>
            </a:r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r>
              <a:rPr lang="en-US" sz="2600" dirty="0" smtClean="0"/>
              <a:t>fast (faster than </a:t>
            </a:r>
            <a:r>
              <a:rPr lang="en-US" sz="2600" i="1" dirty="0" smtClean="0"/>
              <a:t>RCT</a:t>
            </a:r>
            <a:r>
              <a:rPr lang="en-US" sz="2600" dirty="0" smtClean="0"/>
              <a:t>) </a:t>
            </a:r>
          </a:p>
          <a:p>
            <a:pPr algn="just">
              <a:buClr>
                <a:srgbClr val="0066FF"/>
              </a:buClr>
              <a:buSzPct val="60000"/>
              <a:defRPr/>
            </a:pPr>
            <a:endParaRPr lang="en-US" sz="2200" dirty="0">
              <a:latin typeface="Arial" pitchFamily="34" charset="0"/>
              <a:ea typeface="Microsoft JhengHei" pitchFamily="34" charset="-120"/>
              <a:cs typeface="Arial" pitchFamily="34" charset="0"/>
            </a:endParaRPr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defRPr/>
            </a:pPr>
            <a:r>
              <a:rPr lang="en-US" sz="2800" dirty="0" smtClean="0"/>
              <a:t>It is based on ray casting and uses:</a:t>
            </a:r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defRPr/>
            </a:pPr>
            <a:endParaRPr lang="en-US" sz="200" dirty="0"/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r>
              <a:rPr lang="en-US" sz="2600" dirty="0"/>
              <a:t>a</a:t>
            </a:r>
            <a:r>
              <a:rPr lang="en-US" sz="2600" dirty="0" smtClean="0"/>
              <a:t> two-level uniform grid: to accelerate queries</a:t>
            </a:r>
            <a:endParaRPr lang="en-US" sz="2600" dirty="0"/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r>
              <a:rPr lang="en-US" sz="2600" dirty="0"/>
              <a:t>r</a:t>
            </a:r>
            <a:r>
              <a:rPr lang="en-US" sz="2600" dirty="0" smtClean="0"/>
              <a:t>ational numbers: to avoid round-off errors</a:t>
            </a:r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r>
              <a:rPr lang="en-US" sz="2600" i="1" dirty="0" smtClean="0"/>
              <a:t>Simulation of Simplicity</a:t>
            </a:r>
            <a:r>
              <a:rPr lang="en-US" sz="2600" dirty="0" smtClean="0"/>
              <a:t> (</a:t>
            </a:r>
            <a:r>
              <a:rPr lang="en-US" sz="2600" i="1" dirty="0" err="1" smtClean="0"/>
              <a:t>SoS</a:t>
            </a:r>
            <a:r>
              <a:rPr lang="en-US" sz="2600" dirty="0" smtClean="0"/>
              <a:t>): to handle intersection special cases </a:t>
            </a:r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r>
              <a:rPr lang="en-US" sz="2600" dirty="0" smtClean="0"/>
              <a:t>parallelism: to  better use the </a:t>
            </a:r>
            <a:r>
              <a:rPr lang="en-US" sz="2600" dirty="0"/>
              <a:t>current </a:t>
            </a:r>
            <a:r>
              <a:rPr lang="en-US" sz="2600" dirty="0" smtClean="0"/>
              <a:t>hardware capability</a:t>
            </a:r>
            <a:endParaRPr lang="en-US" sz="2600" dirty="0"/>
          </a:p>
          <a:p>
            <a:pPr algn="just">
              <a:buClr>
                <a:srgbClr val="0066FF"/>
              </a:buClr>
              <a:buSzPct val="60000"/>
              <a:defRPr/>
            </a:pPr>
            <a:endParaRPr lang="en-US" sz="28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7019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4CC712-EBAB-F347-ADDF-72861251DF3F}" type="slidenum">
              <a:rPr lang="en-US" sz="1400">
                <a:solidFill>
                  <a:srgbClr val="000000"/>
                </a:solidFill>
                <a:cs typeface="Arial" charset="0"/>
              </a:rPr>
              <a:pPr eaLnBrk="1" hangingPunct="1"/>
              <a:t>12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410" name="Text Box 10"/>
          <p:cNvSpPr txBox="1">
            <a:spLocks noChangeArrowheads="1"/>
          </p:cNvSpPr>
          <p:nvPr/>
        </p:nvSpPr>
        <p:spPr bwMode="auto">
          <a:xfrm>
            <a:off x="539552" y="404664"/>
            <a:ext cx="2808312" cy="6397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3d extrusionH="57150">
              <a:bevelT h="25400" prst="softRound"/>
            </a:sp3d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Introduction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49274" y="1125538"/>
            <a:ext cx="8343205" cy="539980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defRPr/>
            </a:pPr>
            <a:r>
              <a:rPr lang="en-US" sz="2800" i="1" dirty="0" err="1" smtClean="0"/>
              <a:t>PinMesh</a:t>
            </a:r>
            <a:r>
              <a:rPr lang="en-US" sz="2800" i="1" dirty="0" smtClean="0"/>
              <a:t> </a:t>
            </a:r>
            <a:r>
              <a:rPr lang="en-US" sz="2800" dirty="0" smtClean="0"/>
              <a:t>ideas     are simple</a:t>
            </a:r>
          </a:p>
          <a:p>
            <a:pPr algn="just">
              <a:buClr>
                <a:srgbClr val="0066FF"/>
              </a:buClr>
              <a:buSzPct val="60000"/>
              <a:defRPr/>
            </a:pPr>
            <a:endParaRPr lang="en-US" sz="2000" dirty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defRPr/>
            </a:pPr>
            <a:r>
              <a:rPr lang="en-US" sz="2800" dirty="0" smtClean="0"/>
              <a:t>Our main contribution: </a:t>
            </a:r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r>
              <a:rPr lang="en-US" sz="2600" dirty="0" smtClean="0"/>
              <a:t>carefully combine and implement </a:t>
            </a:r>
            <a:r>
              <a:rPr lang="en-US" sz="2600" dirty="0" smtClean="0"/>
              <a:t>these ideas </a:t>
            </a:r>
            <a:r>
              <a:rPr lang="en-US" sz="2600" dirty="0" smtClean="0"/>
              <a:t>to obtain an exact and efficient method</a:t>
            </a:r>
          </a:p>
          <a:p>
            <a:pPr algn="just">
              <a:buClr>
                <a:srgbClr val="0066FF"/>
              </a:buClr>
              <a:buSzPct val="60000"/>
              <a:defRPr/>
            </a:pPr>
            <a:endParaRPr lang="en-US" sz="2800" dirty="0" smtClean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defRPr/>
            </a:pPr>
            <a:r>
              <a:rPr lang="en-US" sz="2800" dirty="0" smtClean="0"/>
              <a:t>In a 16-core Xeon, on a mesh with 50 million triangles:</a:t>
            </a:r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r>
              <a:rPr lang="en-US" sz="2600" dirty="0" smtClean="0"/>
              <a:t>preprocess    14 sec</a:t>
            </a:r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r>
              <a:rPr lang="en-US" sz="2600" dirty="0"/>
              <a:t>q</a:t>
            </a:r>
            <a:r>
              <a:rPr lang="en-US" sz="2600" dirty="0" smtClean="0"/>
              <a:t>uery (one million points)     0.6 sec</a:t>
            </a:r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r>
              <a:rPr lang="en-US" sz="2600" dirty="0"/>
              <a:t>a</a:t>
            </a:r>
            <a:r>
              <a:rPr lang="en-US" sz="2600" dirty="0" smtClean="0"/>
              <a:t>bout 27 </a:t>
            </a:r>
            <a:r>
              <a:rPr lang="en-US" sz="2600" dirty="0"/>
              <a:t>times faster than </a:t>
            </a:r>
            <a:r>
              <a:rPr lang="en-US" sz="2600" i="1" dirty="0" smtClean="0"/>
              <a:t>RCT</a:t>
            </a:r>
            <a:endParaRPr lang="en-US" sz="2600" dirty="0"/>
          </a:p>
        </p:txBody>
      </p:sp>
      <p:sp>
        <p:nvSpPr>
          <p:cNvPr id="5" name="Right Arrow 1"/>
          <p:cNvSpPr/>
          <p:nvPr/>
        </p:nvSpPr>
        <p:spPr bwMode="auto">
          <a:xfrm>
            <a:off x="3563888" y="1340768"/>
            <a:ext cx="216024" cy="216024"/>
          </a:xfrm>
          <a:prstGeom prst="rightArrow">
            <a:avLst/>
          </a:prstGeom>
          <a:solidFill>
            <a:srgbClr val="005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ight Arrow 1"/>
          <p:cNvSpPr/>
          <p:nvPr/>
        </p:nvSpPr>
        <p:spPr bwMode="auto">
          <a:xfrm>
            <a:off x="3563888" y="4521571"/>
            <a:ext cx="216024" cy="216024"/>
          </a:xfrm>
          <a:prstGeom prst="rightArrow">
            <a:avLst/>
          </a:prstGeom>
          <a:solidFill>
            <a:srgbClr val="005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ight Arrow 1"/>
          <p:cNvSpPr/>
          <p:nvPr/>
        </p:nvSpPr>
        <p:spPr bwMode="auto">
          <a:xfrm>
            <a:off x="5652120" y="4911493"/>
            <a:ext cx="216024" cy="216024"/>
          </a:xfrm>
          <a:prstGeom prst="rightArrow">
            <a:avLst/>
          </a:prstGeom>
          <a:solidFill>
            <a:srgbClr val="005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015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4CC712-EBAB-F347-ADDF-72861251DF3F}" type="slidenum">
              <a:rPr lang="en-US" sz="1400">
                <a:solidFill>
                  <a:srgbClr val="000000"/>
                </a:solidFill>
                <a:cs typeface="Arial" charset="0"/>
              </a:rPr>
              <a:pPr eaLnBrk="1" hangingPunct="1"/>
              <a:t>13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410" name="Text Box 10"/>
          <p:cNvSpPr txBox="1">
            <a:spLocks noChangeArrowheads="1"/>
          </p:cNvSpPr>
          <p:nvPr/>
        </p:nvSpPr>
        <p:spPr bwMode="auto">
          <a:xfrm>
            <a:off x="539552" y="404664"/>
            <a:ext cx="5040560" cy="6397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3d extrusionH="57150">
              <a:bevelT h="25400" prst="softRound"/>
            </a:sp3d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i="1" dirty="0" err="1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PinMesh</a:t>
            </a:r>
            <a:r>
              <a:rPr lang="en-US" sz="3600" b="1" i="1" dirty="0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</a:t>
            </a:r>
            <a:r>
              <a:rPr lang="en-US" sz="3600" b="1" dirty="0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Implementation</a:t>
            </a:r>
            <a:endParaRPr lang="en-US" sz="3600" b="1" dirty="0">
              <a:solidFill>
                <a:srgbClr val="0059D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49275" y="1125538"/>
            <a:ext cx="8280400" cy="539980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600" i="1" dirty="0" err="1" smtClean="0"/>
              <a:t>PinMesh</a:t>
            </a:r>
            <a:r>
              <a:rPr lang="en-US" sz="2600" i="1" dirty="0" smtClean="0"/>
              <a:t> </a:t>
            </a:r>
            <a:r>
              <a:rPr lang="en-US" sz="2600" dirty="0" smtClean="0"/>
              <a:t>can be divided into two steps</a:t>
            </a:r>
            <a:r>
              <a:rPr lang="en-US" sz="2700" dirty="0"/>
              <a:t>:</a:t>
            </a:r>
            <a:endParaRPr lang="en-US" sz="2700" dirty="0" smtClean="0"/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r>
              <a:rPr lang="en-US" sz="2600" dirty="0"/>
              <a:t>p</a:t>
            </a:r>
            <a:r>
              <a:rPr lang="en-US" sz="2600" dirty="0" smtClean="0"/>
              <a:t>reprocessing</a:t>
            </a:r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r>
              <a:rPr lang="en-US" sz="2600" dirty="0" smtClean="0"/>
              <a:t>querying</a:t>
            </a:r>
            <a:endParaRPr lang="en-US" sz="2600" i="1" dirty="0" smtClean="0"/>
          </a:p>
          <a:p>
            <a:pPr lvl="1" indent="0" algn="just">
              <a:buClr>
                <a:srgbClr val="0066FF"/>
              </a:buClr>
              <a:buSzPct val="60000"/>
              <a:defRPr/>
            </a:pPr>
            <a:endParaRPr lang="en-US" sz="2800" dirty="0" smtClean="0"/>
          </a:p>
          <a:p>
            <a:pPr marL="457200" lvl="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800" dirty="0" smtClean="0">
                <a:cs typeface="ＭＳ Ｐゴシック" charset="0"/>
              </a:rPr>
              <a:t>Preprocessing step</a:t>
            </a:r>
            <a:r>
              <a:rPr lang="en-US" sz="2700" dirty="0" smtClean="0">
                <a:cs typeface="ＭＳ Ｐゴシック" charset="0"/>
              </a:rPr>
              <a:t>    </a:t>
            </a:r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r>
              <a:rPr lang="en-US" sz="2600" dirty="0"/>
              <a:t>to speed up the computation of intersections between the ray </a:t>
            </a:r>
            <a:r>
              <a:rPr lang="en-US" sz="2600" dirty="0" smtClean="0"/>
              <a:t>and </a:t>
            </a:r>
            <a:r>
              <a:rPr lang="en-US" sz="2600" dirty="0"/>
              <a:t>the mesh</a:t>
            </a:r>
          </a:p>
          <a:p>
            <a:pPr lvl="1" indent="0" algn="just">
              <a:buClr>
                <a:srgbClr val="0066FF"/>
              </a:buClr>
              <a:buSzPct val="60000"/>
              <a:defRPr/>
            </a:pPr>
            <a:endParaRPr lang="en-US" sz="2800" dirty="0"/>
          </a:p>
          <a:p>
            <a:pPr marL="457200" lvl="1" indent="-457200" algn="just">
              <a:buClr>
                <a:srgbClr val="0066FF"/>
              </a:buClr>
              <a:buSzPct val="60000"/>
              <a:buFont typeface="Wingdings" charset="2"/>
              <a:buChar char="q"/>
              <a:defRPr/>
            </a:pPr>
            <a:r>
              <a:rPr lang="en-US" sz="2700" dirty="0" smtClean="0"/>
              <a:t>Create a 3D two </a:t>
            </a:r>
            <a:r>
              <a:rPr lang="en-US" sz="2700" dirty="0"/>
              <a:t>level uniform </a:t>
            </a:r>
            <a:r>
              <a:rPr lang="en-US" sz="2700" dirty="0" smtClean="0"/>
              <a:t>grid:</a:t>
            </a:r>
            <a:endParaRPr lang="en-US" sz="2700" dirty="0"/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r>
              <a:rPr lang="en-US" sz="2500" dirty="0"/>
              <a:t>superimpose a regular grid over the data</a:t>
            </a:r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r>
              <a:rPr lang="en-US" sz="2500" dirty="0"/>
              <a:t>insert into each cell the triangles intersecting </a:t>
            </a:r>
            <a:r>
              <a:rPr lang="en-US" sz="2500" dirty="0" smtClean="0"/>
              <a:t>it</a:t>
            </a:r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r>
              <a:rPr lang="en-US" sz="2500" dirty="0">
                <a:solidFill>
                  <a:schemeClr val="tx1"/>
                </a:solidFill>
                <a:cs typeface="ＭＳ Ｐゴシック" charset="0"/>
              </a:rPr>
              <a:t>f</a:t>
            </a:r>
            <a:r>
              <a:rPr lang="en-US" sz="2500" dirty="0" smtClean="0">
                <a:solidFill>
                  <a:schemeClr val="tx1"/>
                </a:solidFill>
                <a:cs typeface="ＭＳ Ｐゴシック" charset="0"/>
              </a:rPr>
              <a:t>or </a:t>
            </a:r>
            <a:r>
              <a:rPr lang="en-US" sz="2500" dirty="0"/>
              <a:t>uneven </a:t>
            </a:r>
            <a:r>
              <a:rPr lang="en-US" sz="2500" dirty="0" smtClean="0"/>
              <a:t>data, </a:t>
            </a:r>
            <a:r>
              <a:rPr lang="en-US" sz="2500" dirty="0" smtClean="0">
                <a:solidFill>
                  <a:schemeClr val="tx1"/>
                </a:solidFill>
                <a:cs typeface="ＭＳ Ｐゴシック" charset="0"/>
              </a:rPr>
              <a:t>a second </a:t>
            </a:r>
            <a:r>
              <a:rPr lang="en-US" sz="2500" dirty="0">
                <a:solidFill>
                  <a:schemeClr val="tx1"/>
                </a:solidFill>
                <a:cs typeface="ＭＳ Ｐゴシック" charset="0"/>
              </a:rPr>
              <a:t>level grid </a:t>
            </a:r>
            <a:r>
              <a:rPr lang="en-US" sz="2500" dirty="0" smtClean="0">
                <a:solidFill>
                  <a:schemeClr val="tx1"/>
                </a:solidFill>
                <a:cs typeface="ＭＳ Ｐゴシック" charset="0"/>
              </a:rPr>
              <a:t>is created inside </a:t>
            </a:r>
            <a:r>
              <a:rPr lang="en-US" sz="2500" dirty="0">
                <a:solidFill>
                  <a:schemeClr val="tx1"/>
                </a:solidFill>
                <a:cs typeface="ＭＳ Ｐゴシック" charset="0"/>
              </a:rPr>
              <a:t>those cells having “many” elements</a:t>
            </a:r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endParaRPr lang="en-US" sz="2500" dirty="0" smtClean="0"/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endParaRPr lang="en-US" sz="2500" dirty="0"/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endParaRPr 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val="968217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4CC712-EBAB-F347-ADDF-72861251DF3F}" type="slidenum">
              <a:rPr lang="en-US" sz="1400">
                <a:solidFill>
                  <a:srgbClr val="000000"/>
                </a:solidFill>
                <a:cs typeface="Arial" charset="0"/>
              </a:rPr>
              <a:pPr eaLnBrk="1" hangingPunct="1"/>
              <a:t>14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410" name="Text Box 10"/>
          <p:cNvSpPr txBox="1">
            <a:spLocks noChangeArrowheads="1"/>
          </p:cNvSpPr>
          <p:nvPr/>
        </p:nvSpPr>
        <p:spPr bwMode="auto">
          <a:xfrm>
            <a:off x="539552" y="404664"/>
            <a:ext cx="5040560" cy="6397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3d extrusionH="57150">
              <a:bevelT h="25400" prst="softRound"/>
            </a:sp3d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Two level uniform grid</a:t>
            </a:r>
            <a:endParaRPr lang="en-US" sz="3600" b="1" dirty="0">
              <a:solidFill>
                <a:srgbClr val="0059D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49275" y="1125538"/>
            <a:ext cx="8280400" cy="51831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457200" lvl="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800" dirty="0" smtClean="0">
                <a:solidFill>
                  <a:schemeClr val="tx1"/>
                </a:solidFill>
                <a:cs typeface="ＭＳ Ｐゴシック" charset="0"/>
              </a:rPr>
              <a:t>A 2D example – cells with more than 5 elements were refined</a:t>
            </a:r>
          </a:p>
          <a:p>
            <a:pPr marL="457200" lvl="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endParaRPr lang="en-US" sz="1400" dirty="0">
              <a:solidFill>
                <a:srgbClr val="FF0000"/>
              </a:solidFill>
              <a:cs typeface="ＭＳ Ｐゴシック" charset="0"/>
            </a:endParaRPr>
          </a:p>
          <a:p>
            <a:pPr lvl="0" algn="just">
              <a:buClr>
                <a:srgbClr val="0066FF"/>
              </a:buClr>
              <a:buSzPct val="60000"/>
              <a:tabLst/>
              <a:defRPr/>
            </a:pPr>
            <a:endParaRPr lang="en-US" sz="2800" dirty="0" smtClean="0">
              <a:solidFill>
                <a:schemeClr val="tx1"/>
              </a:solidFill>
              <a:cs typeface="ＭＳ Ｐゴシック" charset="0"/>
            </a:endParaRPr>
          </a:p>
          <a:p>
            <a:pPr lvl="0" algn="just">
              <a:buClr>
                <a:srgbClr val="0066FF"/>
              </a:buClr>
              <a:buSzPct val="60000"/>
              <a:tabLst/>
              <a:defRPr/>
            </a:pPr>
            <a:r>
              <a:rPr lang="en-US" sz="2800" dirty="0" smtClean="0">
                <a:solidFill>
                  <a:schemeClr val="tx1"/>
                </a:solidFill>
                <a:cs typeface="ＭＳ Ｐゴシック" charset="0"/>
              </a:rPr>
              <a:t>                                                                </a:t>
            </a:r>
            <a:endParaRPr lang="en-US" sz="2800" dirty="0">
              <a:solidFill>
                <a:srgbClr val="FF0000"/>
              </a:solidFill>
              <a:cs typeface="ＭＳ Ｐゴシック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204864"/>
            <a:ext cx="417646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502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4CC712-EBAB-F347-ADDF-72861251DF3F}" type="slidenum">
              <a:rPr lang="en-US" sz="1400">
                <a:solidFill>
                  <a:srgbClr val="000000"/>
                </a:solidFill>
                <a:cs typeface="Arial" charset="0"/>
              </a:rPr>
              <a:pPr eaLnBrk="1" hangingPunct="1"/>
              <a:t>15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410" name="Text Box 10"/>
          <p:cNvSpPr txBox="1">
            <a:spLocks noChangeArrowheads="1"/>
          </p:cNvSpPr>
          <p:nvPr/>
        </p:nvSpPr>
        <p:spPr bwMode="auto">
          <a:xfrm>
            <a:off x="539552" y="404664"/>
            <a:ext cx="5040560" cy="6397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3d extrusionH="57150">
              <a:bevelT h="25400" prst="softRound"/>
            </a:sp3d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i="1" dirty="0" err="1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PinMesh</a:t>
            </a:r>
            <a:r>
              <a:rPr lang="en-US" sz="3600" b="1" i="1" dirty="0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</a:t>
            </a:r>
            <a:r>
              <a:rPr lang="en-US" sz="3600" b="1" dirty="0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Implementation</a:t>
            </a:r>
            <a:endParaRPr lang="en-US" sz="3600" b="1" dirty="0">
              <a:solidFill>
                <a:srgbClr val="0059D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49275" y="1125538"/>
            <a:ext cx="8280400" cy="539980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700" dirty="0" smtClean="0">
                <a:cs typeface="ＭＳ Ｐゴシック" charset="0"/>
              </a:rPr>
              <a:t>Optimization steps:</a:t>
            </a:r>
            <a:endParaRPr lang="en-US" sz="2700" dirty="0">
              <a:cs typeface="ＭＳ Ｐゴシック" charset="0"/>
            </a:endParaRPr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r>
              <a:rPr lang="en-US" sz="2600" dirty="0" smtClean="0"/>
              <a:t>Label empty cells with the region identifier containing it       </a:t>
            </a:r>
            <a:r>
              <a:rPr lang="en-US" sz="2600" dirty="0" err="1" smtClean="0"/>
              <a:t>scanline</a:t>
            </a:r>
            <a:r>
              <a:rPr lang="en-US" sz="2600" dirty="0" smtClean="0"/>
              <a:t> </a:t>
            </a:r>
            <a:r>
              <a:rPr lang="en-US" sz="2600" dirty="0" err="1" smtClean="0"/>
              <a:t>floodfill</a:t>
            </a:r>
            <a:r>
              <a:rPr lang="en-US" sz="2600" dirty="0" smtClean="0"/>
              <a:t> process </a:t>
            </a:r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r>
              <a:rPr lang="en-US" sz="2600" dirty="0"/>
              <a:t>Grid cells’ contents (references to the triangles)  </a:t>
            </a:r>
            <a:r>
              <a:rPr lang="en-US" sz="2600" dirty="0" smtClean="0"/>
              <a:t>    stored </a:t>
            </a:r>
            <a:r>
              <a:rPr lang="en-US" sz="2600" dirty="0"/>
              <a:t>in a </a:t>
            </a:r>
            <a:r>
              <a:rPr lang="en-US" sz="2600" i="1" dirty="0"/>
              <a:t>ragged array</a:t>
            </a:r>
          </a:p>
          <a:p>
            <a:pPr lvl="1" indent="0" algn="just">
              <a:buClr>
                <a:srgbClr val="0066FF"/>
              </a:buClr>
              <a:buSzPct val="60000"/>
              <a:defRPr/>
            </a:pPr>
            <a:endParaRPr lang="en-US" sz="2000" dirty="0" smtClean="0"/>
          </a:p>
          <a:p>
            <a:pPr lvl="1" indent="0" algn="just">
              <a:buClr>
                <a:srgbClr val="0066FF"/>
              </a:buClr>
              <a:buSzPct val="60000"/>
              <a:defRPr/>
            </a:pPr>
            <a:endParaRPr lang="en-US" sz="600" dirty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defRPr/>
            </a:pPr>
            <a:r>
              <a:rPr lang="en-US" sz="2700" dirty="0"/>
              <a:t>Why not </a:t>
            </a:r>
            <a:r>
              <a:rPr lang="en-US" sz="2700" dirty="0" smtClean="0"/>
              <a:t>a three </a:t>
            </a:r>
            <a:r>
              <a:rPr lang="en-US" sz="2700" dirty="0"/>
              <a:t>(or </a:t>
            </a:r>
            <a:r>
              <a:rPr lang="en-US" sz="2700" dirty="0" smtClean="0"/>
              <a:t>more) level </a:t>
            </a:r>
            <a:r>
              <a:rPr lang="en-US" sz="2700" dirty="0"/>
              <a:t>grid or </a:t>
            </a:r>
            <a:r>
              <a:rPr lang="en-US" sz="2700" dirty="0" smtClean="0"/>
              <a:t>a general trees?</a:t>
            </a:r>
            <a:endParaRPr lang="en-US" sz="2700" dirty="0"/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r>
              <a:rPr lang="en-US" sz="2600" dirty="0" smtClean="0"/>
              <a:t>experiments </a:t>
            </a:r>
            <a:r>
              <a:rPr lang="en-US" sz="2600" dirty="0"/>
              <a:t>showed they are </a:t>
            </a:r>
            <a:r>
              <a:rPr lang="en-US" sz="2600" dirty="0" smtClean="0"/>
              <a:t>slower</a:t>
            </a:r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r>
              <a:rPr lang="en-US" sz="2600" dirty="0" smtClean="0"/>
              <a:t>uniform grid is easily parallelizable and quickly constructed and traversed</a:t>
            </a:r>
            <a:endParaRPr lang="en-US" sz="2600" dirty="0">
              <a:cs typeface="ＭＳ Ｐゴシック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3779912" y="2132856"/>
            <a:ext cx="216024" cy="216024"/>
          </a:xfrm>
          <a:prstGeom prst="rightArrow">
            <a:avLst/>
          </a:prstGeom>
          <a:solidFill>
            <a:srgbClr val="005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3332300" y="2895269"/>
            <a:ext cx="216024" cy="216024"/>
          </a:xfrm>
          <a:prstGeom prst="rightArrow">
            <a:avLst/>
          </a:prstGeom>
          <a:solidFill>
            <a:srgbClr val="005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800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4CC712-EBAB-F347-ADDF-72861251DF3F}" type="slidenum">
              <a:rPr lang="en-US" sz="1400">
                <a:solidFill>
                  <a:srgbClr val="000000"/>
                </a:solidFill>
                <a:cs typeface="Arial" charset="0"/>
              </a:rPr>
              <a:pPr eaLnBrk="1" hangingPunct="1"/>
              <a:t>16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410" name="Text Box 10"/>
          <p:cNvSpPr txBox="1">
            <a:spLocks noChangeArrowheads="1"/>
          </p:cNvSpPr>
          <p:nvPr/>
        </p:nvSpPr>
        <p:spPr bwMode="auto">
          <a:xfrm>
            <a:off x="539552" y="404664"/>
            <a:ext cx="5040560" cy="6397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3d extrusionH="57150">
              <a:bevelT h="25400" prst="softRound"/>
            </a:sp3d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i="1" dirty="0" err="1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PinMesh</a:t>
            </a:r>
            <a:r>
              <a:rPr lang="en-US" sz="3600" b="1" i="1" dirty="0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</a:t>
            </a:r>
            <a:r>
              <a:rPr lang="en-US" sz="3600" b="1" dirty="0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Implementation</a:t>
            </a:r>
            <a:endParaRPr lang="en-US" sz="3600" b="1" dirty="0">
              <a:solidFill>
                <a:srgbClr val="0059D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49275" y="1125538"/>
            <a:ext cx="8343206" cy="53277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800" dirty="0"/>
              <a:t>Q</a:t>
            </a:r>
            <a:r>
              <a:rPr lang="en-US" sz="2800" dirty="0" smtClean="0"/>
              <a:t>uery step:</a:t>
            </a:r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r>
              <a:rPr lang="en-US" sz="2600" dirty="0" smtClean="0"/>
              <a:t>Cast a vertical ray from the query point</a:t>
            </a:r>
            <a:endParaRPr lang="en-US" sz="2600" dirty="0"/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r>
              <a:rPr lang="en-US" sz="2600" dirty="0" smtClean="0"/>
              <a:t>Determine the </a:t>
            </a:r>
            <a:r>
              <a:rPr lang="en-US" sz="2600" dirty="0"/>
              <a:t>“lowest” triangle </a:t>
            </a:r>
            <a:r>
              <a:rPr lang="en-US" sz="2600" dirty="0" smtClean="0"/>
              <a:t>intersecting the ray</a:t>
            </a:r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endParaRPr lang="en-US" sz="2800" dirty="0" smtClean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800" dirty="0" smtClean="0"/>
              <a:t>To illustrate this process, let´s consider a 2D example</a:t>
            </a:r>
          </a:p>
        </p:txBody>
      </p:sp>
    </p:spTree>
    <p:extLst>
      <p:ext uri="{BB962C8B-B14F-4D97-AF65-F5344CB8AC3E}">
        <p14:creationId xmlns:p14="http://schemas.microsoft.com/office/powerpoint/2010/main" val="1947566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4CC712-EBAB-F347-ADDF-72861251DF3F}" type="slidenum">
              <a:rPr lang="en-US" sz="1400">
                <a:solidFill>
                  <a:srgbClr val="000000"/>
                </a:solidFill>
                <a:cs typeface="Arial" charset="0"/>
              </a:rPr>
              <a:pPr eaLnBrk="1" hangingPunct="1"/>
              <a:t>17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410" name="Text Box 10"/>
          <p:cNvSpPr txBox="1">
            <a:spLocks noChangeArrowheads="1"/>
          </p:cNvSpPr>
          <p:nvPr/>
        </p:nvSpPr>
        <p:spPr bwMode="auto">
          <a:xfrm>
            <a:off x="539552" y="404664"/>
            <a:ext cx="5040560" cy="6397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3d extrusionH="57150">
              <a:bevelT h="25400" prst="softRound"/>
            </a:sp3d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i="1" dirty="0" err="1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PinMesh</a:t>
            </a:r>
            <a:r>
              <a:rPr lang="en-US" sz="3600" b="1" i="1" dirty="0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</a:t>
            </a:r>
            <a:r>
              <a:rPr lang="en-US" sz="3600" b="1" dirty="0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Implementation</a:t>
            </a:r>
            <a:endParaRPr lang="en-US" sz="3600" b="1" dirty="0">
              <a:solidFill>
                <a:srgbClr val="0059D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364088" y="1484784"/>
            <a:ext cx="3587529" cy="48965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457200" indent="-457200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700" dirty="0" smtClean="0"/>
              <a:t>Given a 2D mesh and the grid indexing it</a:t>
            </a:r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endParaRPr lang="en-US" sz="2700" dirty="0"/>
          </a:p>
          <a:p>
            <a:pPr marL="457200" indent="-457200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700" i="1" dirty="0"/>
              <a:t>p</a:t>
            </a:r>
            <a:r>
              <a:rPr lang="en-US" sz="2700" i="1" dirty="0" smtClean="0"/>
              <a:t> </a:t>
            </a:r>
            <a:r>
              <a:rPr lang="en-US" sz="2700" dirty="0" smtClean="0"/>
              <a:t>is a query </a:t>
            </a:r>
            <a:r>
              <a:rPr lang="en-US" sz="2700" dirty="0"/>
              <a:t>point </a:t>
            </a:r>
            <a:r>
              <a:rPr lang="en-US" sz="2700" dirty="0" smtClean="0"/>
              <a:t>and </a:t>
            </a:r>
            <a:r>
              <a:rPr lang="en-US" sz="2700" i="1" dirty="0"/>
              <a:t>C</a:t>
            </a:r>
            <a:r>
              <a:rPr lang="en-US" sz="2700" i="1" baseline="-25000" dirty="0"/>
              <a:t>0</a:t>
            </a:r>
            <a:r>
              <a:rPr lang="en-US" sz="2700" i="1" dirty="0"/>
              <a:t> </a:t>
            </a:r>
            <a:r>
              <a:rPr lang="en-US" sz="2700" dirty="0" smtClean="0"/>
              <a:t>is the </a:t>
            </a:r>
            <a:r>
              <a:rPr lang="en-US" sz="2700" dirty="0"/>
              <a:t>cell containing </a:t>
            </a:r>
            <a:r>
              <a:rPr lang="en-US" sz="2700" dirty="0" smtClean="0"/>
              <a:t>it</a:t>
            </a:r>
            <a:endParaRPr lang="en-US" sz="1200" dirty="0" smtClean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endParaRPr lang="en-US" sz="2700" dirty="0"/>
          </a:p>
          <a:p>
            <a:pPr marL="457200" indent="-457200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700" i="1" dirty="0" smtClean="0"/>
              <a:t>C</a:t>
            </a:r>
            <a:r>
              <a:rPr lang="en-US" sz="2700" i="1" baseline="-25000" dirty="0" smtClean="0"/>
              <a:t>0  </a:t>
            </a:r>
            <a:r>
              <a:rPr lang="en-US" sz="2700" dirty="0" smtClean="0"/>
              <a:t>is not empty</a:t>
            </a:r>
            <a:r>
              <a:rPr lang="en-US" sz="2700" dirty="0"/>
              <a:t> </a:t>
            </a:r>
            <a:r>
              <a:rPr lang="en-US" sz="2700" dirty="0" smtClean="0"/>
              <a:t>  </a:t>
            </a:r>
          </a:p>
          <a:p>
            <a:pPr marL="458788" lvl="1" indent="4763">
              <a:buClr>
                <a:srgbClr val="0066FF"/>
              </a:buClr>
              <a:buSzPct val="60000"/>
              <a:tabLst/>
              <a:defRPr/>
            </a:pPr>
            <a:r>
              <a:rPr lang="en-US" sz="2700" dirty="0" smtClean="0"/>
              <a:t>cast a vertical ray from </a:t>
            </a:r>
            <a:r>
              <a:rPr lang="en-US" sz="2700" i="1" dirty="0" smtClean="0"/>
              <a:t>p</a:t>
            </a:r>
            <a:endParaRPr lang="en-US" sz="2700" dirty="0" smtClean="0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611560" y="1772816"/>
            <a:ext cx="4680520" cy="45365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just">
              <a:buClr>
                <a:srgbClr val="0066FF"/>
              </a:buClr>
              <a:buSzPct val="60000"/>
              <a:tabLst/>
              <a:defRPr/>
            </a:pPr>
            <a:endParaRPr lang="en-US" sz="1200" dirty="0" smtClean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4680520" cy="5082753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 bwMode="auto">
          <a:xfrm>
            <a:off x="8388424" y="4986415"/>
            <a:ext cx="216024" cy="216024"/>
          </a:xfrm>
          <a:prstGeom prst="rightArrow">
            <a:avLst/>
          </a:prstGeom>
          <a:solidFill>
            <a:srgbClr val="005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118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4CC712-EBAB-F347-ADDF-72861251DF3F}" type="slidenum">
              <a:rPr lang="en-US" sz="1400">
                <a:solidFill>
                  <a:srgbClr val="000000"/>
                </a:solidFill>
                <a:cs typeface="Arial" charset="0"/>
              </a:rPr>
              <a:pPr eaLnBrk="1" hangingPunct="1"/>
              <a:t>18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410" name="Text Box 10"/>
          <p:cNvSpPr txBox="1">
            <a:spLocks noChangeArrowheads="1"/>
          </p:cNvSpPr>
          <p:nvPr/>
        </p:nvSpPr>
        <p:spPr bwMode="auto">
          <a:xfrm>
            <a:off x="539552" y="404664"/>
            <a:ext cx="5040560" cy="6397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3d extrusionH="57150">
              <a:bevelT h="25400" prst="softRound"/>
            </a:sp3d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i="1" dirty="0" err="1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PinMesh</a:t>
            </a:r>
            <a:r>
              <a:rPr lang="en-US" sz="3600" b="1" i="1" dirty="0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</a:t>
            </a:r>
            <a:r>
              <a:rPr lang="en-US" sz="3600" b="1" dirty="0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Implementation</a:t>
            </a:r>
            <a:endParaRPr lang="en-US" sz="3600" b="1" dirty="0">
              <a:solidFill>
                <a:srgbClr val="0059D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364088" y="1484784"/>
            <a:ext cx="3456383" cy="367240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457200" indent="-457200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700" dirty="0" smtClean="0"/>
              <a:t>Determine the </a:t>
            </a:r>
            <a:r>
              <a:rPr lang="en-US" sz="2700" dirty="0"/>
              <a:t>intersection between </a:t>
            </a:r>
            <a:r>
              <a:rPr lang="en-US" sz="2700" dirty="0" smtClean="0"/>
              <a:t>the ray </a:t>
            </a:r>
            <a:r>
              <a:rPr lang="en-US" sz="2700" dirty="0"/>
              <a:t>and </a:t>
            </a:r>
            <a:r>
              <a:rPr lang="en-US" sz="2700" dirty="0" smtClean="0"/>
              <a:t>all </a:t>
            </a:r>
            <a:r>
              <a:rPr lang="en-US" sz="2700" dirty="0"/>
              <a:t>edges in </a:t>
            </a:r>
            <a:r>
              <a:rPr lang="en-US" sz="2700" i="1" dirty="0"/>
              <a:t>C</a:t>
            </a:r>
            <a:r>
              <a:rPr lang="en-US" sz="2700" i="1" baseline="-25000" dirty="0"/>
              <a:t>0 </a:t>
            </a:r>
            <a:endParaRPr lang="en-US" sz="2700" dirty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endParaRPr lang="en-US" sz="2700" dirty="0" smtClean="0"/>
          </a:p>
          <a:p>
            <a:pPr marL="457200" indent="-457200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700" dirty="0"/>
              <a:t>S</a:t>
            </a:r>
            <a:r>
              <a:rPr lang="en-US" sz="2700" dirty="0" smtClean="0"/>
              <a:t>et </a:t>
            </a:r>
            <a:r>
              <a:rPr lang="en-US" sz="2700" i="1" dirty="0"/>
              <a:t>m </a:t>
            </a:r>
            <a:r>
              <a:rPr lang="en-US" sz="2700" dirty="0"/>
              <a:t>as the closest one</a:t>
            </a:r>
          </a:p>
        </p:txBody>
      </p:sp>
      <p:pic>
        <p:nvPicPr>
          <p:cNvPr id="2" name="Imagem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267200"/>
            <a:ext cx="4680000" cy="50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45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4CC712-EBAB-F347-ADDF-72861251DF3F}" type="slidenum">
              <a:rPr lang="en-US" sz="1400">
                <a:solidFill>
                  <a:srgbClr val="000000"/>
                </a:solidFill>
                <a:cs typeface="Arial" charset="0"/>
              </a:rPr>
              <a:pPr eaLnBrk="1" hangingPunct="1"/>
              <a:t>19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410" name="Text Box 10"/>
          <p:cNvSpPr txBox="1">
            <a:spLocks noChangeArrowheads="1"/>
          </p:cNvSpPr>
          <p:nvPr/>
        </p:nvSpPr>
        <p:spPr bwMode="auto">
          <a:xfrm>
            <a:off x="539552" y="404664"/>
            <a:ext cx="5040560" cy="6397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3d extrusionH="57150">
              <a:bevelT h="25400" prst="softRound"/>
            </a:sp3d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i="1" dirty="0" err="1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PinMesh</a:t>
            </a:r>
            <a:r>
              <a:rPr lang="en-US" sz="3600" b="1" i="1" dirty="0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</a:t>
            </a:r>
            <a:r>
              <a:rPr lang="en-US" sz="3600" b="1" dirty="0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Implementation</a:t>
            </a:r>
            <a:endParaRPr lang="en-US" sz="3600" b="1" dirty="0">
              <a:solidFill>
                <a:srgbClr val="0059D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364088" y="1484784"/>
            <a:ext cx="3672408" cy="45365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457200" indent="-457200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700" dirty="0" smtClean="0"/>
              <a:t>Since </a:t>
            </a:r>
            <a:r>
              <a:rPr lang="en-US" sz="2700" i="1" dirty="0"/>
              <a:t>m</a:t>
            </a:r>
            <a:r>
              <a:rPr lang="en-US" sz="2700" dirty="0"/>
              <a:t> is not in </a:t>
            </a:r>
            <a:r>
              <a:rPr lang="en-US" sz="2700" i="1" dirty="0"/>
              <a:t>C</a:t>
            </a:r>
            <a:r>
              <a:rPr lang="en-US" sz="2700" i="1" baseline="-25000" dirty="0"/>
              <a:t>0</a:t>
            </a:r>
            <a:r>
              <a:rPr lang="en-US" sz="2700" i="1" dirty="0"/>
              <a:t>, </a:t>
            </a:r>
            <a:r>
              <a:rPr lang="en-US" sz="2700" dirty="0"/>
              <a:t>moves up to </a:t>
            </a:r>
            <a:r>
              <a:rPr lang="en-US" sz="2700" i="1" dirty="0"/>
              <a:t>C</a:t>
            </a:r>
            <a:r>
              <a:rPr lang="en-US" sz="2700" i="1" baseline="-25000" dirty="0"/>
              <a:t>1 </a:t>
            </a:r>
            <a:endParaRPr lang="en-US" sz="2700" i="1" baseline="-25000" dirty="0" smtClean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endParaRPr lang="en-US" sz="2700" i="1" baseline="-25000" dirty="0"/>
          </a:p>
          <a:p>
            <a:pPr marL="457200" indent="-457200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700" dirty="0" smtClean="0"/>
              <a:t>Determine the intersection between the ray and all edges in </a:t>
            </a:r>
            <a:r>
              <a:rPr lang="en-US" sz="2700" i="1" dirty="0" smtClean="0"/>
              <a:t>C</a:t>
            </a:r>
            <a:r>
              <a:rPr lang="en-US" sz="2700" i="1" baseline="-25000" dirty="0" smtClean="0"/>
              <a:t>1</a:t>
            </a:r>
            <a:r>
              <a:rPr lang="en-US" sz="2700" i="1" dirty="0" smtClean="0"/>
              <a:t> </a:t>
            </a:r>
            <a:endParaRPr lang="en-US" sz="2700" dirty="0" smtClean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endParaRPr lang="en-US" sz="2700" dirty="0"/>
          </a:p>
          <a:p>
            <a:pPr marL="457200" indent="-457200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700" dirty="0" smtClean="0"/>
              <a:t>Update </a:t>
            </a:r>
            <a:r>
              <a:rPr lang="en-US" sz="2700" i="1" dirty="0" smtClean="0"/>
              <a:t>m </a:t>
            </a:r>
            <a:r>
              <a:rPr lang="en-US" sz="2700" dirty="0" smtClean="0"/>
              <a:t>with the “lowest” intersection</a:t>
            </a:r>
            <a:endParaRPr lang="en-US" sz="2700" i="1" baseline="-25000" dirty="0"/>
          </a:p>
        </p:txBody>
      </p:sp>
      <p:pic>
        <p:nvPicPr>
          <p:cNvPr id="2" name="Imagem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267200"/>
            <a:ext cx="4680000" cy="50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51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B563F2A-B5A2-C545-954B-9292EC7B5973}" type="slidenum">
              <a:rPr lang="en-US" sz="1400">
                <a:solidFill>
                  <a:srgbClr val="000000"/>
                </a:solidFill>
                <a:cs typeface="Arial" charset="0"/>
              </a:rPr>
              <a:pPr eaLnBrk="1" hangingPunct="1"/>
              <a:t>2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410" name="Text Box 10"/>
          <p:cNvSpPr txBox="1">
            <a:spLocks noChangeArrowheads="1"/>
          </p:cNvSpPr>
          <p:nvPr/>
        </p:nvSpPr>
        <p:spPr bwMode="auto">
          <a:xfrm>
            <a:off x="539552" y="404664"/>
            <a:ext cx="2808312" cy="6397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3d extrusionH="57150">
              <a:bevelT h="25400" prst="softRound"/>
            </a:sp3d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Introduction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49274" y="1125538"/>
            <a:ext cx="8415214" cy="51831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defRPr/>
            </a:pPr>
            <a:r>
              <a:rPr lang="en-US" sz="2700" dirty="0" smtClean="0">
                <a:latin typeface="Arial" pitchFamily="34" charset="0"/>
                <a:ea typeface="Microsoft JhengHei" pitchFamily="34" charset="-120"/>
                <a:cs typeface="Arial" pitchFamily="34" charset="0"/>
              </a:rPr>
              <a:t>Point location is a basic problem in many areas such as:</a:t>
            </a:r>
            <a:endParaRPr lang="en-US" sz="2700" dirty="0">
              <a:latin typeface="Arial" pitchFamily="34" charset="0"/>
              <a:ea typeface="Microsoft JhengHei" pitchFamily="34" charset="-120"/>
              <a:cs typeface="Arial" pitchFamily="34" charset="0"/>
            </a:endParaRPr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r>
              <a:rPr lang="en-US" sz="2600" dirty="0" smtClean="0"/>
              <a:t>Computer Graphics</a:t>
            </a:r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r>
              <a:rPr lang="en-US" sz="2600" dirty="0" smtClean="0"/>
              <a:t>CAD/CAM</a:t>
            </a:r>
            <a:endParaRPr lang="en-US" sz="2600" dirty="0" smtClean="0"/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r>
              <a:rPr lang="en-US" sz="2600" dirty="0" smtClean="0"/>
              <a:t>Geographic </a:t>
            </a:r>
            <a:r>
              <a:rPr lang="en-US" sz="2600" dirty="0" smtClean="0"/>
              <a:t>Information </a:t>
            </a:r>
            <a:r>
              <a:rPr lang="en-US" sz="2600" dirty="0" smtClean="0"/>
              <a:t>Science</a:t>
            </a:r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r>
              <a:rPr lang="en-US" sz="2600" dirty="0"/>
              <a:t>Computer </a:t>
            </a:r>
            <a:r>
              <a:rPr lang="en-US" sz="2600" dirty="0" smtClean="0"/>
              <a:t>Games</a:t>
            </a:r>
            <a:endParaRPr lang="en-US" sz="2600" dirty="0" smtClean="0">
              <a:latin typeface="Arial" pitchFamily="34" charset="0"/>
              <a:ea typeface="Microsoft JhengHei" pitchFamily="34" charset="-120"/>
              <a:cs typeface="Arial" pitchFamily="34" charset="0"/>
            </a:endParaRPr>
          </a:p>
          <a:p>
            <a:pPr algn="just">
              <a:buClr>
                <a:srgbClr val="0066FF"/>
              </a:buClr>
              <a:buSzPct val="60000"/>
              <a:defRPr/>
            </a:pPr>
            <a:endParaRPr lang="en-US" sz="2400" dirty="0" smtClean="0">
              <a:latin typeface="Arial" pitchFamily="34" charset="0"/>
              <a:ea typeface="Microsoft JhengHei" pitchFamily="34" charset="-120"/>
              <a:cs typeface="Arial" pitchFamily="34" charset="0"/>
            </a:endParaRPr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700" dirty="0" smtClean="0">
                <a:latin typeface="Arial" pitchFamily="34" charset="0"/>
                <a:ea typeface="Microsoft JhengHei" pitchFamily="34" charset="-120"/>
                <a:cs typeface="Arial" pitchFamily="34" charset="0"/>
              </a:rPr>
              <a:t>Given a 2D or 3D subdivision and a query point, the point location problem consists in determining:</a:t>
            </a:r>
            <a:endParaRPr lang="en-US" sz="2700" dirty="0"/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r>
              <a:rPr lang="en-US" sz="2600" dirty="0" smtClean="0"/>
              <a:t>if the point is inside (or not) a polygon (2D) or a polyhedron (3D)</a:t>
            </a:r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r>
              <a:rPr lang="en-US" sz="2600" dirty="0" smtClean="0"/>
              <a:t>which polygon (2D) or polyhedron (3D) contains the point </a:t>
            </a:r>
            <a:endParaRPr lang="en-US" sz="2600" dirty="0"/>
          </a:p>
          <a:p>
            <a:endParaRPr lang="en-US" sz="2800" dirty="0">
              <a:latin typeface="Arial" pitchFamily="34" charset="0"/>
              <a:ea typeface="Microsoft JhengHei" pitchFamily="34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404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4CC712-EBAB-F347-ADDF-72861251DF3F}" type="slidenum">
              <a:rPr lang="en-US" sz="1400">
                <a:solidFill>
                  <a:srgbClr val="000000"/>
                </a:solidFill>
                <a:cs typeface="Arial" charset="0"/>
              </a:rPr>
              <a:pPr eaLnBrk="1" hangingPunct="1"/>
              <a:t>20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410" name="Text Box 10"/>
          <p:cNvSpPr txBox="1">
            <a:spLocks noChangeArrowheads="1"/>
          </p:cNvSpPr>
          <p:nvPr/>
        </p:nvSpPr>
        <p:spPr bwMode="auto">
          <a:xfrm>
            <a:off x="539552" y="404664"/>
            <a:ext cx="5040560" cy="6397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3d extrusionH="57150">
              <a:bevelT h="25400" prst="softRound"/>
            </a:sp3d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i="1" dirty="0" err="1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PinMesh</a:t>
            </a:r>
            <a:r>
              <a:rPr lang="en-US" sz="3600" b="1" i="1" dirty="0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</a:t>
            </a:r>
            <a:r>
              <a:rPr lang="en-US" sz="3600" b="1" dirty="0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Implementation</a:t>
            </a:r>
            <a:endParaRPr lang="en-US" sz="3600" b="1" dirty="0">
              <a:solidFill>
                <a:srgbClr val="0059D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364088" y="1484784"/>
            <a:ext cx="3672408" cy="47525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457200" indent="-457200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700" dirty="0" smtClean="0"/>
              <a:t>Since </a:t>
            </a:r>
            <a:r>
              <a:rPr lang="en-US" sz="2700" i="1" dirty="0"/>
              <a:t>m</a:t>
            </a:r>
            <a:r>
              <a:rPr lang="en-US" sz="2700" dirty="0"/>
              <a:t> </a:t>
            </a:r>
            <a:r>
              <a:rPr lang="en-US" sz="2700" dirty="0" smtClean="0"/>
              <a:t>is in the current cell </a:t>
            </a:r>
            <a:r>
              <a:rPr lang="en-US" sz="2700" i="1" dirty="0" smtClean="0"/>
              <a:t>C</a:t>
            </a:r>
            <a:r>
              <a:rPr lang="en-US" sz="2700" i="1" baseline="-25000" dirty="0" smtClean="0"/>
              <a:t>1</a:t>
            </a:r>
            <a:r>
              <a:rPr lang="en-US" sz="2700" dirty="0" smtClean="0"/>
              <a:t>, done!</a:t>
            </a:r>
          </a:p>
          <a:p>
            <a:pPr marL="457200" indent="-457200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endParaRPr lang="en-US" sz="2000" i="1" dirty="0"/>
          </a:p>
          <a:p>
            <a:pPr marL="457200" indent="-457200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700" i="1" dirty="0" smtClean="0"/>
              <a:t>m </a:t>
            </a:r>
            <a:r>
              <a:rPr lang="en-US" sz="2700" dirty="0" smtClean="0"/>
              <a:t>is the closest intersection</a:t>
            </a:r>
          </a:p>
          <a:p>
            <a:pPr marL="457200" indent="-457200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endParaRPr lang="en-US" sz="2800" i="1" baseline="-25000" dirty="0"/>
          </a:p>
          <a:p>
            <a:pPr marL="457200" indent="-457200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700" dirty="0"/>
              <a:t>t</a:t>
            </a:r>
            <a:r>
              <a:rPr lang="en-US" sz="2700" dirty="0" smtClean="0"/>
              <a:t>he </a:t>
            </a:r>
            <a:r>
              <a:rPr lang="en-US" sz="2700" dirty="0"/>
              <a:t>edge </a:t>
            </a:r>
            <a:r>
              <a:rPr lang="en-US" sz="2700" dirty="0" smtClean="0"/>
              <a:t>orientation allows to get the polygon containing </a:t>
            </a:r>
            <a:r>
              <a:rPr lang="en-US" sz="2700" i="1" dirty="0" smtClean="0"/>
              <a:t>p</a:t>
            </a:r>
            <a:endParaRPr lang="en-US" sz="2700" dirty="0" smtClean="0"/>
          </a:p>
          <a:p>
            <a:pPr algn="just">
              <a:buClr>
                <a:srgbClr val="0066FF"/>
              </a:buClr>
              <a:buSzPct val="60000"/>
              <a:tabLst/>
              <a:defRPr/>
            </a:pPr>
            <a:endParaRPr lang="en-US" sz="1300" dirty="0" smtClean="0"/>
          </a:p>
        </p:txBody>
      </p:sp>
      <p:pic>
        <p:nvPicPr>
          <p:cNvPr id="2" name="Imagem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267200"/>
            <a:ext cx="4680000" cy="50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17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4CC712-EBAB-F347-ADDF-72861251DF3F}" type="slidenum">
              <a:rPr lang="en-US" sz="1400">
                <a:solidFill>
                  <a:srgbClr val="000000"/>
                </a:solidFill>
                <a:cs typeface="Arial" charset="0"/>
              </a:rPr>
              <a:pPr eaLnBrk="1" hangingPunct="1"/>
              <a:t>21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410" name="Text Box 10"/>
          <p:cNvSpPr txBox="1">
            <a:spLocks noChangeArrowheads="1"/>
          </p:cNvSpPr>
          <p:nvPr/>
        </p:nvSpPr>
        <p:spPr bwMode="auto">
          <a:xfrm>
            <a:off x="539552" y="404664"/>
            <a:ext cx="5040560" cy="6397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3d extrusionH="57150">
              <a:bevelT h="25400" prst="softRound"/>
            </a:sp3d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i="1" dirty="0" err="1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PinMesh</a:t>
            </a:r>
            <a:r>
              <a:rPr lang="en-US" sz="3600" b="1" i="1" dirty="0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</a:t>
            </a:r>
            <a:r>
              <a:rPr lang="en-US" sz="3600" b="1" dirty="0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Implementation</a:t>
            </a:r>
            <a:endParaRPr lang="en-US" sz="3600" b="1" dirty="0">
              <a:solidFill>
                <a:srgbClr val="0059D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49275" y="1125538"/>
            <a:ext cx="8343205" cy="53277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800" dirty="0" smtClean="0"/>
              <a:t>An exact and correct implementation is a challenge</a:t>
            </a:r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endParaRPr lang="en-US" sz="2700" dirty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800" dirty="0"/>
              <a:t>E</a:t>
            </a:r>
            <a:r>
              <a:rPr lang="en-US" sz="2800" dirty="0" smtClean="0"/>
              <a:t>xactness (no round-off errors)  using rational number (by </a:t>
            </a:r>
            <a:r>
              <a:rPr lang="en-US" sz="2800" i="1" dirty="0" smtClean="0"/>
              <a:t>GMP </a:t>
            </a:r>
            <a:r>
              <a:rPr lang="en-US" sz="2800" dirty="0" smtClean="0"/>
              <a:t>library)</a:t>
            </a:r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endParaRPr lang="en-US" sz="2800" dirty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800" dirty="0" smtClean="0"/>
              <a:t>Correctness   treating all special cases in ray casting:</a:t>
            </a:r>
            <a:r>
              <a:rPr lang="en-US" sz="2600" dirty="0" smtClean="0"/>
              <a:t>    </a:t>
            </a:r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r>
              <a:rPr lang="en-US" sz="2600" dirty="0"/>
              <a:t>ray intersecting an  edge  or </a:t>
            </a:r>
            <a:r>
              <a:rPr lang="en-US" sz="2600" dirty="0" smtClean="0"/>
              <a:t>vertex     two </a:t>
            </a:r>
            <a:r>
              <a:rPr lang="en-US" sz="2600" dirty="0"/>
              <a:t>or more triangles </a:t>
            </a:r>
            <a:r>
              <a:rPr lang="en-US" sz="2600" dirty="0" smtClean="0"/>
              <a:t>sharing the intersection point</a:t>
            </a:r>
            <a:endParaRPr lang="en-US" sz="2600" dirty="0"/>
          </a:p>
        </p:txBody>
      </p:sp>
      <p:sp>
        <p:nvSpPr>
          <p:cNvPr id="5" name="Right Arrow 4"/>
          <p:cNvSpPr/>
          <p:nvPr/>
        </p:nvSpPr>
        <p:spPr bwMode="auto">
          <a:xfrm>
            <a:off x="6300192" y="2579015"/>
            <a:ext cx="216024" cy="216024"/>
          </a:xfrm>
          <a:prstGeom prst="rightArrow">
            <a:avLst/>
          </a:prstGeom>
          <a:solidFill>
            <a:srgbClr val="005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3203848" y="3844031"/>
            <a:ext cx="216024" cy="216024"/>
          </a:xfrm>
          <a:prstGeom prst="rightArrow">
            <a:avLst/>
          </a:prstGeom>
          <a:solidFill>
            <a:srgbClr val="005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7408534" y="4696922"/>
            <a:ext cx="216024" cy="216024"/>
          </a:xfrm>
          <a:prstGeom prst="rightArrow">
            <a:avLst/>
          </a:prstGeom>
          <a:solidFill>
            <a:srgbClr val="005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300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366813"/>
            <a:ext cx="6840760" cy="4366443"/>
          </a:xfrm>
          <a:prstGeom prst="rect">
            <a:avLst/>
          </a:prstGeom>
        </p:spPr>
      </p:pic>
      <p:sp>
        <p:nvSpPr>
          <p:cNvPr id="2560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4CC712-EBAB-F347-ADDF-72861251DF3F}" type="slidenum">
              <a:rPr lang="en-US" sz="1400">
                <a:solidFill>
                  <a:srgbClr val="000000"/>
                </a:solidFill>
                <a:cs typeface="Arial" charset="0"/>
              </a:rPr>
              <a:pPr eaLnBrk="1" hangingPunct="1"/>
              <a:t>22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410" name="Text Box 10"/>
          <p:cNvSpPr txBox="1">
            <a:spLocks noChangeArrowheads="1"/>
          </p:cNvSpPr>
          <p:nvPr/>
        </p:nvSpPr>
        <p:spPr bwMode="auto">
          <a:xfrm>
            <a:off x="539552" y="404664"/>
            <a:ext cx="5040560" cy="6397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3d extrusionH="57150">
              <a:bevelT h="25400" prst="softRound"/>
            </a:sp3d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i="1" dirty="0" err="1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PinMesh</a:t>
            </a:r>
            <a:r>
              <a:rPr lang="en-US" sz="3600" b="1" i="1" dirty="0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</a:t>
            </a:r>
            <a:r>
              <a:rPr lang="en-US" sz="3600" b="1" dirty="0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Implementation</a:t>
            </a:r>
            <a:endParaRPr lang="en-US" sz="3600" b="1" dirty="0">
              <a:solidFill>
                <a:srgbClr val="0059D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49275" y="1125538"/>
            <a:ext cx="8487221" cy="53277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800" dirty="0" smtClean="0"/>
              <a:t>For example,</a:t>
            </a:r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endParaRPr lang="en-US" sz="2800" dirty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endParaRPr lang="en-US" sz="2800" dirty="0" smtClean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endParaRPr lang="en-US" sz="2800" dirty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endParaRPr lang="en-US" sz="2800" dirty="0" smtClean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endParaRPr lang="en-US" sz="2800" dirty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endParaRPr lang="en-US" sz="2800" dirty="0" smtClean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endParaRPr lang="en-US" sz="2800" dirty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endParaRPr lang="en-US" sz="2800" dirty="0" smtClean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endParaRPr lang="en-US" sz="2800" dirty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endParaRPr lang="en-US" sz="1000" dirty="0" smtClean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800" dirty="0"/>
              <a:t>R</a:t>
            </a:r>
            <a:r>
              <a:rPr lang="en-US" sz="2800" dirty="0" smtClean="0"/>
              <a:t>ay from </a:t>
            </a:r>
            <a:r>
              <a:rPr lang="en-US" sz="2800" i="1" dirty="0" smtClean="0"/>
              <a:t>p </a:t>
            </a:r>
            <a:r>
              <a:rPr lang="en-US" sz="2800" dirty="0" smtClean="0"/>
              <a:t>intersects the edge </a:t>
            </a:r>
            <a:r>
              <a:rPr lang="en-US" sz="2800" i="1" dirty="0" smtClean="0"/>
              <a:t>AB</a:t>
            </a:r>
            <a:endParaRPr lang="en-US" sz="2800" dirty="0" smtClean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800" dirty="0"/>
              <a:t>R</a:t>
            </a:r>
            <a:r>
              <a:rPr lang="en-US" sz="2800" dirty="0" smtClean="0"/>
              <a:t>ay from </a:t>
            </a:r>
            <a:r>
              <a:rPr lang="en-US" sz="2800" i="1" dirty="0" smtClean="0"/>
              <a:t>p</a:t>
            </a:r>
            <a:r>
              <a:rPr lang="en-US" sz="2800" dirty="0" smtClean="0"/>
              <a:t>’ intersects the vertex </a:t>
            </a:r>
            <a:r>
              <a:rPr lang="en-US" sz="2800" i="1" dirty="0" smtClean="0"/>
              <a:t>J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618020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triangles_aboveQueryPoint_5_talk_noEpsilonOnlyTrianglesInter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82" y="1628800"/>
            <a:ext cx="8509618" cy="4392488"/>
          </a:xfrm>
          <a:prstGeom prst="rect">
            <a:avLst/>
          </a:prstGeom>
        </p:spPr>
      </p:pic>
      <p:sp>
        <p:nvSpPr>
          <p:cNvPr id="2560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4CC712-EBAB-F347-ADDF-72861251DF3F}" type="slidenum">
              <a:rPr lang="en-US" sz="1400">
                <a:solidFill>
                  <a:srgbClr val="000000"/>
                </a:solidFill>
                <a:cs typeface="Arial" charset="0"/>
              </a:rPr>
              <a:pPr eaLnBrk="1" hangingPunct="1"/>
              <a:t>23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410" name="Text Box 10"/>
          <p:cNvSpPr txBox="1">
            <a:spLocks noChangeArrowheads="1"/>
          </p:cNvSpPr>
          <p:nvPr/>
        </p:nvSpPr>
        <p:spPr bwMode="auto">
          <a:xfrm>
            <a:off x="539552" y="404664"/>
            <a:ext cx="5040560" cy="6397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3d extrusionH="57150">
              <a:bevelT h="25400" prst="softRound"/>
            </a:sp3d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i="1" dirty="0" err="1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PinMesh</a:t>
            </a:r>
            <a:r>
              <a:rPr lang="en-US" sz="3600" b="1" i="1" dirty="0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</a:t>
            </a:r>
            <a:r>
              <a:rPr lang="en-US" sz="3600" b="1" dirty="0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Implementation</a:t>
            </a:r>
            <a:endParaRPr lang="en-US" sz="3600" b="1" dirty="0">
              <a:solidFill>
                <a:srgbClr val="0059D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49275" y="1125538"/>
            <a:ext cx="8343206" cy="53277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800" dirty="0" smtClean="0"/>
              <a:t>For example, </a:t>
            </a:r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endParaRPr lang="en-US" sz="2800" dirty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endParaRPr lang="en-US" sz="2800" dirty="0" smtClean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endParaRPr lang="en-US" sz="2800" dirty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endParaRPr lang="en-US" sz="2800" dirty="0" smtClean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endParaRPr lang="en-US" sz="2800" dirty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endParaRPr lang="en-US" sz="2800" dirty="0" smtClean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endParaRPr lang="en-US" sz="2800" dirty="0"/>
          </a:p>
          <a:p>
            <a:pPr algn="just">
              <a:buClr>
                <a:srgbClr val="0066FF"/>
              </a:buClr>
              <a:buSzPct val="60000"/>
              <a:tabLst/>
              <a:defRPr/>
            </a:pPr>
            <a:endParaRPr lang="en-US" sz="1000" dirty="0" smtClean="0"/>
          </a:p>
          <a:p>
            <a:pPr algn="just">
              <a:buClr>
                <a:srgbClr val="0066FF"/>
              </a:buClr>
              <a:buSzPct val="60000"/>
              <a:tabLst/>
              <a:defRPr/>
            </a:pPr>
            <a:endParaRPr lang="en-US" sz="1000" dirty="0"/>
          </a:p>
          <a:p>
            <a:pPr algn="just">
              <a:buClr>
                <a:srgbClr val="0066FF"/>
              </a:buClr>
              <a:buSzPct val="60000"/>
              <a:tabLst/>
              <a:defRPr/>
            </a:pPr>
            <a:endParaRPr lang="en-US" sz="1000" dirty="0" smtClean="0"/>
          </a:p>
          <a:p>
            <a:pPr algn="just">
              <a:buClr>
                <a:srgbClr val="0066FF"/>
              </a:buClr>
              <a:buSzPct val="60000"/>
              <a:tabLst/>
              <a:defRPr/>
            </a:pPr>
            <a:endParaRPr lang="en-US" sz="1000" dirty="0" smtClean="0"/>
          </a:p>
          <a:p>
            <a:pPr algn="just">
              <a:buClr>
                <a:srgbClr val="0066FF"/>
              </a:buClr>
              <a:buSzPct val="60000"/>
              <a:tabLst/>
              <a:defRPr/>
            </a:pPr>
            <a:endParaRPr lang="en-US" sz="600" dirty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800" dirty="0"/>
              <a:t>E</a:t>
            </a:r>
            <a:r>
              <a:rPr lang="en-US" sz="2800" dirty="0" smtClean="0"/>
              <a:t>dge </a:t>
            </a:r>
            <a:r>
              <a:rPr lang="en-US" sz="2800" i="1" dirty="0" smtClean="0"/>
              <a:t>AB</a:t>
            </a:r>
            <a:r>
              <a:rPr lang="en-US" sz="2800" dirty="0" smtClean="0"/>
              <a:t> is shared by three triangles:</a:t>
            </a:r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r>
              <a:rPr lang="en-US" sz="2600" dirty="0" smtClean="0"/>
              <a:t>triangle </a:t>
            </a:r>
            <a:r>
              <a:rPr lang="en-US" sz="2600" i="1" dirty="0" smtClean="0"/>
              <a:t>ABC </a:t>
            </a:r>
            <a:r>
              <a:rPr lang="en-US" sz="2600" dirty="0" smtClean="0"/>
              <a:t>does not bound the region containing </a:t>
            </a:r>
            <a:r>
              <a:rPr lang="en-US" sz="2600" i="1" dirty="0" smtClean="0"/>
              <a:t>p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364190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4CC712-EBAB-F347-ADDF-72861251DF3F}" type="slidenum">
              <a:rPr lang="en-US" sz="1400">
                <a:solidFill>
                  <a:srgbClr val="000000"/>
                </a:solidFill>
                <a:cs typeface="Arial" charset="0"/>
              </a:rPr>
              <a:pPr eaLnBrk="1" hangingPunct="1"/>
              <a:t>24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410" name="Text Box 10"/>
          <p:cNvSpPr txBox="1">
            <a:spLocks noChangeArrowheads="1"/>
          </p:cNvSpPr>
          <p:nvPr/>
        </p:nvSpPr>
        <p:spPr bwMode="auto">
          <a:xfrm>
            <a:off x="539552" y="404664"/>
            <a:ext cx="5040560" cy="6397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3d extrusionH="57150">
              <a:bevelT h="25400" prst="softRound"/>
            </a:sp3d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i="1" dirty="0" err="1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PinMesh</a:t>
            </a:r>
            <a:r>
              <a:rPr lang="en-US" sz="3600" b="1" i="1" dirty="0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</a:t>
            </a:r>
            <a:r>
              <a:rPr lang="en-US" sz="3600" b="1" dirty="0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Implementation</a:t>
            </a:r>
            <a:endParaRPr lang="en-US" sz="3600" b="1" dirty="0">
              <a:solidFill>
                <a:srgbClr val="0059D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49274" y="1125538"/>
            <a:ext cx="8415213" cy="53277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800" dirty="0" smtClean="0"/>
              <a:t>Special cases  </a:t>
            </a:r>
            <a:r>
              <a:rPr lang="en-US" sz="2800" dirty="0"/>
              <a:t> </a:t>
            </a:r>
            <a:r>
              <a:rPr lang="en-US" sz="2800" dirty="0" smtClean="0"/>
              <a:t>    </a:t>
            </a:r>
            <a:r>
              <a:rPr lang="en-US" sz="2800" i="1" dirty="0" smtClean="0"/>
              <a:t>Simulation of Simplicity </a:t>
            </a:r>
            <a:r>
              <a:rPr lang="en-US" sz="2800" dirty="0" smtClean="0"/>
              <a:t>(</a:t>
            </a:r>
            <a:r>
              <a:rPr lang="en-US" sz="2800" i="1" dirty="0" err="1" smtClean="0"/>
              <a:t>SoS</a:t>
            </a:r>
            <a:r>
              <a:rPr lang="en-US" sz="2800" dirty="0" smtClean="0"/>
              <a:t>) </a:t>
            </a:r>
            <a:endParaRPr lang="en-US" sz="2800" dirty="0"/>
          </a:p>
          <a:p>
            <a:pPr algn="just">
              <a:buClr>
                <a:srgbClr val="0066FF"/>
              </a:buClr>
              <a:buSzPct val="60000"/>
              <a:tabLst/>
              <a:defRPr/>
            </a:pPr>
            <a:endParaRPr lang="en-US" sz="2700" dirty="0" smtClean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800" i="1" dirty="0" err="1" smtClean="0"/>
              <a:t>SoS</a:t>
            </a:r>
            <a:r>
              <a:rPr lang="en-US" sz="2800" i="1" dirty="0" smtClean="0"/>
              <a:t> </a:t>
            </a:r>
            <a:r>
              <a:rPr lang="en-US" sz="2800" dirty="0"/>
              <a:t> </a:t>
            </a:r>
            <a:r>
              <a:rPr lang="en-US" sz="2800" dirty="0" smtClean="0"/>
              <a:t>“solve” special cases in </a:t>
            </a:r>
            <a:r>
              <a:rPr lang="en-US" sz="2800" dirty="0"/>
              <a:t>a globally consistent way </a:t>
            </a:r>
            <a:endParaRPr lang="en-US" sz="2800" dirty="0" smtClean="0"/>
          </a:p>
          <a:p>
            <a:pPr algn="just">
              <a:buClr>
                <a:srgbClr val="0066FF"/>
              </a:buClr>
              <a:buSzPct val="60000"/>
              <a:tabLst/>
              <a:defRPr/>
            </a:pPr>
            <a:endParaRPr lang="en-US" sz="2700" dirty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800" dirty="0" smtClean="0"/>
              <a:t>Special cases are “conceptually avoided”:</a:t>
            </a:r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r>
              <a:rPr lang="en-US" sz="2700" dirty="0"/>
              <a:t>doing a symbolic </a:t>
            </a:r>
            <a:r>
              <a:rPr lang="en-US" sz="2700" dirty="0" smtClean="0"/>
              <a:t>perturbation by a formal </a:t>
            </a:r>
            <a:r>
              <a:rPr lang="en-US" sz="2700" dirty="0"/>
              <a:t>indeterminate infinitesimal value </a:t>
            </a:r>
            <a:r>
              <a:rPr lang="en-US" sz="2700" i="1" dirty="0" err="1" smtClean="0"/>
              <a:t>ε</a:t>
            </a:r>
            <a:endParaRPr lang="en-US" sz="2700" i="1" dirty="0" smtClean="0"/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r>
              <a:rPr lang="en-US" sz="2700" i="1" dirty="0" err="1" smtClean="0"/>
              <a:t>ε</a:t>
            </a:r>
            <a:r>
              <a:rPr lang="en-US" sz="2700" i="1" dirty="0" smtClean="0"/>
              <a:t> </a:t>
            </a:r>
            <a:r>
              <a:rPr lang="en-US" sz="2700" dirty="0"/>
              <a:t>is not a concrete </a:t>
            </a:r>
            <a:r>
              <a:rPr lang="en-US" sz="2700" dirty="0" smtClean="0"/>
              <a:t>value</a:t>
            </a:r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r>
              <a:rPr lang="en-US" sz="2700" i="1" dirty="0" smtClean="0"/>
              <a:t>ε </a:t>
            </a:r>
            <a:r>
              <a:rPr lang="en-US" sz="2700" dirty="0" smtClean="0"/>
              <a:t>is used only to </a:t>
            </a:r>
            <a:r>
              <a:rPr lang="en-US" sz="2700" dirty="0"/>
              <a:t>simulate the effect it would cause for the </a:t>
            </a:r>
            <a:r>
              <a:rPr lang="en-US" sz="2700" dirty="0" smtClean="0"/>
              <a:t>algorithm</a:t>
            </a:r>
            <a:endParaRPr lang="en-US" sz="2700" dirty="0"/>
          </a:p>
        </p:txBody>
      </p:sp>
      <p:sp>
        <p:nvSpPr>
          <p:cNvPr id="5" name="Right Arrow 4"/>
          <p:cNvSpPr/>
          <p:nvPr/>
        </p:nvSpPr>
        <p:spPr bwMode="auto">
          <a:xfrm>
            <a:off x="3491880" y="1326657"/>
            <a:ext cx="216024" cy="216024"/>
          </a:xfrm>
          <a:prstGeom prst="rightArrow">
            <a:avLst/>
          </a:prstGeom>
          <a:solidFill>
            <a:srgbClr val="005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2083459" y="2161492"/>
            <a:ext cx="216024" cy="216024"/>
          </a:xfrm>
          <a:prstGeom prst="rightArrow">
            <a:avLst/>
          </a:prstGeom>
          <a:solidFill>
            <a:srgbClr val="005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642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4CC712-EBAB-F347-ADDF-72861251DF3F}" type="slidenum">
              <a:rPr lang="en-US" sz="1400">
                <a:solidFill>
                  <a:srgbClr val="000000"/>
                </a:solidFill>
                <a:cs typeface="Arial" charset="0"/>
              </a:rPr>
              <a:pPr eaLnBrk="1" hangingPunct="1"/>
              <a:t>25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410" name="Text Box 10"/>
          <p:cNvSpPr txBox="1">
            <a:spLocks noChangeArrowheads="1"/>
          </p:cNvSpPr>
          <p:nvPr/>
        </p:nvSpPr>
        <p:spPr bwMode="auto">
          <a:xfrm>
            <a:off x="539552" y="404664"/>
            <a:ext cx="5040560" cy="6397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3d extrusionH="57150">
              <a:bevelT h="25400" prst="softRound"/>
            </a:sp3d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i="1" dirty="0" err="1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PinMesh</a:t>
            </a:r>
            <a:r>
              <a:rPr lang="en-US" sz="3600" b="1" i="1" dirty="0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</a:t>
            </a:r>
            <a:r>
              <a:rPr lang="en-US" sz="3600" b="1" dirty="0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Implementation</a:t>
            </a:r>
            <a:endParaRPr lang="en-US" sz="3600" b="1" dirty="0">
              <a:solidFill>
                <a:srgbClr val="0059D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49274" y="1125538"/>
            <a:ext cx="8415213" cy="53277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457200" lvl="1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800" dirty="0" smtClean="0"/>
              <a:t>Rules used in the evaluation process: </a:t>
            </a:r>
          </a:p>
          <a:p>
            <a:pPr marL="0" lvl="1" indent="0" algn="just">
              <a:buClr>
                <a:srgbClr val="0066FF"/>
              </a:buClr>
              <a:buSzPct val="60000"/>
              <a:tabLst/>
              <a:defRPr/>
            </a:pPr>
            <a:r>
              <a:rPr lang="en-US" sz="2800" dirty="0"/>
              <a:t>	</a:t>
            </a:r>
            <a:r>
              <a:rPr lang="en-US" sz="2800" dirty="0" smtClean="0"/>
              <a:t>   </a:t>
            </a:r>
            <a:r>
              <a:rPr lang="en-US" sz="2600" dirty="0" smtClean="0"/>
              <a:t>for </a:t>
            </a:r>
            <a:r>
              <a:rPr lang="en-US" sz="2600" dirty="0"/>
              <a:t>any positive value </a:t>
            </a:r>
            <a:r>
              <a:rPr lang="en-US" sz="2600" i="1" dirty="0" smtClean="0"/>
              <a:t>a,</a:t>
            </a:r>
            <a:endParaRPr lang="en-US" sz="2600" dirty="0" smtClean="0"/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r>
              <a:rPr lang="en-US" sz="2600" i="1" dirty="0" err="1" smtClean="0"/>
              <a:t>ε</a:t>
            </a:r>
            <a:r>
              <a:rPr lang="en-US" sz="2600" i="1" dirty="0" smtClean="0"/>
              <a:t> &lt; a</a:t>
            </a:r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r>
              <a:rPr lang="en-US" sz="2600" i="1" dirty="0" smtClean="0"/>
              <a:t>a + </a:t>
            </a:r>
            <a:r>
              <a:rPr lang="en-US" sz="2600" i="1" dirty="0" err="1"/>
              <a:t>ε</a:t>
            </a:r>
            <a:r>
              <a:rPr lang="en-US" sz="2600" i="1" dirty="0"/>
              <a:t> </a:t>
            </a:r>
            <a:r>
              <a:rPr lang="en-US" sz="2600" i="1" dirty="0" smtClean="0"/>
              <a:t> </a:t>
            </a:r>
            <a:r>
              <a:rPr lang="en-US" sz="2600" dirty="0" smtClean="0"/>
              <a:t>is equivalent to</a:t>
            </a:r>
            <a:r>
              <a:rPr lang="en-US" sz="2600" i="1" dirty="0" smtClean="0"/>
              <a:t> a</a:t>
            </a:r>
            <a:endParaRPr lang="en-US" sz="2600" dirty="0" smtClean="0"/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r>
              <a:rPr lang="en-US" sz="2600" i="1" dirty="0" err="1" smtClean="0"/>
              <a:t>ε</a:t>
            </a:r>
            <a:r>
              <a:rPr lang="en-US" sz="2600" i="1" baseline="30000" dirty="0" err="1" smtClean="0"/>
              <a:t>i</a:t>
            </a:r>
            <a:r>
              <a:rPr lang="en-US" sz="2600" i="1" dirty="0" smtClean="0"/>
              <a:t> &lt; </a:t>
            </a:r>
            <a:r>
              <a:rPr lang="en-US" sz="2600" i="1" dirty="0" err="1" smtClean="0"/>
              <a:t>ε</a:t>
            </a:r>
            <a:r>
              <a:rPr lang="en-US" sz="2600" i="1" dirty="0" smtClean="0"/>
              <a:t> </a:t>
            </a:r>
            <a:r>
              <a:rPr lang="en-US" sz="2600" dirty="0" smtClean="0"/>
              <a:t>for any natural </a:t>
            </a:r>
            <a:r>
              <a:rPr lang="en-US" sz="2600" i="1" dirty="0" err="1" smtClean="0"/>
              <a:t>i</a:t>
            </a:r>
            <a:endParaRPr lang="en-US" sz="2600" i="1" dirty="0" smtClean="0"/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endParaRPr lang="en-US" sz="2700" dirty="0" smtClean="0"/>
          </a:p>
          <a:p>
            <a:pPr marL="457200" lvl="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800" dirty="0" smtClean="0">
                <a:solidFill>
                  <a:schemeClr val="tx1"/>
                </a:solidFill>
                <a:cs typeface="ＭＳ Ｐゴシック" charset="0"/>
              </a:rPr>
              <a:t>A query </a:t>
            </a:r>
            <a:r>
              <a:rPr lang="en-US" sz="2800" dirty="0">
                <a:solidFill>
                  <a:schemeClr val="tx1"/>
                </a:solidFill>
                <a:cs typeface="ＭＳ Ｐゴシック" charset="0"/>
              </a:rPr>
              <a:t>point </a:t>
            </a:r>
            <a:r>
              <a:rPr lang="en-US" sz="2800" i="1" dirty="0">
                <a:solidFill>
                  <a:schemeClr val="tx1"/>
                </a:solidFill>
                <a:cs typeface="ＭＳ Ｐゴシック" charset="0"/>
              </a:rPr>
              <a:t>p=</a:t>
            </a:r>
            <a:r>
              <a:rPr lang="en-US" sz="2800" dirty="0">
                <a:solidFill>
                  <a:schemeClr val="tx1"/>
                </a:solidFill>
                <a:cs typeface="ＭＳ Ｐゴシック" charset="0"/>
              </a:rPr>
              <a:t>(</a:t>
            </a:r>
            <a:r>
              <a:rPr lang="en-US" sz="2800" i="1" dirty="0" err="1">
                <a:solidFill>
                  <a:schemeClr val="tx1"/>
                </a:solidFill>
                <a:cs typeface="ＭＳ Ｐゴシック" charset="0"/>
              </a:rPr>
              <a:t>p</a:t>
            </a:r>
            <a:r>
              <a:rPr lang="en-US" sz="2800" i="1" baseline="-25000" dirty="0" err="1">
                <a:solidFill>
                  <a:schemeClr val="tx1"/>
                </a:solidFill>
                <a:cs typeface="ＭＳ Ｐゴシック" charset="0"/>
              </a:rPr>
              <a:t>x</a:t>
            </a:r>
            <a:r>
              <a:rPr lang="en-US" sz="2800" i="1" dirty="0">
                <a:solidFill>
                  <a:schemeClr val="tx1"/>
                </a:solidFill>
                <a:cs typeface="ＭＳ Ｐゴシック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cs typeface="ＭＳ Ｐゴシック" charset="0"/>
              </a:rPr>
              <a:t>p</a:t>
            </a:r>
            <a:r>
              <a:rPr lang="en-US" sz="2800" i="1" baseline="-25000" dirty="0" err="1">
                <a:solidFill>
                  <a:schemeClr val="tx1"/>
                </a:solidFill>
                <a:cs typeface="ＭＳ Ｐゴシック" charset="0"/>
              </a:rPr>
              <a:t>y</a:t>
            </a:r>
            <a:r>
              <a:rPr lang="en-US" sz="2800" i="1" dirty="0">
                <a:solidFill>
                  <a:schemeClr val="tx1"/>
                </a:solidFill>
                <a:cs typeface="ＭＳ Ｐゴシック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cs typeface="ＭＳ Ｐゴシック" charset="0"/>
              </a:rPr>
              <a:t>p</a:t>
            </a:r>
            <a:r>
              <a:rPr lang="en-US" sz="2800" i="1" baseline="-25000" dirty="0" err="1">
                <a:solidFill>
                  <a:schemeClr val="tx1"/>
                </a:solidFill>
                <a:cs typeface="ＭＳ Ｐゴシック" charset="0"/>
              </a:rPr>
              <a:t>z</a:t>
            </a:r>
            <a:r>
              <a:rPr lang="en-US" sz="2800" dirty="0">
                <a:solidFill>
                  <a:schemeClr val="tx1"/>
                </a:solidFill>
                <a:cs typeface="ＭＳ Ｐゴシック" charset="0"/>
              </a:rPr>
              <a:t>) </a:t>
            </a:r>
            <a:r>
              <a:rPr lang="en-US" sz="2800" dirty="0" smtClean="0">
                <a:solidFill>
                  <a:schemeClr val="tx1"/>
                </a:solidFill>
                <a:cs typeface="ＭＳ Ｐゴシック" charset="0"/>
              </a:rPr>
              <a:t>is conceptually </a:t>
            </a:r>
            <a:r>
              <a:rPr lang="en-US" sz="2800" dirty="0">
                <a:solidFill>
                  <a:schemeClr val="tx1"/>
                </a:solidFill>
                <a:cs typeface="ＭＳ Ｐゴシック" charset="0"/>
              </a:rPr>
              <a:t>translated to </a:t>
            </a:r>
            <a:r>
              <a:rPr lang="en-US" sz="2800" i="1" dirty="0" err="1">
                <a:solidFill>
                  <a:schemeClr val="tx1"/>
                </a:solidFill>
                <a:cs typeface="ＭＳ Ｐゴシック" charset="0"/>
              </a:rPr>
              <a:t>p</a:t>
            </a:r>
            <a:r>
              <a:rPr lang="en-US" sz="2800" i="1" baseline="-25000" dirty="0" err="1">
                <a:solidFill>
                  <a:schemeClr val="tx1"/>
                </a:solidFill>
                <a:cs typeface="ＭＳ Ｐゴシック" charset="0"/>
              </a:rPr>
              <a:t>ε</a:t>
            </a:r>
            <a:r>
              <a:rPr lang="en-US" sz="2800" i="1" dirty="0">
                <a:solidFill>
                  <a:schemeClr val="tx1"/>
                </a:solidFill>
                <a:cs typeface="ＭＳ Ｐゴシック" charset="0"/>
              </a:rPr>
              <a:t>=</a:t>
            </a:r>
            <a:r>
              <a:rPr lang="en-US" sz="2800" dirty="0">
                <a:solidFill>
                  <a:schemeClr val="tx1"/>
                </a:solidFill>
                <a:cs typeface="ＭＳ Ｐゴシック" charset="0"/>
              </a:rPr>
              <a:t>(</a:t>
            </a:r>
            <a:r>
              <a:rPr lang="en-US" sz="2800" i="1" dirty="0" err="1">
                <a:solidFill>
                  <a:schemeClr val="tx1"/>
                </a:solidFill>
                <a:cs typeface="ＭＳ Ｐゴシック" charset="0"/>
              </a:rPr>
              <a:t>p</a:t>
            </a:r>
            <a:r>
              <a:rPr lang="en-US" sz="2800" i="1" baseline="-25000" dirty="0" err="1">
                <a:solidFill>
                  <a:schemeClr val="tx1"/>
                </a:solidFill>
                <a:cs typeface="ＭＳ Ｐゴシック" charset="0"/>
              </a:rPr>
              <a:t>x</a:t>
            </a:r>
            <a:r>
              <a:rPr lang="en-US" sz="2800" i="1" dirty="0" err="1">
                <a:solidFill>
                  <a:schemeClr val="tx1"/>
                </a:solidFill>
                <a:cs typeface="ＭＳ Ｐゴシック" charset="0"/>
              </a:rPr>
              <a:t>+ε</a:t>
            </a:r>
            <a:r>
              <a:rPr lang="en-US" sz="2800" dirty="0">
                <a:solidFill>
                  <a:schemeClr val="tx1"/>
                </a:solidFill>
                <a:cs typeface="ＭＳ Ｐゴシック" charset="0"/>
              </a:rPr>
              <a:t>, </a:t>
            </a:r>
            <a:r>
              <a:rPr lang="en-US" sz="2800" i="1" dirty="0">
                <a:solidFill>
                  <a:schemeClr val="tx1"/>
                </a:solidFill>
                <a:cs typeface="ＭＳ Ｐゴシック" charset="0"/>
              </a:rPr>
              <a:t>p</a:t>
            </a:r>
            <a:r>
              <a:rPr lang="en-US" sz="2800" i="1" baseline="-25000" dirty="0">
                <a:solidFill>
                  <a:schemeClr val="tx1"/>
                </a:solidFill>
                <a:cs typeface="ＭＳ Ｐゴシック" charset="0"/>
              </a:rPr>
              <a:t>y</a:t>
            </a:r>
            <a:r>
              <a:rPr lang="en-US" sz="2800" i="1" dirty="0">
                <a:solidFill>
                  <a:schemeClr val="tx1"/>
                </a:solidFill>
                <a:cs typeface="ＭＳ Ｐゴシック" charset="0"/>
              </a:rPr>
              <a:t>+ε</a:t>
            </a:r>
            <a:r>
              <a:rPr lang="en-US" sz="2800" i="1" baseline="30000" dirty="0">
                <a:solidFill>
                  <a:schemeClr val="tx1"/>
                </a:solidFill>
                <a:cs typeface="ＭＳ Ｐゴシック" charset="0"/>
              </a:rPr>
              <a:t>2</a:t>
            </a:r>
            <a:r>
              <a:rPr lang="en-US" sz="2800" i="1" dirty="0">
                <a:solidFill>
                  <a:schemeClr val="tx1"/>
                </a:solidFill>
                <a:cs typeface="ＭＳ Ｐゴシック" charset="0"/>
              </a:rPr>
              <a:t>, p</a:t>
            </a:r>
            <a:r>
              <a:rPr lang="en-US" sz="2800" i="1" baseline="-25000" dirty="0">
                <a:solidFill>
                  <a:schemeClr val="tx1"/>
                </a:solidFill>
                <a:cs typeface="ＭＳ Ｐゴシック" charset="0"/>
              </a:rPr>
              <a:t>z</a:t>
            </a:r>
            <a:r>
              <a:rPr lang="en-US" sz="2800" i="1" dirty="0">
                <a:solidFill>
                  <a:schemeClr val="tx1"/>
                </a:solidFill>
                <a:cs typeface="ＭＳ Ｐゴシック" charset="0"/>
              </a:rPr>
              <a:t>+ε</a:t>
            </a:r>
            <a:r>
              <a:rPr lang="en-US" sz="2800" i="1" baseline="30000" dirty="0">
                <a:solidFill>
                  <a:schemeClr val="tx1"/>
                </a:solidFill>
                <a:cs typeface="ＭＳ Ｐゴシック" charset="0"/>
              </a:rPr>
              <a:t>3</a:t>
            </a:r>
            <a:r>
              <a:rPr lang="fr-FR" sz="2800" dirty="0" smtClean="0">
                <a:solidFill>
                  <a:schemeClr val="tx1"/>
                </a:solidFill>
                <a:cs typeface="ＭＳ Ｐゴシック" charset="0"/>
              </a:rPr>
              <a:t>)</a:t>
            </a:r>
          </a:p>
          <a:p>
            <a:pPr marL="457200" lvl="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endParaRPr lang="fr-FR" sz="2800" dirty="0">
              <a:solidFill>
                <a:schemeClr val="tx1"/>
              </a:solidFill>
              <a:cs typeface="ＭＳ Ｐゴシック" charset="0"/>
            </a:endParaRPr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800" dirty="0" smtClean="0"/>
              <a:t>Then, no vertical ray from </a:t>
            </a:r>
            <a:r>
              <a:rPr lang="en-US" sz="2800" i="1" dirty="0" err="1">
                <a:solidFill>
                  <a:schemeClr val="tx1"/>
                </a:solidFill>
                <a:cs typeface="ＭＳ Ｐゴシック" charset="0"/>
              </a:rPr>
              <a:t>p</a:t>
            </a:r>
            <a:r>
              <a:rPr lang="en-US" sz="2800" i="1" baseline="-25000" dirty="0" err="1">
                <a:solidFill>
                  <a:schemeClr val="tx1"/>
                </a:solidFill>
                <a:cs typeface="ＭＳ Ｐゴシック" charset="0"/>
              </a:rPr>
              <a:t>ε</a:t>
            </a:r>
            <a:r>
              <a:rPr lang="en-US" sz="2800" dirty="0" smtClean="0"/>
              <a:t> will intersect an edge or a vertex</a:t>
            </a:r>
            <a:endParaRPr lang="fr-FR" sz="2800" dirty="0">
              <a:solidFill>
                <a:schemeClr val="tx1"/>
              </a:solidFill>
              <a:cs typeface="ＭＳ Ｐゴシック" charset="0"/>
            </a:endParaRPr>
          </a:p>
          <a:p>
            <a:pPr marL="457200" lvl="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endParaRPr lang="fr-FR" sz="2800" dirty="0">
              <a:solidFill>
                <a:schemeClr val="tx1"/>
              </a:solidFill>
              <a:cs typeface="ＭＳ Ｐゴシック" charset="0"/>
            </a:endParaRPr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68539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4CC712-EBAB-F347-ADDF-72861251DF3F}" type="slidenum">
              <a:rPr lang="en-US" sz="1400">
                <a:solidFill>
                  <a:srgbClr val="000000"/>
                </a:solidFill>
                <a:cs typeface="Arial" charset="0"/>
              </a:rPr>
              <a:pPr eaLnBrk="1" hangingPunct="1"/>
              <a:t>26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410" name="Text Box 10"/>
          <p:cNvSpPr txBox="1">
            <a:spLocks noChangeArrowheads="1"/>
          </p:cNvSpPr>
          <p:nvPr/>
        </p:nvSpPr>
        <p:spPr bwMode="auto">
          <a:xfrm>
            <a:off x="539552" y="404664"/>
            <a:ext cx="5040560" cy="6397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3d extrusionH="57150">
              <a:bevelT h="25400" prst="softRound"/>
            </a:sp3d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i="1" dirty="0" err="1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PinMesh</a:t>
            </a:r>
            <a:r>
              <a:rPr lang="en-US" sz="3600" b="1" i="1" dirty="0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</a:t>
            </a:r>
            <a:r>
              <a:rPr lang="en-US" sz="3600" b="1" dirty="0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Implementation</a:t>
            </a:r>
            <a:endParaRPr lang="en-US" sz="3600" b="1" dirty="0">
              <a:solidFill>
                <a:srgbClr val="0059D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49274" y="1125538"/>
            <a:ext cx="8415213" cy="53277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457200" lvl="1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800" dirty="0" smtClean="0"/>
              <a:t>For example, 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628800"/>
            <a:ext cx="7906356" cy="478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4CC712-EBAB-F347-ADDF-72861251DF3F}" type="slidenum">
              <a:rPr lang="en-US" sz="1400">
                <a:solidFill>
                  <a:srgbClr val="000000"/>
                </a:solidFill>
                <a:cs typeface="Arial" charset="0"/>
              </a:rPr>
              <a:pPr eaLnBrk="1" hangingPunct="1"/>
              <a:t>27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410" name="Text Box 10"/>
          <p:cNvSpPr txBox="1">
            <a:spLocks noChangeArrowheads="1"/>
          </p:cNvSpPr>
          <p:nvPr/>
        </p:nvSpPr>
        <p:spPr bwMode="auto">
          <a:xfrm>
            <a:off x="539552" y="404664"/>
            <a:ext cx="5040560" cy="6397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3d extrusionH="57150">
              <a:bevelT h="25400" prst="softRound"/>
            </a:sp3d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i="1" dirty="0" err="1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PinMesh</a:t>
            </a:r>
            <a:r>
              <a:rPr lang="en-US" sz="3600" b="1" i="1" dirty="0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</a:t>
            </a:r>
            <a:r>
              <a:rPr lang="en-US" sz="3600" b="1" dirty="0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Implementation</a:t>
            </a:r>
            <a:endParaRPr lang="en-US" sz="3600" b="1" dirty="0">
              <a:solidFill>
                <a:srgbClr val="0059D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49275" y="1125538"/>
            <a:ext cx="8343206" cy="53277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800" dirty="0"/>
              <a:t>I</a:t>
            </a:r>
            <a:r>
              <a:rPr lang="en-US" sz="2800" dirty="0" smtClean="0"/>
              <a:t>n </a:t>
            </a:r>
            <a:r>
              <a:rPr lang="en-US" sz="2800" i="1" dirty="0" err="1" smtClean="0"/>
              <a:t>PinMesh</a:t>
            </a:r>
            <a:r>
              <a:rPr lang="en-US" sz="2800" i="1" dirty="0"/>
              <a:t> </a:t>
            </a:r>
            <a:r>
              <a:rPr lang="en-US" sz="2800" dirty="0" smtClean="0"/>
              <a:t>the special cases are: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r>
              <a:rPr lang="en-US" sz="2600" dirty="0" smtClean="0"/>
              <a:t>the vertical ray intersecting an edge or a vertex</a:t>
            </a:r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endParaRPr lang="en-US" sz="2000" dirty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800" dirty="0"/>
              <a:t>Given a point </a:t>
            </a:r>
            <a:r>
              <a:rPr lang="en-US" sz="2800" i="1" dirty="0"/>
              <a:t>p=</a:t>
            </a:r>
            <a:r>
              <a:rPr lang="en-US" sz="2800" dirty="0"/>
              <a:t>(</a:t>
            </a:r>
            <a:r>
              <a:rPr lang="en-US" sz="2800" i="1" dirty="0" err="1"/>
              <a:t>p</a:t>
            </a:r>
            <a:r>
              <a:rPr lang="en-US" sz="2800" i="1" baseline="-25000" dirty="0" err="1"/>
              <a:t>x</a:t>
            </a:r>
            <a:r>
              <a:rPr lang="en-US" sz="2800" i="1" dirty="0"/>
              <a:t>, </a:t>
            </a:r>
            <a:r>
              <a:rPr lang="en-US" sz="2800" i="1" dirty="0" err="1"/>
              <a:t>p</a:t>
            </a:r>
            <a:r>
              <a:rPr lang="en-US" sz="2800" i="1" baseline="-25000" dirty="0" err="1"/>
              <a:t>y</a:t>
            </a:r>
            <a:r>
              <a:rPr lang="en-US" sz="2800" i="1" dirty="0"/>
              <a:t>, </a:t>
            </a:r>
            <a:r>
              <a:rPr lang="en-US" sz="2800" i="1" dirty="0" err="1"/>
              <a:t>p</a:t>
            </a:r>
            <a:r>
              <a:rPr lang="en-US" sz="2800" i="1" baseline="-25000" dirty="0" err="1"/>
              <a:t>z</a:t>
            </a:r>
            <a:r>
              <a:rPr lang="en-US" sz="2800" dirty="0"/>
              <a:t>) and a triangle </a:t>
            </a:r>
            <a:r>
              <a:rPr lang="en-US" sz="2800" i="1" dirty="0"/>
              <a:t>t </a:t>
            </a:r>
            <a:r>
              <a:rPr lang="en-US" sz="2800" dirty="0"/>
              <a:t>with vertices </a:t>
            </a:r>
            <a:r>
              <a:rPr lang="en-US" sz="2800" i="1" dirty="0" err="1"/>
              <a:t>t</a:t>
            </a:r>
            <a:r>
              <a:rPr lang="en-US" sz="2800" i="1" baseline="-25000" dirty="0" err="1"/>
              <a:t>i</a:t>
            </a:r>
            <a:r>
              <a:rPr lang="en-US" sz="2800" i="1" dirty="0"/>
              <a:t> = </a:t>
            </a:r>
            <a:r>
              <a:rPr lang="en-US" sz="2800" dirty="0"/>
              <a:t>(</a:t>
            </a:r>
            <a:r>
              <a:rPr lang="en-US" sz="2800" i="1" dirty="0"/>
              <a:t>t</a:t>
            </a:r>
            <a:r>
              <a:rPr lang="en-US" sz="2800" i="1" baseline="-25000" dirty="0"/>
              <a:t>ix</a:t>
            </a:r>
            <a:r>
              <a:rPr lang="en-US" sz="2800" i="1" dirty="0"/>
              <a:t>, </a:t>
            </a:r>
            <a:r>
              <a:rPr lang="en-US" sz="2800" i="1" dirty="0" err="1"/>
              <a:t>t</a:t>
            </a:r>
            <a:r>
              <a:rPr lang="en-US" sz="2800" i="1" baseline="-25000" dirty="0" err="1"/>
              <a:t>iy</a:t>
            </a:r>
            <a:r>
              <a:rPr lang="en-US" sz="2800" i="1" dirty="0"/>
              <a:t>, </a:t>
            </a:r>
            <a:r>
              <a:rPr lang="en-US" sz="2800" i="1" dirty="0" err="1"/>
              <a:t>t</a:t>
            </a:r>
            <a:r>
              <a:rPr lang="en-US" sz="2800" i="1" baseline="-25000" dirty="0" err="1"/>
              <a:t>iz</a:t>
            </a:r>
            <a:r>
              <a:rPr lang="en-US" sz="2800" dirty="0"/>
              <a:t>) for </a:t>
            </a:r>
            <a:r>
              <a:rPr lang="en-US" sz="2800" i="1" dirty="0" err="1"/>
              <a:t>i</a:t>
            </a:r>
            <a:r>
              <a:rPr lang="en-US" sz="2800" i="1" dirty="0"/>
              <a:t>=0,1,2</a:t>
            </a:r>
            <a:endParaRPr lang="en-US" sz="2800" dirty="0"/>
          </a:p>
          <a:p>
            <a:pPr algn="just">
              <a:buClr>
                <a:srgbClr val="0066FF"/>
              </a:buClr>
              <a:buSzPct val="60000"/>
              <a:tabLst/>
              <a:defRPr/>
            </a:pPr>
            <a:endParaRPr lang="en-US" sz="2000" dirty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800" dirty="0"/>
              <a:t>Let </a:t>
            </a:r>
            <a:r>
              <a:rPr lang="en-US" sz="2800" i="1" dirty="0"/>
              <a:t>p’ </a:t>
            </a:r>
            <a:r>
              <a:rPr lang="en-US" sz="2800" dirty="0"/>
              <a:t>and </a:t>
            </a:r>
            <a:r>
              <a:rPr lang="en-US" sz="2800" i="1" dirty="0"/>
              <a:t>t’ </a:t>
            </a:r>
            <a:r>
              <a:rPr lang="en-US" sz="2800" dirty="0"/>
              <a:t>be the projection of </a:t>
            </a:r>
            <a:r>
              <a:rPr lang="en-US" sz="2800" i="1" dirty="0"/>
              <a:t>p </a:t>
            </a:r>
            <a:r>
              <a:rPr lang="en-US" sz="2800" dirty="0"/>
              <a:t>and </a:t>
            </a:r>
            <a:r>
              <a:rPr lang="en-US" sz="2800" i="1" dirty="0" smtClean="0"/>
              <a:t>t </a:t>
            </a:r>
            <a:r>
              <a:rPr lang="en-US" sz="2800" dirty="0"/>
              <a:t>onto the horizontal plane</a:t>
            </a:r>
            <a:r>
              <a:rPr lang="en-US" sz="2800" i="1" dirty="0"/>
              <a:t> </a:t>
            </a:r>
            <a:r>
              <a:rPr lang="en-US" sz="2800" i="1" dirty="0" smtClean="0"/>
              <a:t>z=0</a:t>
            </a:r>
            <a:r>
              <a:rPr lang="en-US" sz="2800" dirty="0" smtClean="0"/>
              <a:t>: </a:t>
            </a:r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r>
              <a:rPr lang="en-US" sz="2600" i="1" dirty="0" smtClean="0"/>
              <a:t>p</a:t>
            </a:r>
            <a:r>
              <a:rPr lang="en-US" sz="2600" i="1" dirty="0"/>
              <a:t>’=</a:t>
            </a:r>
            <a:r>
              <a:rPr lang="en-US" sz="2600" dirty="0"/>
              <a:t>(</a:t>
            </a:r>
            <a:r>
              <a:rPr lang="en-US" sz="2600" i="1" dirty="0" err="1"/>
              <a:t>p</a:t>
            </a:r>
            <a:r>
              <a:rPr lang="en-US" sz="2600" i="1" baseline="-25000" dirty="0" err="1"/>
              <a:t>x</a:t>
            </a:r>
            <a:r>
              <a:rPr lang="en-US" sz="2600" i="1" dirty="0"/>
              <a:t>, </a:t>
            </a:r>
            <a:r>
              <a:rPr lang="en-US" sz="2600" i="1" dirty="0" err="1"/>
              <a:t>p</a:t>
            </a:r>
            <a:r>
              <a:rPr lang="en-US" sz="2600" i="1" baseline="-25000" dirty="0" err="1"/>
              <a:t>y</a:t>
            </a:r>
            <a:r>
              <a:rPr lang="en-US" sz="2600" i="1" dirty="0"/>
              <a:t>, 0</a:t>
            </a:r>
            <a:r>
              <a:rPr lang="en-US" sz="2600" dirty="0"/>
              <a:t>) </a:t>
            </a:r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r>
              <a:rPr lang="en-US" sz="2600" i="1" dirty="0" smtClean="0"/>
              <a:t>t</a:t>
            </a:r>
            <a:r>
              <a:rPr lang="en-US" sz="2600" i="1" dirty="0"/>
              <a:t>’ </a:t>
            </a:r>
            <a:r>
              <a:rPr lang="en-US" sz="2600" dirty="0" smtClean="0"/>
              <a:t>vertices are </a:t>
            </a:r>
            <a:r>
              <a:rPr lang="en-US" sz="2600" i="1" dirty="0" err="1" smtClean="0"/>
              <a:t>t’</a:t>
            </a:r>
            <a:r>
              <a:rPr lang="en-US" sz="2600" i="1" baseline="-25000" dirty="0" err="1" smtClean="0"/>
              <a:t>i</a:t>
            </a:r>
            <a:r>
              <a:rPr lang="en-US" sz="2600" i="1" dirty="0" smtClean="0"/>
              <a:t> </a:t>
            </a:r>
            <a:r>
              <a:rPr lang="en-US" sz="2600" i="1" dirty="0"/>
              <a:t>= </a:t>
            </a:r>
            <a:r>
              <a:rPr lang="en-US" sz="2600" dirty="0"/>
              <a:t>(</a:t>
            </a:r>
            <a:r>
              <a:rPr lang="en-US" sz="2600" i="1" dirty="0"/>
              <a:t>t</a:t>
            </a:r>
            <a:r>
              <a:rPr lang="en-US" sz="2600" i="1" baseline="-25000" dirty="0"/>
              <a:t>ix</a:t>
            </a:r>
            <a:r>
              <a:rPr lang="en-US" sz="2600" i="1" dirty="0"/>
              <a:t>,t</a:t>
            </a:r>
            <a:r>
              <a:rPr lang="en-US" sz="2600" i="1" baseline="-25000" dirty="0"/>
              <a:t>iy</a:t>
            </a:r>
            <a:r>
              <a:rPr lang="en-US" sz="2600" i="1" dirty="0"/>
              <a:t>,0</a:t>
            </a:r>
            <a:r>
              <a:rPr lang="en-US" sz="2600" dirty="0"/>
              <a:t>) </a:t>
            </a:r>
          </a:p>
          <a:p>
            <a:pPr algn="just">
              <a:buClr>
                <a:srgbClr val="0066FF"/>
              </a:buClr>
              <a:buSzPct val="60000"/>
              <a:tabLst/>
              <a:defRPr/>
            </a:pPr>
            <a:endParaRPr lang="en-US" sz="2000" i="1" dirty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800" dirty="0"/>
              <a:t>A vertical ray </a:t>
            </a:r>
            <a:r>
              <a:rPr lang="en-US" sz="2800" dirty="0" smtClean="0"/>
              <a:t>(from </a:t>
            </a:r>
            <a:r>
              <a:rPr lang="en-US" sz="2800" i="1" dirty="0"/>
              <a:t>p</a:t>
            </a:r>
            <a:r>
              <a:rPr lang="en-US" sz="2800" dirty="0"/>
              <a:t>) intersects the interior of </a:t>
            </a:r>
            <a:r>
              <a:rPr lang="en-US" sz="2800" i="1" dirty="0"/>
              <a:t>t </a:t>
            </a:r>
            <a:r>
              <a:rPr lang="en-US" sz="2800" dirty="0"/>
              <a:t>if and only if </a:t>
            </a:r>
            <a:r>
              <a:rPr lang="en-US" sz="2800" i="1" dirty="0"/>
              <a:t>p’ </a:t>
            </a:r>
            <a:r>
              <a:rPr lang="en-US" sz="2800" dirty="0"/>
              <a:t>is inside </a:t>
            </a:r>
            <a:r>
              <a:rPr lang="en-US" sz="2800" i="1" dirty="0"/>
              <a:t>t’</a:t>
            </a:r>
            <a:endParaRPr lang="en-US" sz="2800" dirty="0"/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endParaRPr lang="fr-FR" sz="2600" dirty="0"/>
          </a:p>
        </p:txBody>
      </p:sp>
    </p:spTree>
    <p:extLst>
      <p:ext uri="{BB962C8B-B14F-4D97-AF65-F5344CB8AC3E}">
        <p14:creationId xmlns:p14="http://schemas.microsoft.com/office/powerpoint/2010/main" val="2686088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4CC712-EBAB-F347-ADDF-72861251DF3F}" type="slidenum">
              <a:rPr lang="en-US" sz="1400">
                <a:solidFill>
                  <a:srgbClr val="000000"/>
                </a:solidFill>
                <a:cs typeface="Arial" charset="0"/>
              </a:rPr>
              <a:pPr eaLnBrk="1" hangingPunct="1"/>
              <a:t>28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410" name="Text Box 10"/>
          <p:cNvSpPr txBox="1">
            <a:spLocks noChangeArrowheads="1"/>
          </p:cNvSpPr>
          <p:nvPr/>
        </p:nvSpPr>
        <p:spPr bwMode="auto">
          <a:xfrm>
            <a:off x="539552" y="404664"/>
            <a:ext cx="5040560" cy="6397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3d extrusionH="57150">
              <a:bevelT h="25400" prst="softRound"/>
            </a:sp3d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i="1" dirty="0" err="1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PinMesh</a:t>
            </a:r>
            <a:r>
              <a:rPr lang="en-US" sz="3600" b="1" i="1" dirty="0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</a:t>
            </a:r>
            <a:r>
              <a:rPr lang="en-US" sz="3600" b="1" dirty="0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Implementation</a:t>
            </a:r>
            <a:endParaRPr lang="en-US" sz="3600" b="1" dirty="0">
              <a:solidFill>
                <a:srgbClr val="0059D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49275" y="1125538"/>
            <a:ext cx="8343206" cy="57324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700" dirty="0" smtClean="0"/>
              <a:t>Given the </a:t>
            </a:r>
            <a:r>
              <a:rPr lang="en-US" sz="2700" dirty="0" err="1"/>
              <a:t>barycentric</a:t>
            </a:r>
            <a:r>
              <a:rPr lang="en-US" sz="2700" dirty="0"/>
              <a:t> coordinates </a:t>
            </a:r>
            <a:r>
              <a:rPr lang="en-US" sz="2700" i="1" dirty="0"/>
              <a:t>λ</a:t>
            </a:r>
            <a:r>
              <a:rPr lang="en-US" sz="2700" i="1" baseline="-25000" dirty="0"/>
              <a:t>0</a:t>
            </a:r>
            <a:r>
              <a:rPr lang="en-US" sz="2700" i="1" dirty="0"/>
              <a:t>, λ</a:t>
            </a:r>
            <a:r>
              <a:rPr lang="en-US" sz="2700" i="1" baseline="-25000" dirty="0"/>
              <a:t>1</a:t>
            </a:r>
            <a:r>
              <a:rPr lang="en-US" sz="2700" i="1" dirty="0"/>
              <a:t> </a:t>
            </a:r>
            <a:r>
              <a:rPr lang="en-US" sz="2700" dirty="0"/>
              <a:t>and</a:t>
            </a:r>
            <a:r>
              <a:rPr lang="en-US" sz="2700" i="1" dirty="0"/>
              <a:t> </a:t>
            </a:r>
            <a:r>
              <a:rPr lang="en-US" sz="2700" i="1" dirty="0" smtClean="0"/>
              <a:t>λ</a:t>
            </a:r>
            <a:r>
              <a:rPr lang="en-US" sz="2700" i="1" baseline="-25000" dirty="0" smtClean="0"/>
              <a:t>2</a:t>
            </a:r>
            <a:r>
              <a:rPr lang="en-US" sz="2700" dirty="0" smtClean="0"/>
              <a:t> </a:t>
            </a:r>
            <a:r>
              <a:rPr lang="en-US" sz="2700" dirty="0"/>
              <a:t>of </a:t>
            </a:r>
            <a:r>
              <a:rPr lang="en-US" sz="2700" i="1" dirty="0" smtClean="0"/>
              <a:t>p’ </a:t>
            </a:r>
            <a:r>
              <a:rPr lang="en-US" sz="2700" dirty="0" smtClean="0"/>
              <a:t>with </a:t>
            </a:r>
            <a:r>
              <a:rPr lang="en-US" sz="2700" dirty="0"/>
              <a:t>respect to </a:t>
            </a:r>
            <a:r>
              <a:rPr lang="en-US" sz="2700" i="1" dirty="0" smtClean="0"/>
              <a:t>t’ </a:t>
            </a:r>
            <a:endParaRPr lang="en-US" sz="2700" dirty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endParaRPr lang="en-US" sz="1300" i="1" dirty="0" smtClean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700" i="1" dirty="0" smtClean="0"/>
              <a:t>p</a:t>
            </a:r>
            <a:r>
              <a:rPr lang="en-US" sz="2700" i="1" dirty="0"/>
              <a:t>’ </a:t>
            </a:r>
            <a:r>
              <a:rPr lang="en-US" sz="2700" dirty="0"/>
              <a:t>is inside </a:t>
            </a:r>
            <a:r>
              <a:rPr lang="en-US" sz="2700" i="1" dirty="0"/>
              <a:t>t’ </a:t>
            </a:r>
            <a:r>
              <a:rPr lang="en-US" sz="2700" dirty="0"/>
              <a:t>if and only if 0 &lt; </a:t>
            </a:r>
            <a:r>
              <a:rPr lang="en-US" sz="2700" i="1" dirty="0" err="1"/>
              <a:t>λ</a:t>
            </a:r>
            <a:r>
              <a:rPr lang="en-US" sz="2700" i="1" baseline="-25000" dirty="0" err="1"/>
              <a:t>i</a:t>
            </a:r>
            <a:r>
              <a:rPr lang="en-US" sz="2700" i="1" baseline="-25000" dirty="0"/>
              <a:t> </a:t>
            </a:r>
            <a:r>
              <a:rPr lang="en-US" sz="2700" dirty="0"/>
              <a:t>&lt; 1 for </a:t>
            </a:r>
            <a:r>
              <a:rPr lang="en-US" sz="2700" i="1" dirty="0" err="1"/>
              <a:t>i</a:t>
            </a:r>
            <a:r>
              <a:rPr lang="en-US" sz="2700" i="1" dirty="0"/>
              <a:t>=</a:t>
            </a:r>
            <a:r>
              <a:rPr lang="en-US" sz="2700" dirty="0"/>
              <a:t>1,2,3</a:t>
            </a:r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endParaRPr lang="en-US" sz="1400" dirty="0" smtClean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700" dirty="0" smtClean="0"/>
              <a:t>And </a:t>
            </a:r>
            <a:r>
              <a:rPr lang="en-US" sz="2700" i="1" dirty="0" smtClean="0"/>
              <a:t>λ</a:t>
            </a:r>
            <a:r>
              <a:rPr lang="en-US" sz="2700" i="1" baseline="-25000" dirty="0" smtClean="0"/>
              <a:t>0</a:t>
            </a:r>
            <a:r>
              <a:rPr lang="en-US" sz="2700" i="1" dirty="0"/>
              <a:t>, λ</a:t>
            </a:r>
            <a:r>
              <a:rPr lang="en-US" sz="2700" i="1" baseline="-25000" dirty="0"/>
              <a:t>1</a:t>
            </a:r>
            <a:r>
              <a:rPr lang="en-US" sz="2700" i="1" dirty="0"/>
              <a:t> </a:t>
            </a:r>
            <a:r>
              <a:rPr lang="en-US" sz="2700" dirty="0"/>
              <a:t>and</a:t>
            </a:r>
            <a:r>
              <a:rPr lang="en-US" sz="2700" i="1" dirty="0"/>
              <a:t> λ</a:t>
            </a:r>
            <a:r>
              <a:rPr lang="en-US" sz="2700" i="1" baseline="-25000" dirty="0"/>
              <a:t>2</a:t>
            </a:r>
            <a:r>
              <a:rPr lang="en-US" sz="2700" i="1" dirty="0"/>
              <a:t> </a:t>
            </a:r>
            <a:r>
              <a:rPr lang="en-US" sz="2700" dirty="0" smtClean="0"/>
              <a:t>can be computed by </a:t>
            </a:r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endParaRPr lang="en-US" sz="2800" dirty="0" smtClean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endParaRPr lang="en-US" sz="2800" dirty="0" smtClean="0"/>
          </a:p>
          <a:p>
            <a:pPr algn="just">
              <a:buClr>
                <a:srgbClr val="0066FF"/>
              </a:buClr>
              <a:buSzPct val="60000"/>
              <a:tabLst/>
              <a:defRPr/>
            </a:pPr>
            <a:endParaRPr lang="en-US" sz="2800" dirty="0" smtClean="0"/>
          </a:p>
          <a:p>
            <a:pPr algn="just">
              <a:buClr>
                <a:srgbClr val="0066FF"/>
              </a:buClr>
              <a:buSzPct val="60000"/>
              <a:tabLst/>
              <a:defRPr/>
            </a:pPr>
            <a:endParaRPr lang="en-US" sz="2800" dirty="0" smtClean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endParaRPr lang="en-US" sz="2800" dirty="0"/>
          </a:p>
          <a:p>
            <a:pPr algn="just">
              <a:buClr>
                <a:srgbClr val="0066FF"/>
              </a:buClr>
              <a:buSzPct val="60000"/>
              <a:tabLst/>
              <a:defRPr/>
            </a:pPr>
            <a:endParaRPr lang="en-US" sz="2800" dirty="0" smtClean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940306"/>
              </p:ext>
            </p:extLst>
          </p:nvPr>
        </p:nvGraphicFramePr>
        <p:xfrm>
          <a:off x="1268413" y="3429000"/>
          <a:ext cx="7616825" cy="311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9" name="Equação" r:id="rId3" imgW="3720960" imgH="1523880" progId="Equation.3">
                  <p:embed/>
                </p:oleObj>
              </mc:Choice>
              <mc:Fallback>
                <p:oleObj name="Equação" r:id="rId3" imgW="3720960" imgH="1523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68413" y="3429000"/>
                        <a:ext cx="7616825" cy="3119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1936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4CC712-EBAB-F347-ADDF-72861251DF3F}" type="slidenum">
              <a:rPr lang="en-US" sz="1400">
                <a:solidFill>
                  <a:srgbClr val="000000"/>
                </a:solidFill>
                <a:cs typeface="Arial" charset="0"/>
              </a:rPr>
              <a:pPr eaLnBrk="1" hangingPunct="1"/>
              <a:t>29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410" name="Text Box 10"/>
          <p:cNvSpPr txBox="1">
            <a:spLocks noChangeArrowheads="1"/>
          </p:cNvSpPr>
          <p:nvPr/>
        </p:nvSpPr>
        <p:spPr bwMode="auto">
          <a:xfrm>
            <a:off x="539552" y="404664"/>
            <a:ext cx="5040560" cy="6397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3d extrusionH="57150">
              <a:bevelT h="25400" prst="softRound"/>
            </a:sp3d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i="1" dirty="0" err="1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PinMesh</a:t>
            </a:r>
            <a:r>
              <a:rPr lang="en-US" sz="3600" b="1" i="1" dirty="0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</a:t>
            </a:r>
            <a:r>
              <a:rPr lang="en-US" sz="3600" b="1" dirty="0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Implementation</a:t>
            </a:r>
            <a:endParaRPr lang="en-US" sz="3600" b="1" dirty="0">
              <a:solidFill>
                <a:srgbClr val="0059D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49275" y="1125538"/>
            <a:ext cx="8343206" cy="57324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800" dirty="0" smtClean="0"/>
              <a:t>The special cases are:</a:t>
            </a:r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endParaRPr lang="en-US" sz="500" dirty="0" smtClean="0"/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r>
              <a:rPr lang="en-US" sz="2600" dirty="0" smtClean="0"/>
              <a:t>if </a:t>
            </a:r>
            <a:r>
              <a:rPr lang="en-US" sz="2600" i="1" dirty="0" err="1"/>
              <a:t>det</a:t>
            </a:r>
            <a:r>
              <a:rPr lang="en-US" sz="2600" dirty="0"/>
              <a:t> = </a:t>
            </a:r>
            <a:r>
              <a:rPr lang="en-US" sz="2600" dirty="0" smtClean="0"/>
              <a:t>0       </a:t>
            </a:r>
            <a:r>
              <a:rPr lang="en-US" sz="2600" i="1" dirty="0" smtClean="0"/>
              <a:t>t</a:t>
            </a:r>
            <a:r>
              <a:rPr lang="en-US" sz="2600" dirty="0" smtClean="0"/>
              <a:t>  is </a:t>
            </a:r>
            <a:r>
              <a:rPr lang="en-US" sz="2600" dirty="0"/>
              <a:t>a vertical triangle</a:t>
            </a:r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endParaRPr lang="en-US" sz="500" dirty="0"/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r>
              <a:rPr lang="en-US" sz="2600" dirty="0" smtClean="0"/>
              <a:t>if some </a:t>
            </a:r>
            <a:r>
              <a:rPr lang="en-US" sz="2600" i="1" dirty="0" err="1" smtClean="0"/>
              <a:t>λ</a:t>
            </a:r>
            <a:r>
              <a:rPr lang="en-US" sz="2600" i="1" baseline="-25000" dirty="0" err="1" smtClean="0"/>
              <a:t>i</a:t>
            </a:r>
            <a:r>
              <a:rPr lang="en-US" sz="2600" i="1" baseline="-25000" dirty="0" smtClean="0"/>
              <a:t>  </a:t>
            </a:r>
            <a:r>
              <a:rPr lang="en-US" sz="2600" dirty="0" smtClean="0"/>
              <a:t>is 1     means </a:t>
            </a:r>
            <a:r>
              <a:rPr lang="en-US" sz="2600" i="1" dirty="0" smtClean="0"/>
              <a:t>p’</a:t>
            </a:r>
            <a:r>
              <a:rPr lang="en-US" sz="2600" dirty="0" smtClean="0"/>
              <a:t> coincides with the vertex </a:t>
            </a:r>
            <a:r>
              <a:rPr lang="en-US" sz="2600" i="1" dirty="0" err="1" smtClean="0"/>
              <a:t>t’</a:t>
            </a:r>
            <a:r>
              <a:rPr lang="en-US" sz="2600" i="1" baseline="-25000" dirty="0" err="1" smtClean="0"/>
              <a:t>i</a:t>
            </a:r>
            <a:r>
              <a:rPr lang="en-US" sz="2600" dirty="0" smtClean="0"/>
              <a:t> </a:t>
            </a:r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endParaRPr lang="en-US" sz="500" dirty="0"/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r>
              <a:rPr lang="en-US" sz="2600" dirty="0" smtClean="0"/>
              <a:t>if</a:t>
            </a:r>
            <a:r>
              <a:rPr lang="en-US" sz="2600" dirty="0"/>
              <a:t> </a:t>
            </a:r>
            <a:r>
              <a:rPr lang="en-US" sz="2600" dirty="0" smtClean="0"/>
              <a:t>some </a:t>
            </a:r>
            <a:r>
              <a:rPr lang="en-US" sz="2600" i="1" dirty="0" err="1" smtClean="0"/>
              <a:t>λ</a:t>
            </a:r>
            <a:r>
              <a:rPr lang="en-US" sz="2600" i="1" baseline="-25000" dirty="0" err="1" smtClean="0"/>
              <a:t>i</a:t>
            </a:r>
            <a:r>
              <a:rPr lang="en-US" sz="2600" i="1" baseline="-25000" dirty="0" smtClean="0"/>
              <a:t>  </a:t>
            </a:r>
            <a:r>
              <a:rPr lang="en-US" sz="2600" dirty="0"/>
              <a:t>is </a:t>
            </a:r>
            <a:r>
              <a:rPr lang="en-US" sz="2600" dirty="0" smtClean="0"/>
              <a:t>0 and all other are not 1</a:t>
            </a:r>
            <a:r>
              <a:rPr lang="en-US" sz="2600" i="1" dirty="0"/>
              <a:t> </a:t>
            </a:r>
            <a:r>
              <a:rPr lang="en-US" sz="2600" i="1" baseline="-25000" dirty="0" smtClean="0"/>
              <a:t> </a:t>
            </a:r>
            <a:r>
              <a:rPr lang="en-US" sz="2600" dirty="0"/>
              <a:t> </a:t>
            </a:r>
            <a:r>
              <a:rPr lang="en-US" sz="2600" dirty="0" smtClean="0"/>
              <a:t> means </a:t>
            </a:r>
            <a:r>
              <a:rPr lang="en-US" sz="2600" i="1" dirty="0" smtClean="0"/>
              <a:t>p’ </a:t>
            </a:r>
            <a:r>
              <a:rPr lang="en-US" sz="2600" dirty="0" smtClean="0"/>
              <a:t>is </a:t>
            </a:r>
            <a:r>
              <a:rPr lang="en-US" sz="2600" dirty="0"/>
              <a:t>o</a:t>
            </a:r>
            <a:r>
              <a:rPr lang="en-US" sz="2600" dirty="0" smtClean="0"/>
              <a:t>n an edge </a:t>
            </a:r>
            <a:r>
              <a:rPr lang="en-US" sz="2600" dirty="0"/>
              <a:t>of </a:t>
            </a:r>
            <a:r>
              <a:rPr lang="en-US" sz="2600" i="1" dirty="0" smtClean="0"/>
              <a:t>t’</a:t>
            </a:r>
            <a:r>
              <a:rPr lang="en-US" sz="2600" dirty="0" smtClean="0"/>
              <a:t>.</a:t>
            </a:r>
          </a:p>
          <a:p>
            <a:pPr lvl="1" indent="0" algn="just">
              <a:buClr>
                <a:srgbClr val="0066FF"/>
              </a:buClr>
              <a:buSzPct val="60000"/>
              <a:defRPr/>
            </a:pPr>
            <a:endParaRPr lang="en-US" sz="2800" dirty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800" dirty="0" smtClean="0"/>
              <a:t>Using </a:t>
            </a:r>
            <a:r>
              <a:rPr lang="en-US" sz="2800" i="1" dirty="0" err="1" smtClean="0"/>
              <a:t>SoS</a:t>
            </a:r>
            <a:r>
              <a:rPr lang="en-US" sz="2800" dirty="0" smtClean="0"/>
              <a:t>:</a:t>
            </a:r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r>
              <a:rPr lang="en-US" sz="2600" i="1" dirty="0" smtClean="0"/>
              <a:t>p’</a:t>
            </a:r>
            <a:r>
              <a:rPr lang="en-US" sz="2600" i="1" dirty="0"/>
              <a:t> </a:t>
            </a:r>
            <a:r>
              <a:rPr lang="en-US" sz="2600" dirty="0" smtClean="0"/>
              <a:t>coordinates (</a:t>
            </a:r>
            <a:r>
              <a:rPr lang="en-US" sz="2600" i="1" dirty="0" err="1" smtClean="0"/>
              <a:t>p’</a:t>
            </a:r>
            <a:r>
              <a:rPr lang="en-US" sz="2600" i="1" baseline="-25000" dirty="0" err="1" smtClean="0"/>
              <a:t>x</a:t>
            </a:r>
            <a:r>
              <a:rPr lang="en-US" sz="2600" dirty="0" smtClean="0"/>
              <a:t>, </a:t>
            </a:r>
            <a:r>
              <a:rPr lang="en-US" sz="2600" i="1" dirty="0" err="1" smtClean="0"/>
              <a:t>p’</a:t>
            </a:r>
            <a:r>
              <a:rPr lang="en-US" sz="2600" i="1" baseline="-25000" dirty="0" err="1" smtClean="0"/>
              <a:t>y</a:t>
            </a:r>
            <a:r>
              <a:rPr lang="en-US" sz="2600" i="1" dirty="0" smtClean="0"/>
              <a:t>, </a:t>
            </a:r>
            <a:r>
              <a:rPr lang="en-US" sz="2600" i="1" dirty="0"/>
              <a:t>0</a:t>
            </a:r>
            <a:r>
              <a:rPr lang="fr-FR" sz="2600" dirty="0" smtClean="0"/>
              <a:t>) </a:t>
            </a:r>
            <a:r>
              <a:rPr lang="en-US" sz="2600" dirty="0" smtClean="0"/>
              <a:t>are replaced with      </a:t>
            </a:r>
            <a:r>
              <a:rPr lang="en-US" sz="2600" i="1" dirty="0" err="1" smtClean="0"/>
              <a:t>p’</a:t>
            </a:r>
            <a:r>
              <a:rPr lang="en-US" sz="2600" i="1" baseline="-25000" dirty="0" err="1" smtClean="0"/>
              <a:t>ε</a:t>
            </a:r>
            <a:r>
              <a:rPr lang="en-US" sz="2600" dirty="0" smtClean="0"/>
              <a:t> =(</a:t>
            </a:r>
            <a:r>
              <a:rPr lang="en-US" sz="2600" i="1" dirty="0" err="1"/>
              <a:t>p’</a:t>
            </a:r>
            <a:r>
              <a:rPr lang="en-US" sz="2600" i="1" baseline="-25000" dirty="0" err="1"/>
              <a:t>x</a:t>
            </a:r>
            <a:r>
              <a:rPr lang="en-US" sz="2600" i="1" dirty="0" err="1"/>
              <a:t>+ε</a:t>
            </a:r>
            <a:r>
              <a:rPr lang="en-US" sz="2600" dirty="0"/>
              <a:t>, </a:t>
            </a:r>
            <a:r>
              <a:rPr lang="en-US" sz="2600" i="1" dirty="0"/>
              <a:t>p’</a:t>
            </a:r>
            <a:r>
              <a:rPr lang="en-US" sz="2600" i="1" baseline="-25000" dirty="0"/>
              <a:t>y</a:t>
            </a:r>
            <a:r>
              <a:rPr lang="en-US" sz="2600" i="1" dirty="0"/>
              <a:t>+ε</a:t>
            </a:r>
            <a:r>
              <a:rPr lang="en-US" sz="2600" i="1" baseline="30000" dirty="0"/>
              <a:t>2</a:t>
            </a:r>
            <a:r>
              <a:rPr lang="en-US" sz="2600" i="1" dirty="0"/>
              <a:t>, 0</a:t>
            </a:r>
            <a:r>
              <a:rPr lang="fr-FR" sz="2600" dirty="0" smtClean="0"/>
              <a:t>)</a:t>
            </a:r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endParaRPr lang="fr-FR" sz="1000" dirty="0" smtClean="0"/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r>
              <a:rPr lang="fr-FR" sz="2600" dirty="0"/>
              <a:t>s</a:t>
            </a:r>
            <a:r>
              <a:rPr lang="fr-FR" sz="2600" dirty="0" smtClean="0"/>
              <a:t>pecial cases can be identified using </a:t>
            </a:r>
            <a:r>
              <a:rPr lang="en-US" sz="2600" i="1" dirty="0" smtClean="0"/>
              <a:t>ε</a:t>
            </a:r>
            <a:r>
              <a:rPr lang="en-US" sz="2600" dirty="0" smtClean="0"/>
              <a:t> rules</a:t>
            </a:r>
            <a:endParaRPr lang="en-US" sz="2800" dirty="0" smtClean="0"/>
          </a:p>
        </p:txBody>
      </p:sp>
      <p:sp>
        <p:nvSpPr>
          <p:cNvPr id="5" name="Right Arrow 4"/>
          <p:cNvSpPr/>
          <p:nvPr/>
        </p:nvSpPr>
        <p:spPr bwMode="auto">
          <a:xfrm>
            <a:off x="4203576" y="2268406"/>
            <a:ext cx="216024" cy="216024"/>
          </a:xfrm>
          <a:prstGeom prst="rightArrow">
            <a:avLst/>
          </a:prstGeom>
          <a:solidFill>
            <a:srgbClr val="005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3354004" y="1775887"/>
            <a:ext cx="216024" cy="216024"/>
          </a:xfrm>
          <a:prstGeom prst="rightArrow">
            <a:avLst/>
          </a:prstGeom>
          <a:solidFill>
            <a:srgbClr val="005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7524328" y="3136196"/>
            <a:ext cx="216024" cy="216024"/>
          </a:xfrm>
          <a:prstGeom prst="rightArrow">
            <a:avLst/>
          </a:prstGeom>
          <a:solidFill>
            <a:srgbClr val="005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353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B563F2A-B5A2-C545-954B-9292EC7B5973}" type="slidenum">
              <a:rPr lang="en-US" sz="1400">
                <a:solidFill>
                  <a:srgbClr val="000000"/>
                </a:solidFill>
                <a:cs typeface="Arial" charset="0"/>
              </a:rPr>
              <a:pPr eaLnBrk="1" hangingPunct="1"/>
              <a:t>3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410" name="Text Box 10"/>
          <p:cNvSpPr txBox="1">
            <a:spLocks noChangeArrowheads="1"/>
          </p:cNvSpPr>
          <p:nvPr/>
        </p:nvSpPr>
        <p:spPr bwMode="auto">
          <a:xfrm>
            <a:off x="539552" y="404664"/>
            <a:ext cx="2808312" cy="6397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3d extrusionH="57150">
              <a:bevelT h="25400" prst="softRound"/>
            </a:sp3d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Introduction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39552" y="1124744"/>
            <a:ext cx="8415213" cy="51831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defRPr/>
            </a:pPr>
            <a:r>
              <a:rPr lang="en-US" sz="2700" dirty="0">
                <a:latin typeface="Arial" pitchFamily="34" charset="0"/>
                <a:ea typeface="Microsoft JhengHei" pitchFamily="34" charset="-120"/>
                <a:cs typeface="Arial" pitchFamily="34" charset="0"/>
              </a:rPr>
              <a:t>For example, given the Deutschland </a:t>
            </a:r>
            <a:r>
              <a:rPr lang="en-US" sz="2700" dirty="0" smtClean="0">
                <a:latin typeface="Arial" pitchFamily="34" charset="0"/>
                <a:ea typeface="Microsoft JhengHei" pitchFamily="34" charset="-120"/>
                <a:cs typeface="Arial" pitchFamily="34" charset="0"/>
              </a:rPr>
              <a:t>map, we want to know where we are</a:t>
            </a:r>
            <a:endParaRPr lang="en-US" sz="2700" dirty="0">
              <a:latin typeface="Arial"/>
              <a:cs typeface="Arial"/>
            </a:endParaRPr>
          </a:p>
        </p:txBody>
      </p:sp>
      <p:pic>
        <p:nvPicPr>
          <p:cNvPr id="6" name="Picture 5" descr="Deutschland-m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033828"/>
            <a:ext cx="3259883" cy="447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508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4CC712-EBAB-F347-ADDF-72861251DF3F}" type="slidenum">
              <a:rPr lang="en-US" sz="1400">
                <a:solidFill>
                  <a:srgbClr val="000000"/>
                </a:solidFill>
                <a:cs typeface="Arial" charset="0"/>
              </a:rPr>
              <a:pPr eaLnBrk="1" hangingPunct="1"/>
              <a:t>30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410" name="Text Box 10"/>
          <p:cNvSpPr txBox="1">
            <a:spLocks noChangeArrowheads="1"/>
          </p:cNvSpPr>
          <p:nvPr/>
        </p:nvSpPr>
        <p:spPr bwMode="auto">
          <a:xfrm>
            <a:off x="539552" y="404664"/>
            <a:ext cx="5040560" cy="6397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3d extrusionH="57150">
              <a:bevelT h="25400" prst="softRound"/>
            </a:sp3d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i="1" dirty="0" err="1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PinMesh</a:t>
            </a:r>
            <a:r>
              <a:rPr lang="en-US" sz="3600" b="1" i="1" dirty="0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</a:t>
            </a:r>
            <a:r>
              <a:rPr lang="en-US" sz="3600" b="1" dirty="0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Implementation</a:t>
            </a:r>
            <a:endParaRPr lang="en-US" sz="3600" b="1" dirty="0">
              <a:solidFill>
                <a:srgbClr val="0059D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49275" y="1125538"/>
            <a:ext cx="8343206" cy="57324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800" dirty="0" smtClean="0"/>
              <a:t>For example,</a:t>
            </a:r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endParaRPr lang="en-US" sz="2800" dirty="0"/>
          </a:p>
          <a:p>
            <a:pPr algn="just">
              <a:buClr>
                <a:srgbClr val="0066FF"/>
              </a:buClr>
              <a:buSzPct val="60000"/>
              <a:tabLst/>
              <a:defRPr/>
            </a:pPr>
            <a:endParaRPr lang="en-US" sz="2800" dirty="0" smtClean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endParaRPr lang="en-US" sz="2800" dirty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endParaRPr lang="en-US" sz="2800" dirty="0" smtClean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800" dirty="0" smtClean="0"/>
              <a:t>Some </a:t>
            </a:r>
            <a:r>
              <a:rPr lang="en-US" sz="2800" dirty="0"/>
              <a:t>extra clauses </a:t>
            </a:r>
            <a:r>
              <a:rPr lang="en-US" sz="2800" dirty="0" smtClean="0"/>
              <a:t>are included in the functions</a:t>
            </a:r>
          </a:p>
          <a:p>
            <a:pPr algn="just">
              <a:buClr>
                <a:srgbClr val="0066FF"/>
              </a:buClr>
              <a:buSzPct val="60000"/>
              <a:tabLst/>
              <a:defRPr/>
            </a:pPr>
            <a:endParaRPr lang="en-US" sz="2000" dirty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endParaRPr lang="en-US" sz="2800" dirty="0" smtClean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800" dirty="0" smtClean="0"/>
              <a:t>There </a:t>
            </a:r>
            <a:r>
              <a:rPr lang="en-US" sz="2800" dirty="0"/>
              <a:t>is no </a:t>
            </a:r>
            <a:r>
              <a:rPr lang="en-US" sz="2800" dirty="0" smtClean="0"/>
              <a:t>execution overhead unless an extra clause is executed (and then it is small)</a:t>
            </a:r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835094"/>
              </p:ext>
            </p:extLst>
          </p:nvPr>
        </p:nvGraphicFramePr>
        <p:xfrm>
          <a:off x="1691680" y="1772816"/>
          <a:ext cx="6068344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6" name="Equação" r:id="rId3" imgW="2527200" imgH="660240" progId="Equation.3">
                  <p:embed/>
                </p:oleObj>
              </mc:Choice>
              <mc:Fallback>
                <p:oleObj name="Equação" r:id="rId3" imgW="2527200" imgH="660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1680" y="1772816"/>
                        <a:ext cx="6068344" cy="1584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2649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4CC712-EBAB-F347-ADDF-72861251DF3F}" type="slidenum">
              <a:rPr lang="en-US" sz="1400">
                <a:solidFill>
                  <a:srgbClr val="000000"/>
                </a:solidFill>
                <a:cs typeface="Arial" charset="0"/>
              </a:rPr>
              <a:pPr eaLnBrk="1" hangingPunct="1"/>
              <a:t>31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410" name="Text Box 10"/>
          <p:cNvSpPr txBox="1">
            <a:spLocks noChangeArrowheads="1"/>
          </p:cNvSpPr>
          <p:nvPr/>
        </p:nvSpPr>
        <p:spPr bwMode="auto">
          <a:xfrm>
            <a:off x="539552" y="404664"/>
            <a:ext cx="5040560" cy="6397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3d extrusionH="57150">
              <a:bevelT h="25400" prst="softRound"/>
            </a:sp3d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Parallel implementation</a:t>
            </a:r>
            <a:endParaRPr lang="en-US" sz="3600" b="1" dirty="0">
              <a:solidFill>
                <a:srgbClr val="0059D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49275" y="1125538"/>
            <a:ext cx="8343206" cy="57324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800" i="1" dirty="0" err="1" smtClean="0"/>
              <a:t>PinMesh</a:t>
            </a:r>
            <a:r>
              <a:rPr lang="en-US" sz="2800" i="1" dirty="0" smtClean="0"/>
              <a:t> </a:t>
            </a:r>
            <a:r>
              <a:rPr lang="en-US" sz="2800" dirty="0" smtClean="0"/>
              <a:t>was designed to work in parallel</a:t>
            </a:r>
            <a:endParaRPr lang="en-US" sz="2800" dirty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endParaRPr lang="en-US" sz="2800" dirty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800" dirty="0" smtClean="0"/>
              <a:t>Preprocessing step is executed in parallel: </a:t>
            </a:r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r>
              <a:rPr lang="en-US" sz="2600" dirty="0"/>
              <a:t>c</a:t>
            </a:r>
            <a:r>
              <a:rPr lang="en-US" sz="2600" dirty="0" smtClean="0"/>
              <a:t>ells intersected by each mesh triangle  </a:t>
            </a:r>
            <a:endParaRPr lang="en-US" sz="2600" dirty="0"/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r>
              <a:rPr lang="en-US" sz="2600" dirty="0"/>
              <a:t>c</a:t>
            </a:r>
            <a:r>
              <a:rPr lang="en-US" sz="2600" dirty="0" smtClean="0"/>
              <a:t>ell containing each query point</a:t>
            </a:r>
          </a:p>
          <a:p>
            <a:pPr algn="just">
              <a:buClr>
                <a:srgbClr val="0066FF"/>
              </a:buClr>
              <a:buSzPct val="60000"/>
              <a:tabLst/>
              <a:defRPr/>
            </a:pPr>
            <a:endParaRPr lang="en-US" sz="2800" dirty="0" smtClean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800" dirty="0" smtClean="0"/>
              <a:t>Query step is also executed in parallel</a:t>
            </a:r>
            <a:endParaRPr lang="en-US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205200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4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3790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4CC712-EBAB-F347-ADDF-72861251DF3F}" type="slidenum">
              <a:rPr lang="en-US" sz="1400">
                <a:solidFill>
                  <a:srgbClr val="000000"/>
                </a:solidFill>
                <a:cs typeface="Arial" charset="0"/>
              </a:rPr>
              <a:pPr eaLnBrk="1" hangingPunct="1"/>
              <a:t>32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410" name="Text Box 10"/>
          <p:cNvSpPr txBox="1">
            <a:spLocks noChangeArrowheads="1"/>
          </p:cNvSpPr>
          <p:nvPr/>
        </p:nvSpPr>
        <p:spPr bwMode="auto">
          <a:xfrm>
            <a:off x="539552" y="404664"/>
            <a:ext cx="5040560" cy="6397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3d extrusionH="57150">
              <a:bevelT h="25400" prst="softRound"/>
            </a:sp3d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Experimental results</a:t>
            </a:r>
            <a:endParaRPr lang="en-US" sz="3600" b="1" dirty="0">
              <a:solidFill>
                <a:srgbClr val="0059D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49274" y="1125538"/>
            <a:ext cx="8343206" cy="57324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800" i="1" dirty="0" err="1" smtClean="0"/>
              <a:t>PinMesh</a:t>
            </a:r>
            <a:r>
              <a:rPr lang="en-US" sz="2800" i="1" dirty="0" smtClean="0"/>
              <a:t> </a:t>
            </a:r>
            <a:r>
              <a:rPr lang="en-US" sz="2800" dirty="0"/>
              <a:t>w</a:t>
            </a:r>
            <a:r>
              <a:rPr lang="en-US" sz="2800" dirty="0" smtClean="0"/>
              <a:t>as implemented in:</a:t>
            </a:r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r>
              <a:rPr lang="en-US" sz="2600" i="1" dirty="0" smtClean="0"/>
              <a:t>C++</a:t>
            </a:r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r>
              <a:rPr lang="en-US" sz="2600" i="1" dirty="0" smtClean="0"/>
              <a:t>GMP </a:t>
            </a:r>
            <a:r>
              <a:rPr lang="en-US" sz="2600" dirty="0" smtClean="0"/>
              <a:t>for multiple precision </a:t>
            </a:r>
            <a:r>
              <a:rPr lang="en-US" sz="2600" dirty="0"/>
              <a:t>rational </a:t>
            </a:r>
            <a:r>
              <a:rPr lang="en-US" sz="2600" dirty="0" smtClean="0"/>
              <a:t>numbers</a:t>
            </a:r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r>
              <a:rPr lang="en-US" sz="2600" i="1" dirty="0" err="1"/>
              <a:t>OpenMP</a:t>
            </a:r>
            <a:r>
              <a:rPr lang="en-US" sz="2600" dirty="0"/>
              <a:t> </a:t>
            </a:r>
            <a:r>
              <a:rPr lang="en-US" sz="2600" dirty="0" smtClean="0"/>
              <a:t>for parallel </a:t>
            </a:r>
            <a:r>
              <a:rPr lang="en-US" sz="2600" dirty="0"/>
              <a:t>programming </a:t>
            </a:r>
            <a:endParaRPr lang="en-US" sz="2600" dirty="0" smtClean="0"/>
          </a:p>
          <a:p>
            <a:pPr algn="just">
              <a:buClr>
                <a:srgbClr val="0066FF"/>
              </a:buClr>
              <a:buSzPct val="60000"/>
              <a:tabLst/>
              <a:defRPr/>
            </a:pPr>
            <a:endParaRPr lang="en-US" sz="2800" dirty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800" dirty="0" smtClean="0"/>
              <a:t>Experimental results were executed:</a:t>
            </a:r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r>
              <a:rPr lang="en-US" sz="2600" dirty="0"/>
              <a:t>using g++  4.9.3 (with the -O3 optimization flag) </a:t>
            </a:r>
            <a:endParaRPr lang="en-US" sz="2600" i="1" dirty="0"/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r>
              <a:rPr lang="en-US" sz="2600" dirty="0"/>
              <a:t>on a workstation with a dual 8-core Xeon 3.1GHz E5-2687 </a:t>
            </a:r>
            <a:r>
              <a:rPr lang="en-US" sz="2600" dirty="0" err="1"/>
              <a:t>hyperthreading</a:t>
            </a:r>
            <a:r>
              <a:rPr lang="en-US" sz="2600" dirty="0"/>
              <a:t> processors, 128 </a:t>
            </a:r>
            <a:r>
              <a:rPr lang="en-US" sz="2600" dirty="0" err="1"/>
              <a:t>GiB</a:t>
            </a:r>
            <a:r>
              <a:rPr lang="en-US" sz="2600" dirty="0"/>
              <a:t> of RAM </a:t>
            </a:r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r>
              <a:rPr lang="en-US" sz="2600" dirty="0"/>
              <a:t>w</a:t>
            </a:r>
            <a:r>
              <a:rPr lang="en-US" sz="2600" dirty="0" smtClean="0"/>
              <a:t>ith Linux </a:t>
            </a:r>
            <a:r>
              <a:rPr lang="en-US" sz="2600" dirty="0"/>
              <a:t>Mint 17 operating </a:t>
            </a:r>
            <a:r>
              <a:rPr lang="en-US" sz="2600" dirty="0" smtClean="0"/>
              <a:t>system</a:t>
            </a:r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r>
              <a:rPr lang="en-US" sz="2600" i="1" dirty="0" err="1" smtClean="0"/>
              <a:t>PinMesh</a:t>
            </a:r>
            <a:r>
              <a:rPr lang="en-US" sz="2600" i="1" dirty="0" smtClean="0"/>
              <a:t> </a:t>
            </a:r>
            <a:r>
              <a:rPr lang="en-US" sz="2600" dirty="0" smtClean="0"/>
              <a:t>was configured to use </a:t>
            </a:r>
            <a:r>
              <a:rPr lang="en-US" sz="2600" dirty="0"/>
              <a:t>16 </a:t>
            </a:r>
            <a:r>
              <a:rPr lang="en-US" sz="2600" dirty="0" smtClean="0"/>
              <a:t>threads</a:t>
            </a:r>
            <a:endParaRPr lang="en-US" sz="26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915042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9399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4CC712-EBAB-F347-ADDF-72861251DF3F}" type="slidenum">
              <a:rPr lang="en-US" sz="1400">
                <a:solidFill>
                  <a:srgbClr val="000000"/>
                </a:solidFill>
                <a:cs typeface="Arial" charset="0"/>
              </a:rPr>
              <a:pPr eaLnBrk="1" hangingPunct="1"/>
              <a:t>33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410" name="Text Box 10"/>
          <p:cNvSpPr txBox="1">
            <a:spLocks noChangeArrowheads="1"/>
          </p:cNvSpPr>
          <p:nvPr/>
        </p:nvSpPr>
        <p:spPr bwMode="auto">
          <a:xfrm>
            <a:off x="539552" y="404664"/>
            <a:ext cx="5040560" cy="6397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3d extrusionH="57150">
              <a:bevelT h="25400" prst="softRound"/>
            </a:sp3d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Experimental results</a:t>
            </a:r>
            <a:endParaRPr lang="en-US" sz="3600" b="1" dirty="0">
              <a:solidFill>
                <a:srgbClr val="0059D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49275" y="1125538"/>
            <a:ext cx="8343206" cy="57324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800" i="1" dirty="0" err="1" smtClean="0"/>
              <a:t>PinMesh</a:t>
            </a:r>
            <a:r>
              <a:rPr lang="en-US" sz="2800" i="1" dirty="0"/>
              <a:t> </a:t>
            </a:r>
            <a:r>
              <a:rPr lang="en-US" sz="2800" dirty="0" smtClean="0"/>
              <a:t>was </a:t>
            </a:r>
            <a:r>
              <a:rPr lang="en-US" sz="2800" dirty="0"/>
              <a:t>compared with </a:t>
            </a:r>
            <a:r>
              <a:rPr lang="en-US" sz="2800" i="1" dirty="0" smtClean="0"/>
              <a:t>RCT </a:t>
            </a:r>
            <a:r>
              <a:rPr lang="en-US" sz="2800" dirty="0" smtClean="0"/>
              <a:t>which:</a:t>
            </a:r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r>
              <a:rPr lang="en-US" sz="2600" dirty="0" smtClean="0"/>
              <a:t>uses floating-point numbers</a:t>
            </a:r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r>
              <a:rPr lang="en-US" sz="2600" dirty="0" smtClean="0"/>
              <a:t>does not handle special cases</a:t>
            </a:r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r>
              <a:rPr lang="en-US" sz="2600" dirty="0"/>
              <a:t>c</a:t>
            </a:r>
            <a:r>
              <a:rPr lang="en-US" sz="2600" dirty="0" smtClean="0"/>
              <a:t>an give incorrect results</a:t>
            </a:r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r>
              <a:rPr lang="en-US" sz="2600" dirty="0"/>
              <a:t>i</a:t>
            </a:r>
            <a:r>
              <a:rPr lang="en-US" sz="2600" dirty="0" smtClean="0"/>
              <a:t>s sequential</a:t>
            </a:r>
            <a:endParaRPr lang="en-US" sz="2800" dirty="0"/>
          </a:p>
          <a:p>
            <a:pPr algn="just">
              <a:buClr>
                <a:srgbClr val="0066FF"/>
              </a:buClr>
              <a:buSzPct val="60000"/>
              <a:tabLst/>
              <a:defRPr/>
            </a:pPr>
            <a:endParaRPr lang="en-US" sz="2200" dirty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800" dirty="0" smtClean="0"/>
              <a:t>As </a:t>
            </a:r>
            <a:r>
              <a:rPr lang="en-US" sz="2800" dirty="0"/>
              <a:t>far as we know, </a:t>
            </a:r>
            <a:r>
              <a:rPr lang="en-US" sz="2800" i="1" dirty="0"/>
              <a:t>RCT</a:t>
            </a:r>
            <a:r>
              <a:rPr lang="en-US" sz="2800" dirty="0"/>
              <a:t> </a:t>
            </a:r>
            <a:r>
              <a:rPr lang="en-US" sz="2800" dirty="0" smtClean="0"/>
              <a:t>was </a:t>
            </a:r>
            <a:r>
              <a:rPr lang="en-US" sz="2800" dirty="0"/>
              <a:t>the most </a:t>
            </a:r>
            <a:r>
              <a:rPr lang="en-US" sz="2800" dirty="0" smtClean="0"/>
              <a:t>efficient point </a:t>
            </a:r>
            <a:r>
              <a:rPr lang="en-US" sz="2800" dirty="0"/>
              <a:t>location algorithm available </a:t>
            </a:r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endParaRPr lang="en-US" sz="2200" dirty="0" smtClean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800" dirty="0" smtClean="0"/>
              <a:t>It is faster </a:t>
            </a:r>
            <a:r>
              <a:rPr lang="en-US" sz="2800" dirty="0"/>
              <a:t>than other </a:t>
            </a:r>
            <a:r>
              <a:rPr lang="en-US" sz="2800" dirty="0" smtClean="0"/>
              <a:t>algorithms such </a:t>
            </a:r>
            <a:r>
              <a:rPr lang="en-US" sz="2800" dirty="0"/>
              <a:t>as </a:t>
            </a:r>
            <a:r>
              <a:rPr lang="en-US" sz="2800" dirty="0" smtClean="0"/>
              <a:t>the method in </a:t>
            </a:r>
            <a:r>
              <a:rPr lang="en-US" sz="2800" i="1" dirty="0" smtClean="0"/>
              <a:t>CGAL</a:t>
            </a:r>
            <a:endParaRPr lang="en-US" sz="1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169332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4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7622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4CC712-EBAB-F347-ADDF-72861251DF3F}" type="slidenum">
              <a:rPr lang="en-US" sz="1400">
                <a:solidFill>
                  <a:srgbClr val="000000"/>
                </a:solidFill>
                <a:cs typeface="Arial" charset="0"/>
              </a:rPr>
              <a:pPr eaLnBrk="1" hangingPunct="1"/>
              <a:t>34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410" name="Text Box 10"/>
          <p:cNvSpPr txBox="1">
            <a:spLocks noChangeArrowheads="1"/>
          </p:cNvSpPr>
          <p:nvPr/>
        </p:nvSpPr>
        <p:spPr bwMode="auto">
          <a:xfrm>
            <a:off x="539552" y="404664"/>
            <a:ext cx="5040560" cy="6397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3d extrusionH="57150">
              <a:bevelT h="25400" prst="softRound"/>
            </a:sp3d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Experimental results</a:t>
            </a:r>
            <a:endParaRPr lang="en-US" sz="3600" b="1" dirty="0">
              <a:solidFill>
                <a:srgbClr val="0059D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49275" y="1125538"/>
            <a:ext cx="8343206" cy="57324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800" dirty="0" smtClean="0"/>
              <a:t>The 13 datasets used in the tests</a:t>
            </a:r>
            <a:endParaRPr lang="en-US" sz="1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902486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4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Datasets-tabl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828040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1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4CC712-EBAB-F347-ADDF-72861251DF3F}" type="slidenum">
              <a:rPr lang="en-US" sz="1400">
                <a:solidFill>
                  <a:srgbClr val="000000"/>
                </a:solidFill>
                <a:cs typeface="Arial" charset="0"/>
              </a:rPr>
              <a:pPr eaLnBrk="1" hangingPunct="1"/>
              <a:t>35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410" name="Text Box 10"/>
          <p:cNvSpPr txBox="1">
            <a:spLocks noChangeArrowheads="1"/>
          </p:cNvSpPr>
          <p:nvPr/>
        </p:nvSpPr>
        <p:spPr bwMode="auto">
          <a:xfrm>
            <a:off x="539552" y="404664"/>
            <a:ext cx="5040560" cy="6397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3d extrusionH="57150">
              <a:bevelT h="25400" prst="softRound"/>
            </a:sp3d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Experimental results</a:t>
            </a:r>
            <a:endParaRPr lang="en-US" sz="3600" b="1" dirty="0">
              <a:solidFill>
                <a:srgbClr val="0059D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49275" y="1125538"/>
            <a:ext cx="8343206" cy="57324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800" dirty="0" smtClean="0"/>
              <a:t>The 13 datasets used in the tests</a:t>
            </a:r>
            <a:endParaRPr lang="en-US" sz="1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216629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1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Datasets-tabl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8280402" cy="4608512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 bwMode="auto">
          <a:xfrm>
            <a:off x="3419872" y="1268760"/>
            <a:ext cx="3600400" cy="1728192"/>
          </a:xfrm>
          <a:prstGeom prst="wedgeRoundRectCallout">
            <a:avLst>
              <a:gd name="adj1" fmla="val -79897"/>
              <a:gd name="adj2" fmla="val 62962"/>
              <a:gd name="adj3" fmla="val 16667"/>
            </a:avLst>
          </a:prstGeom>
          <a:solidFill>
            <a:srgbClr val="B2E1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1268760"/>
            <a:ext cx="33123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66FF"/>
              </a:buClr>
              <a:buSzPct val="60000"/>
              <a:tabLst/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These meshes </a:t>
            </a:r>
            <a:r>
              <a:rPr lang="en-US" sz="2600" dirty="0">
                <a:solidFill>
                  <a:schemeClr val="tx1"/>
                </a:solidFill>
              </a:rPr>
              <a:t>are single-</a:t>
            </a:r>
            <a:r>
              <a:rPr lang="en-US" sz="2600" dirty="0" smtClean="0">
                <a:solidFill>
                  <a:schemeClr val="tx1"/>
                </a:solidFill>
              </a:rPr>
              <a:t>material </a:t>
            </a:r>
            <a:r>
              <a:rPr lang="en-US" sz="2600" dirty="0">
                <a:solidFill>
                  <a:schemeClr val="tx1"/>
                </a:solidFill>
              </a:rPr>
              <a:t>containing only one </a:t>
            </a:r>
            <a:r>
              <a:rPr lang="en-US" sz="2600" dirty="0" smtClean="0">
                <a:solidFill>
                  <a:schemeClr val="tx1"/>
                </a:solidFill>
              </a:rPr>
              <a:t>large </a:t>
            </a:r>
            <a:r>
              <a:rPr lang="en-US" sz="2600" dirty="0">
                <a:solidFill>
                  <a:schemeClr val="tx1"/>
                </a:solidFill>
              </a:rPr>
              <a:t>polyhedron. </a:t>
            </a:r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endParaRPr lang="en-US" sz="2800" dirty="0"/>
          </a:p>
        </p:txBody>
      </p:sp>
      <p:sp>
        <p:nvSpPr>
          <p:cNvPr id="2" name="Rounded Rectangle 1"/>
          <p:cNvSpPr/>
          <p:nvPr/>
        </p:nvSpPr>
        <p:spPr bwMode="auto">
          <a:xfrm>
            <a:off x="550332" y="2257779"/>
            <a:ext cx="1789419" cy="3043430"/>
          </a:xfrm>
          <a:prstGeom prst="roundRect">
            <a:avLst/>
          </a:prstGeom>
          <a:solidFill>
            <a:srgbClr val="7AD4FF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050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4CC712-EBAB-F347-ADDF-72861251DF3F}" type="slidenum">
              <a:rPr lang="en-US" sz="1400">
                <a:solidFill>
                  <a:srgbClr val="000000"/>
                </a:solidFill>
                <a:cs typeface="Arial" charset="0"/>
              </a:rPr>
              <a:pPr eaLnBrk="1" hangingPunct="1"/>
              <a:t>36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410" name="Text Box 10"/>
          <p:cNvSpPr txBox="1">
            <a:spLocks noChangeArrowheads="1"/>
          </p:cNvSpPr>
          <p:nvPr/>
        </p:nvSpPr>
        <p:spPr bwMode="auto">
          <a:xfrm>
            <a:off x="539552" y="404664"/>
            <a:ext cx="5040560" cy="6397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3d extrusionH="57150">
              <a:bevelT h="25400" prst="softRound"/>
            </a:sp3d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Experimental results</a:t>
            </a:r>
            <a:endParaRPr lang="en-US" sz="3600" b="1" dirty="0">
              <a:solidFill>
                <a:srgbClr val="0059D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49275" y="1125538"/>
            <a:ext cx="8343206" cy="57324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800" dirty="0" smtClean="0"/>
              <a:t>The 13 datasets used in the tests</a:t>
            </a:r>
            <a:endParaRPr lang="en-US" sz="1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109844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05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Datasets-tabl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8280402" cy="4608512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 bwMode="auto">
          <a:xfrm>
            <a:off x="2987824" y="2636912"/>
            <a:ext cx="5616624" cy="2376264"/>
          </a:xfrm>
          <a:prstGeom prst="wedgeRoundRectCallout">
            <a:avLst>
              <a:gd name="adj1" fmla="val -65436"/>
              <a:gd name="adj2" fmla="val 60752"/>
              <a:gd name="adj3" fmla="val 16667"/>
            </a:avLst>
          </a:prstGeom>
          <a:solidFill>
            <a:srgbClr val="B2E1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832" y="2708920"/>
            <a:ext cx="540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66FF"/>
              </a:buClr>
              <a:buSzPct val="60000"/>
              <a:tabLst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These are multi-material</a:t>
            </a:r>
            <a:r>
              <a:rPr lang="en-US" sz="2400" dirty="0">
                <a:solidFill>
                  <a:srgbClr val="000000"/>
                </a:solidFill>
              </a:rPr>
              <a:t>, containing many </a:t>
            </a:r>
            <a:r>
              <a:rPr lang="en-US" sz="2400" dirty="0" err="1" smtClean="0">
                <a:solidFill>
                  <a:srgbClr val="000000"/>
                </a:solidFill>
              </a:rPr>
              <a:t>polyhedra</a:t>
            </a:r>
            <a:r>
              <a:rPr lang="en-US" sz="2400" dirty="0" smtClean="0">
                <a:solidFill>
                  <a:srgbClr val="000000"/>
                </a:solidFill>
              </a:rPr>
              <a:t>: </a:t>
            </a:r>
          </a:p>
          <a:p>
            <a:pPr marL="225425" indent="-225425" algn="just">
              <a:buClrTx/>
              <a:buFont typeface="Arial"/>
              <a:buChar char="•"/>
              <a:tabLst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6 </a:t>
            </a:r>
            <a:r>
              <a:rPr lang="en-US" sz="2400" dirty="0">
                <a:solidFill>
                  <a:srgbClr val="000000"/>
                </a:solidFill>
              </a:rPr>
              <a:t>M</a:t>
            </a:r>
            <a:r>
              <a:rPr lang="en-US" sz="2400" dirty="0" smtClean="0">
                <a:solidFill>
                  <a:srgbClr val="000000"/>
                </a:solidFill>
              </a:rPr>
              <a:t>aterials are the combination of </a:t>
            </a:r>
            <a:r>
              <a:rPr lang="en-US" sz="2400" dirty="0">
                <a:solidFill>
                  <a:srgbClr val="000000"/>
                </a:solidFill>
              </a:rPr>
              <a:t>the six largest single-material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225425" indent="-225425" algn="just">
              <a:buClrTx/>
              <a:buFont typeface="Arial"/>
              <a:buChar char="•"/>
              <a:tabLst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12 </a:t>
            </a:r>
            <a:r>
              <a:rPr lang="en-US" sz="2400" dirty="0">
                <a:solidFill>
                  <a:srgbClr val="000000"/>
                </a:solidFill>
              </a:rPr>
              <a:t>and 24 </a:t>
            </a:r>
            <a:r>
              <a:rPr lang="en-US" sz="2400" dirty="0" smtClean="0">
                <a:solidFill>
                  <a:srgbClr val="000000"/>
                </a:solidFill>
              </a:rPr>
              <a:t>materials are 2 </a:t>
            </a:r>
            <a:r>
              <a:rPr lang="en-US" sz="2400" dirty="0">
                <a:solidFill>
                  <a:srgbClr val="000000"/>
                </a:solidFill>
              </a:rPr>
              <a:t>and 4 </a:t>
            </a:r>
            <a:r>
              <a:rPr lang="en-US" sz="2400" dirty="0" smtClean="0">
                <a:solidFill>
                  <a:srgbClr val="000000"/>
                </a:solidFill>
              </a:rPr>
              <a:t>translated copies of 6 Materials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683568" y="5229200"/>
            <a:ext cx="1501388" cy="955197"/>
          </a:xfrm>
          <a:prstGeom prst="roundRect">
            <a:avLst/>
          </a:prstGeom>
          <a:solidFill>
            <a:srgbClr val="7AD4FF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995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4CC712-EBAB-F347-ADDF-72861251DF3F}" type="slidenum">
              <a:rPr lang="en-US" sz="1400">
                <a:solidFill>
                  <a:srgbClr val="000000"/>
                </a:solidFill>
                <a:cs typeface="Arial" charset="0"/>
              </a:rPr>
              <a:pPr eaLnBrk="1" hangingPunct="1"/>
              <a:t>37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410" name="Text Box 10"/>
          <p:cNvSpPr txBox="1">
            <a:spLocks noChangeArrowheads="1"/>
          </p:cNvSpPr>
          <p:nvPr/>
        </p:nvSpPr>
        <p:spPr bwMode="auto">
          <a:xfrm>
            <a:off x="539552" y="404664"/>
            <a:ext cx="5040560" cy="6397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3d extrusionH="57150">
              <a:bevelT h="25400" prst="softRound"/>
            </a:sp3d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Experimental results</a:t>
            </a:r>
            <a:endParaRPr lang="en-US" sz="3600" b="1" dirty="0">
              <a:solidFill>
                <a:srgbClr val="0059D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49275" y="1125538"/>
            <a:ext cx="8343206" cy="57324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800" dirty="0" smtClean="0"/>
              <a:t>The 13 datasets used in the tests</a:t>
            </a:r>
            <a:endParaRPr lang="en-US" sz="1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19294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47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Datasets-tabl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8280402" cy="4608512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 bwMode="auto">
          <a:xfrm>
            <a:off x="3013224" y="2619979"/>
            <a:ext cx="5688632" cy="2808312"/>
          </a:xfrm>
          <a:prstGeom prst="wedgeRoundRectCallout">
            <a:avLst>
              <a:gd name="adj1" fmla="val -64924"/>
              <a:gd name="adj2" fmla="val 66233"/>
              <a:gd name="adj3" fmla="val 16667"/>
            </a:avLst>
          </a:prstGeom>
          <a:solidFill>
            <a:srgbClr val="B2E1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832" y="2708920"/>
            <a:ext cx="540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66FF"/>
              </a:buClr>
              <a:buSzPct val="60000"/>
              <a:tabLst/>
              <a:defRPr/>
            </a:pPr>
            <a:r>
              <a:rPr lang="en-US" sz="2400" dirty="0">
                <a:solidFill>
                  <a:srgbClr val="000000"/>
                </a:solidFill>
              </a:rPr>
              <a:t>T</a:t>
            </a:r>
            <a:r>
              <a:rPr lang="en-US" sz="2400" dirty="0" smtClean="0">
                <a:solidFill>
                  <a:srgbClr val="000000"/>
                </a:solidFill>
              </a:rPr>
              <a:t>his dataset is uneven distributed:</a:t>
            </a:r>
          </a:p>
          <a:p>
            <a:pPr marL="225425" indent="-225425" algn="just">
              <a:buClrTx/>
              <a:buFont typeface="Arial"/>
              <a:buChar char="•"/>
              <a:tabLst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only </a:t>
            </a:r>
            <a:r>
              <a:rPr lang="en-US" sz="2400" dirty="0">
                <a:solidFill>
                  <a:srgbClr val="000000"/>
                </a:solidFill>
              </a:rPr>
              <a:t>0.01% of the grid cells contain </a:t>
            </a:r>
            <a:r>
              <a:rPr lang="en-US" sz="2400" dirty="0" smtClean="0">
                <a:solidFill>
                  <a:srgbClr val="000000"/>
                </a:solidFill>
              </a:rPr>
              <a:t>triangles</a:t>
            </a:r>
            <a:endParaRPr lang="en-US" sz="2400" dirty="0">
              <a:solidFill>
                <a:srgbClr val="000000"/>
              </a:solidFill>
            </a:endParaRPr>
          </a:p>
          <a:p>
            <a:pPr marL="225425" indent="-225425" algn="just">
              <a:buClrTx/>
              <a:buFont typeface="Arial"/>
              <a:buChar char="•"/>
              <a:tabLst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0.08</a:t>
            </a:r>
            <a:r>
              <a:rPr lang="en-US" sz="2400" dirty="0">
                <a:solidFill>
                  <a:srgbClr val="000000"/>
                </a:solidFill>
              </a:rPr>
              <a:t>% are empty and completely inside the </a:t>
            </a:r>
            <a:r>
              <a:rPr lang="en-US" sz="2400" dirty="0" smtClean="0">
                <a:solidFill>
                  <a:srgbClr val="000000"/>
                </a:solidFill>
              </a:rPr>
              <a:t>mesh</a:t>
            </a:r>
            <a:endParaRPr lang="en-US" sz="2400" dirty="0">
              <a:solidFill>
                <a:srgbClr val="000000"/>
              </a:solidFill>
            </a:endParaRPr>
          </a:p>
          <a:p>
            <a:pPr marL="225425" indent="-225425" algn="just">
              <a:buClrTx/>
              <a:buFont typeface="Arial"/>
              <a:buChar char="•"/>
              <a:tabLst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the </a:t>
            </a:r>
            <a:r>
              <a:rPr lang="en-US" sz="2400" dirty="0">
                <a:solidFill>
                  <a:srgbClr val="000000"/>
                </a:solidFill>
              </a:rPr>
              <a:t>remaining 99.92% are empty and outside the mesh 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683568" y="5877272"/>
            <a:ext cx="1501388" cy="307125"/>
          </a:xfrm>
          <a:prstGeom prst="roundRect">
            <a:avLst/>
          </a:prstGeom>
          <a:solidFill>
            <a:srgbClr val="7AD4FF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973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4CC712-EBAB-F347-ADDF-72861251DF3F}" type="slidenum">
              <a:rPr lang="en-US" sz="1400">
                <a:solidFill>
                  <a:srgbClr val="000000"/>
                </a:solidFill>
                <a:cs typeface="Arial" charset="0"/>
              </a:rPr>
              <a:pPr eaLnBrk="1" hangingPunct="1"/>
              <a:t>38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410" name="Text Box 10"/>
          <p:cNvSpPr txBox="1">
            <a:spLocks noChangeArrowheads="1"/>
          </p:cNvSpPr>
          <p:nvPr/>
        </p:nvSpPr>
        <p:spPr bwMode="auto">
          <a:xfrm>
            <a:off x="539552" y="404664"/>
            <a:ext cx="5040560" cy="6397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3d extrusionH="57150">
              <a:bevelT h="25400" prst="softRound"/>
            </a:sp3d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Experimental results</a:t>
            </a:r>
            <a:endParaRPr lang="en-US" sz="3600" b="1" dirty="0">
              <a:solidFill>
                <a:srgbClr val="0059D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49275" y="1125538"/>
            <a:ext cx="8343206" cy="57324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700" dirty="0" smtClean="0"/>
              <a:t>Runtime to preprocess and locate one million of points in meshes. </a:t>
            </a:r>
            <a:r>
              <a:rPr lang="en-US" sz="2700" i="1" dirty="0" err="1"/>
              <a:t>T</a:t>
            </a:r>
            <a:r>
              <a:rPr lang="en-US" sz="2700" i="1" baseline="-25000" dirty="0" err="1"/>
              <a:t>q</a:t>
            </a:r>
            <a:r>
              <a:rPr lang="en-US" sz="2700" i="1" dirty="0"/>
              <a:t> </a:t>
            </a:r>
            <a:r>
              <a:rPr lang="en-US" sz="2700" dirty="0" smtClean="0"/>
              <a:t>is the mean time per point </a:t>
            </a:r>
            <a:endParaRPr lang="en-US" sz="2700" dirty="0"/>
          </a:p>
          <a:p>
            <a:pPr algn="just">
              <a:buClr>
                <a:srgbClr val="0066FF"/>
              </a:buClr>
              <a:buSzPct val="60000"/>
              <a:tabLst/>
              <a:defRPr/>
            </a:pPr>
            <a:endParaRPr lang="en-US" sz="1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820069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2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Datasets-tabl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060848"/>
            <a:ext cx="5832648" cy="441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207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4CC712-EBAB-F347-ADDF-72861251DF3F}" type="slidenum">
              <a:rPr lang="en-US" sz="1400">
                <a:solidFill>
                  <a:srgbClr val="000000"/>
                </a:solidFill>
                <a:cs typeface="Arial" charset="0"/>
              </a:rPr>
              <a:pPr eaLnBrk="1" hangingPunct="1"/>
              <a:t>39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410" name="Text Box 10"/>
          <p:cNvSpPr txBox="1">
            <a:spLocks noChangeArrowheads="1"/>
          </p:cNvSpPr>
          <p:nvPr/>
        </p:nvSpPr>
        <p:spPr bwMode="auto">
          <a:xfrm>
            <a:off x="539552" y="404664"/>
            <a:ext cx="5040560" cy="6397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3d extrusionH="57150">
              <a:bevelT h="25400" prst="softRound"/>
            </a:sp3d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Experimental results</a:t>
            </a:r>
            <a:endParaRPr lang="en-US" sz="3600" b="1" dirty="0">
              <a:solidFill>
                <a:srgbClr val="0059D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49275" y="1125538"/>
            <a:ext cx="8343206" cy="57324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700" dirty="0" smtClean="0"/>
              <a:t>Runtime to preprocess and locate one million of points in meshes. </a:t>
            </a:r>
            <a:r>
              <a:rPr lang="en-US" sz="2700" i="1" dirty="0" err="1"/>
              <a:t>T</a:t>
            </a:r>
            <a:r>
              <a:rPr lang="en-US" sz="2700" i="1" baseline="-25000" dirty="0" err="1"/>
              <a:t>q</a:t>
            </a:r>
            <a:r>
              <a:rPr lang="en-US" sz="2700" i="1" dirty="0"/>
              <a:t> </a:t>
            </a:r>
            <a:r>
              <a:rPr lang="en-US" sz="2700" dirty="0" smtClean="0"/>
              <a:t>is the mean time per point </a:t>
            </a:r>
            <a:endParaRPr lang="en-US" sz="2700" dirty="0"/>
          </a:p>
          <a:p>
            <a:pPr algn="just">
              <a:buClr>
                <a:srgbClr val="0066FF"/>
              </a:buClr>
              <a:buSzPct val="60000"/>
              <a:tabLst/>
              <a:defRPr/>
            </a:pPr>
            <a:endParaRPr lang="en-US" sz="1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699819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77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Datasets-tabl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060848"/>
            <a:ext cx="5832648" cy="441187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64638" y="3284984"/>
            <a:ext cx="4035354" cy="1872208"/>
            <a:chOff x="464638" y="3284984"/>
            <a:chExt cx="4035354" cy="1872208"/>
          </a:xfrm>
        </p:grpSpPr>
        <p:sp>
          <p:nvSpPr>
            <p:cNvPr id="8" name="Rounded Rectangular Callout 7"/>
            <p:cNvSpPr/>
            <p:nvPr/>
          </p:nvSpPr>
          <p:spPr bwMode="auto">
            <a:xfrm>
              <a:off x="464638" y="3284984"/>
              <a:ext cx="4032448" cy="1872208"/>
            </a:xfrm>
            <a:prstGeom prst="wedgeRoundRectCallout">
              <a:avLst>
                <a:gd name="adj1" fmla="val -78"/>
                <a:gd name="adj2" fmla="val 101981"/>
                <a:gd name="adj3" fmla="val 16667"/>
              </a:avLst>
            </a:prstGeom>
            <a:solidFill>
              <a:srgbClr val="B2E1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7544" y="3356992"/>
              <a:ext cx="4032448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buClr>
                  <a:srgbClr val="0066FF"/>
                </a:buClr>
                <a:buSzPct val="60000"/>
                <a:tabLst/>
                <a:defRPr/>
              </a:pPr>
              <a:r>
                <a:rPr lang="en-US" sz="2600" i="1" dirty="0" err="1">
                  <a:solidFill>
                    <a:srgbClr val="000000"/>
                  </a:solidFill>
                </a:rPr>
                <a:t>PinMesh</a:t>
              </a:r>
              <a:r>
                <a:rPr lang="en-US" sz="2600" dirty="0">
                  <a:solidFill>
                    <a:srgbClr val="000000"/>
                  </a:solidFill>
                </a:rPr>
                <a:t> </a:t>
              </a:r>
              <a:r>
                <a:rPr lang="en-US" sz="2600" dirty="0" smtClean="0">
                  <a:solidFill>
                    <a:srgbClr val="000000"/>
                  </a:solidFill>
                </a:rPr>
                <a:t>was </a:t>
              </a:r>
              <a:r>
                <a:rPr lang="en-US" sz="2600" dirty="0">
                  <a:solidFill>
                    <a:srgbClr val="000000"/>
                  </a:solidFill>
                </a:rPr>
                <a:t>up to 27 times faster than </a:t>
              </a:r>
              <a:r>
                <a:rPr lang="en-US" sz="2600" i="1" dirty="0" smtClean="0">
                  <a:solidFill>
                    <a:srgbClr val="000000"/>
                  </a:solidFill>
                </a:rPr>
                <a:t>RCT:</a:t>
              </a:r>
            </a:p>
            <a:p>
              <a:pPr marL="395288" indent="-225425" algn="just">
                <a:buClrTx/>
                <a:buFont typeface="Arial"/>
                <a:buChar char="•"/>
                <a:tabLst/>
                <a:defRPr/>
              </a:pPr>
              <a:r>
                <a:rPr lang="en-US" sz="2800" i="1" dirty="0" err="1" smtClean="0">
                  <a:solidFill>
                    <a:srgbClr val="000000"/>
                  </a:solidFill>
                </a:rPr>
                <a:t>PinMesh</a:t>
              </a:r>
              <a:r>
                <a:rPr lang="en-US" sz="2800" i="1" dirty="0" smtClean="0">
                  <a:solidFill>
                    <a:srgbClr val="000000"/>
                  </a:solidFill>
                </a:rPr>
                <a:t>    </a:t>
              </a:r>
              <a:r>
                <a:rPr lang="en-US" sz="2800" dirty="0" smtClean="0">
                  <a:solidFill>
                    <a:srgbClr val="000000"/>
                  </a:solidFill>
                </a:rPr>
                <a:t>15s</a:t>
              </a:r>
            </a:p>
            <a:p>
              <a:pPr marL="395288" indent="-225425" algn="just">
                <a:buClrTx/>
                <a:buFont typeface="Arial"/>
                <a:buChar char="•"/>
                <a:tabLst/>
                <a:defRPr/>
              </a:pPr>
              <a:r>
                <a:rPr lang="en-US" sz="2800" i="1" dirty="0" smtClean="0">
                  <a:solidFill>
                    <a:srgbClr val="000000"/>
                  </a:solidFill>
                </a:rPr>
                <a:t>RCT      </a:t>
              </a:r>
              <a:r>
                <a:rPr lang="en-US" sz="2800" dirty="0" smtClean="0">
                  <a:solidFill>
                    <a:srgbClr val="000000"/>
                  </a:solidFill>
                </a:rPr>
                <a:t>401s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" name="Right Arrow 1"/>
          <p:cNvSpPr/>
          <p:nvPr/>
        </p:nvSpPr>
        <p:spPr bwMode="auto">
          <a:xfrm>
            <a:off x="2411760" y="4365104"/>
            <a:ext cx="288032" cy="216024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1835696" y="4746352"/>
            <a:ext cx="288032" cy="216024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01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B563F2A-B5A2-C545-954B-9292EC7B5973}" type="slidenum">
              <a:rPr lang="en-US" sz="1400">
                <a:solidFill>
                  <a:srgbClr val="000000"/>
                </a:solidFill>
                <a:cs typeface="Arial" charset="0"/>
              </a:rPr>
              <a:pPr eaLnBrk="1" hangingPunct="1"/>
              <a:t>4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410" name="Text Box 10"/>
          <p:cNvSpPr txBox="1">
            <a:spLocks noChangeArrowheads="1"/>
          </p:cNvSpPr>
          <p:nvPr/>
        </p:nvSpPr>
        <p:spPr bwMode="auto">
          <a:xfrm>
            <a:off x="539552" y="404664"/>
            <a:ext cx="2808312" cy="6397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3d extrusionH="57150">
              <a:bevelT h="25400" prst="softRound"/>
            </a:sp3d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Introduction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39552" y="1124744"/>
            <a:ext cx="8415213" cy="51831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defRPr/>
            </a:pPr>
            <a:r>
              <a:rPr lang="en-US" sz="2700" dirty="0">
                <a:latin typeface="Arial" pitchFamily="34" charset="0"/>
                <a:ea typeface="Microsoft JhengHei" pitchFamily="34" charset="-120"/>
                <a:cs typeface="Arial" pitchFamily="34" charset="0"/>
              </a:rPr>
              <a:t>For example, given the Deutschland map, we want to know where we are</a:t>
            </a:r>
            <a:endParaRPr lang="en-US" sz="2700" dirty="0">
              <a:latin typeface="Arial"/>
              <a:cs typeface="Arial"/>
            </a:endParaRPr>
          </a:p>
          <a:p>
            <a:pPr algn="just">
              <a:buClr>
                <a:srgbClr val="0066FF"/>
              </a:buClr>
              <a:buSzPct val="60000"/>
              <a:defRPr/>
            </a:pPr>
            <a:endParaRPr lang="en-US" sz="2700" dirty="0" smtClean="0">
              <a:latin typeface="Arial"/>
              <a:cs typeface="Arial"/>
            </a:endParaRPr>
          </a:p>
        </p:txBody>
      </p:sp>
      <p:pic>
        <p:nvPicPr>
          <p:cNvPr id="6" name="Picture 5" descr="Deutschland-m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033828"/>
            <a:ext cx="3259883" cy="447245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337064" y="2074358"/>
            <a:ext cx="3456384" cy="1498658"/>
            <a:chOff x="5337064" y="2074358"/>
            <a:chExt cx="3456384" cy="1498658"/>
          </a:xfrm>
        </p:grpSpPr>
        <p:cxnSp>
          <p:nvCxnSpPr>
            <p:cNvPr id="7" name="Straight Arrow Connector 6"/>
            <p:cNvCxnSpPr/>
            <p:nvPr/>
          </p:nvCxnSpPr>
          <p:spPr bwMode="auto">
            <a:xfrm flipH="1">
              <a:off x="5337064" y="3407858"/>
              <a:ext cx="1673888" cy="16515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59D9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Oval Callout 7"/>
            <p:cNvSpPr/>
            <p:nvPr/>
          </p:nvSpPr>
          <p:spPr bwMode="auto">
            <a:xfrm>
              <a:off x="6849232" y="2074358"/>
              <a:ext cx="1944216" cy="1152128"/>
            </a:xfrm>
            <a:prstGeom prst="wedgeEllipseCallout">
              <a:avLst>
                <a:gd name="adj1" fmla="val -41682"/>
                <a:gd name="adj2" fmla="val 66915"/>
              </a:avLst>
            </a:prstGeom>
            <a:solidFill>
              <a:srgbClr val="FFB21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700" dirty="0">
                <a:solidFill>
                  <a:srgbClr val="00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236296" y="2276872"/>
              <a:ext cx="129614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smtClean="0">
                  <a:solidFill>
                    <a:srgbClr val="000000"/>
                  </a:solidFill>
                </a:rPr>
                <a:t> Here</a:t>
              </a:r>
              <a:endParaRPr lang="en-US" sz="3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29997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4CC712-EBAB-F347-ADDF-72861251DF3F}" type="slidenum">
              <a:rPr lang="en-US" sz="1400">
                <a:solidFill>
                  <a:srgbClr val="000000"/>
                </a:solidFill>
                <a:cs typeface="Arial" charset="0"/>
              </a:rPr>
              <a:pPr eaLnBrk="1" hangingPunct="1"/>
              <a:t>40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410" name="Text Box 10"/>
          <p:cNvSpPr txBox="1">
            <a:spLocks noChangeArrowheads="1"/>
          </p:cNvSpPr>
          <p:nvPr/>
        </p:nvSpPr>
        <p:spPr bwMode="auto">
          <a:xfrm>
            <a:off x="539552" y="404664"/>
            <a:ext cx="5040560" cy="6397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3d extrusionH="57150">
              <a:bevelT h="25400" prst="softRound"/>
            </a:sp3d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Experimental results</a:t>
            </a:r>
            <a:endParaRPr lang="en-US" sz="3600" b="1" dirty="0">
              <a:solidFill>
                <a:srgbClr val="0059D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49275" y="1125538"/>
            <a:ext cx="8343206" cy="57324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800" dirty="0" smtClean="0"/>
              <a:t>Comparing preprocessing time</a:t>
            </a:r>
            <a:endParaRPr lang="en-US" sz="2800" dirty="0"/>
          </a:p>
          <a:p>
            <a:pPr algn="just">
              <a:buClr>
                <a:srgbClr val="0066FF"/>
              </a:buClr>
              <a:buSzPct val="60000"/>
              <a:tabLst/>
              <a:defRPr/>
            </a:pPr>
            <a:endParaRPr lang="en-US" sz="1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289285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4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7" y="1700808"/>
            <a:ext cx="792088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54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4CC712-EBAB-F347-ADDF-72861251DF3F}" type="slidenum">
              <a:rPr lang="en-US" sz="1400">
                <a:solidFill>
                  <a:srgbClr val="000000"/>
                </a:solidFill>
                <a:cs typeface="Arial" charset="0"/>
              </a:rPr>
              <a:pPr eaLnBrk="1" hangingPunct="1"/>
              <a:t>41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410" name="Text Box 10"/>
          <p:cNvSpPr txBox="1">
            <a:spLocks noChangeArrowheads="1"/>
          </p:cNvSpPr>
          <p:nvPr/>
        </p:nvSpPr>
        <p:spPr bwMode="auto">
          <a:xfrm>
            <a:off x="539552" y="404664"/>
            <a:ext cx="5040560" cy="6397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3d extrusionH="57150">
              <a:bevelT h="25400" prst="softRound"/>
            </a:sp3d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Experimental results</a:t>
            </a:r>
            <a:endParaRPr lang="en-US" sz="3600" b="1" dirty="0">
              <a:solidFill>
                <a:srgbClr val="0059D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49275" y="1125538"/>
            <a:ext cx="8343206" cy="57324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700" dirty="0" smtClean="0"/>
              <a:t>Comparing querying time</a:t>
            </a:r>
            <a:endParaRPr lang="en-US" sz="1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41573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6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1628800"/>
            <a:ext cx="8064896" cy="483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63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4CC712-EBAB-F347-ADDF-72861251DF3F}" type="slidenum">
              <a:rPr lang="en-US" sz="1400">
                <a:solidFill>
                  <a:srgbClr val="000000"/>
                </a:solidFill>
                <a:cs typeface="Arial" charset="0"/>
              </a:rPr>
              <a:pPr eaLnBrk="1" hangingPunct="1"/>
              <a:t>42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410" name="Text Box 10"/>
          <p:cNvSpPr txBox="1">
            <a:spLocks noChangeArrowheads="1"/>
          </p:cNvSpPr>
          <p:nvPr/>
        </p:nvSpPr>
        <p:spPr bwMode="auto">
          <a:xfrm>
            <a:off x="539552" y="404664"/>
            <a:ext cx="5040560" cy="6397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3d extrusionH="57150">
              <a:bevelT h="25400" prst="softRound"/>
            </a:sp3d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Experimental results</a:t>
            </a:r>
            <a:endParaRPr lang="en-US" sz="3600" b="1" dirty="0">
              <a:solidFill>
                <a:srgbClr val="0059D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49275" y="1125538"/>
            <a:ext cx="8343206" cy="57324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800" i="1" dirty="0" err="1" smtClean="0"/>
              <a:t>PinMesh</a:t>
            </a:r>
            <a:r>
              <a:rPr lang="en-US" sz="2800" dirty="0" err="1" smtClean="0"/>
              <a:t>’s</a:t>
            </a:r>
            <a:r>
              <a:rPr lang="en-US" sz="2800" dirty="0" smtClean="0"/>
              <a:t> </a:t>
            </a:r>
            <a:r>
              <a:rPr lang="en-US" sz="2800" dirty="0"/>
              <a:t>parallel </a:t>
            </a:r>
            <a:r>
              <a:rPr lang="en-US" sz="2800" dirty="0" smtClean="0"/>
              <a:t>performance</a:t>
            </a:r>
            <a:r>
              <a:rPr lang="en-US" sz="2800" dirty="0"/>
              <a:t> </a:t>
            </a:r>
            <a:r>
              <a:rPr lang="en-US" sz="2800" dirty="0" smtClean="0"/>
              <a:t>was evaluated running it with different numbers of threads</a:t>
            </a:r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endParaRPr lang="en-US" sz="1400" dirty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800" dirty="0" smtClean="0"/>
              <a:t>Processing time to perform one million of queries in the largest mesh (the 24 materials)</a:t>
            </a:r>
            <a:endParaRPr lang="en-US" sz="1400" dirty="0" smtClean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endParaRPr lang="en-US" sz="2800" dirty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endParaRPr lang="en-US" sz="1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446904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8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633982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9" name="Equation" r:id="rId5" imgW="114300" imgH="165100" progId="Equation.3">
                  <p:embed/>
                </p:oleObj>
              </mc:Choice>
              <mc:Fallback>
                <p:oleObj name="Equation" r:id="rId5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Different-number-thread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29000"/>
            <a:ext cx="8352928" cy="26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92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4CC712-EBAB-F347-ADDF-72861251DF3F}" type="slidenum">
              <a:rPr lang="en-US" sz="1400">
                <a:solidFill>
                  <a:srgbClr val="000000"/>
                </a:solidFill>
                <a:cs typeface="Arial" charset="0"/>
              </a:rPr>
              <a:pPr eaLnBrk="1" hangingPunct="1"/>
              <a:t>43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410" name="Text Box 10"/>
          <p:cNvSpPr txBox="1">
            <a:spLocks noChangeArrowheads="1"/>
          </p:cNvSpPr>
          <p:nvPr/>
        </p:nvSpPr>
        <p:spPr bwMode="auto">
          <a:xfrm>
            <a:off x="539552" y="404664"/>
            <a:ext cx="5040560" cy="6397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3d extrusionH="57150">
              <a:bevelT h="25400" prst="softRound"/>
            </a:sp3d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Experimental results</a:t>
            </a:r>
            <a:endParaRPr lang="en-US" sz="3600" b="1" dirty="0">
              <a:solidFill>
                <a:srgbClr val="0059D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49275" y="1125538"/>
            <a:ext cx="8343206" cy="57324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800" i="1" dirty="0" err="1" smtClean="0"/>
              <a:t>PinMesh</a:t>
            </a:r>
            <a:r>
              <a:rPr lang="en-US" sz="2800" dirty="0" err="1" smtClean="0"/>
              <a:t>’s</a:t>
            </a:r>
            <a:r>
              <a:rPr lang="en-US" sz="2800" dirty="0" smtClean="0"/>
              <a:t> </a:t>
            </a:r>
            <a:r>
              <a:rPr lang="en-US" sz="2800" dirty="0"/>
              <a:t>parallel performance was evaluated running it with different numbers of threads</a:t>
            </a:r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endParaRPr lang="en-US" sz="1400" dirty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800" dirty="0"/>
              <a:t>P</a:t>
            </a:r>
            <a:r>
              <a:rPr lang="en-US" sz="2800" dirty="0" smtClean="0"/>
              <a:t>rocessing time to perform one million of queries in the largest mesh (the 24 materials)</a:t>
            </a:r>
            <a:endParaRPr lang="en-US" sz="1400" dirty="0" smtClean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endParaRPr lang="en-US" sz="2800" dirty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endParaRPr lang="en-US" sz="1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008547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39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939910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40" name="Equation" r:id="rId5" imgW="114300" imgH="165100" progId="Equation.3">
                  <p:embed/>
                </p:oleObj>
              </mc:Choice>
              <mc:Fallback>
                <p:oleObj name="Equation" r:id="rId5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Different-number-thread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29000"/>
            <a:ext cx="8352928" cy="267696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347864" y="1772816"/>
            <a:ext cx="4752528" cy="1872208"/>
            <a:chOff x="3269310" y="1429393"/>
            <a:chExt cx="4968552" cy="2088232"/>
          </a:xfrm>
        </p:grpSpPr>
        <p:sp>
          <p:nvSpPr>
            <p:cNvPr id="10" name="Rounded Rectangular Callout 9"/>
            <p:cNvSpPr/>
            <p:nvPr/>
          </p:nvSpPr>
          <p:spPr bwMode="auto">
            <a:xfrm>
              <a:off x="3269310" y="1429393"/>
              <a:ext cx="4968552" cy="2088232"/>
            </a:xfrm>
            <a:prstGeom prst="wedgeRoundRectCallout">
              <a:avLst>
                <a:gd name="adj1" fmla="val -94348"/>
                <a:gd name="adj2" fmla="val 108273"/>
                <a:gd name="adj3" fmla="val 16667"/>
              </a:avLst>
            </a:prstGeom>
            <a:solidFill>
              <a:srgbClr val="B2E1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44591" y="1429393"/>
              <a:ext cx="4824536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</a:rPr>
                <a:t>Even </a:t>
              </a:r>
              <a:r>
                <a:rPr lang="en-US" sz="2600" dirty="0" smtClean="0">
                  <a:solidFill>
                    <a:srgbClr val="000000"/>
                  </a:solidFill>
                </a:rPr>
                <a:t>with 1 </a:t>
              </a:r>
              <a:r>
                <a:rPr lang="en-US" sz="2600" dirty="0">
                  <a:solidFill>
                    <a:srgbClr val="000000"/>
                  </a:solidFill>
                </a:rPr>
                <a:t>thread </a:t>
              </a:r>
              <a:r>
                <a:rPr lang="en-US" sz="2600" i="1" dirty="0" err="1" smtClean="0">
                  <a:solidFill>
                    <a:srgbClr val="000000"/>
                  </a:solidFill>
                </a:rPr>
                <a:t>PinMesh</a:t>
              </a:r>
              <a:r>
                <a:rPr lang="en-US" sz="2600" i="1" dirty="0" smtClean="0">
                  <a:solidFill>
                    <a:srgbClr val="000000"/>
                  </a:solidFill>
                </a:rPr>
                <a:t> </a:t>
              </a:r>
              <a:r>
                <a:rPr lang="en-US" sz="2600" dirty="0" smtClean="0">
                  <a:solidFill>
                    <a:srgbClr val="000000"/>
                  </a:solidFill>
                </a:rPr>
                <a:t> </a:t>
              </a:r>
              <a:r>
                <a:rPr lang="en-US" sz="2600" dirty="0">
                  <a:solidFill>
                    <a:srgbClr val="000000"/>
                  </a:solidFill>
                </a:rPr>
                <a:t>was </a:t>
              </a:r>
              <a:r>
                <a:rPr lang="en-US" sz="2600" dirty="0" smtClean="0">
                  <a:solidFill>
                    <a:srgbClr val="000000"/>
                  </a:solidFill>
                </a:rPr>
                <a:t>faster </a:t>
              </a:r>
              <a:r>
                <a:rPr lang="en-US" sz="2600" dirty="0">
                  <a:solidFill>
                    <a:srgbClr val="000000"/>
                  </a:solidFill>
                </a:rPr>
                <a:t>than </a:t>
              </a:r>
              <a:r>
                <a:rPr lang="en-US" sz="2600" i="1" dirty="0" smtClean="0">
                  <a:solidFill>
                    <a:srgbClr val="000000"/>
                  </a:solidFill>
                </a:rPr>
                <a:t>RCT</a:t>
              </a:r>
              <a:r>
                <a:rPr lang="en-US" sz="2600" dirty="0" smtClean="0">
                  <a:solidFill>
                    <a:srgbClr val="000000"/>
                  </a:solidFill>
                </a:rPr>
                <a:t>: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600" i="1" dirty="0" err="1" smtClean="0">
                  <a:solidFill>
                    <a:srgbClr val="000000"/>
                  </a:solidFill>
                </a:rPr>
                <a:t>PinMesh</a:t>
              </a:r>
              <a:r>
                <a:rPr lang="en-US" sz="2600" i="1" dirty="0" smtClean="0">
                  <a:solidFill>
                    <a:srgbClr val="000000"/>
                  </a:solidFill>
                </a:rPr>
                <a:t> </a:t>
              </a:r>
              <a:r>
                <a:rPr lang="en-US" sz="2600" dirty="0" smtClean="0">
                  <a:solidFill>
                    <a:srgbClr val="000000"/>
                  </a:solidFill>
                </a:rPr>
                <a:t>spent 70</a:t>
              </a:r>
              <a:r>
                <a:rPr lang="en-US" sz="2600" i="1" dirty="0" smtClean="0">
                  <a:solidFill>
                    <a:srgbClr val="000000"/>
                  </a:solidFill>
                </a:rPr>
                <a:t>s</a:t>
              </a:r>
              <a:r>
                <a:rPr lang="en-US" sz="2600" dirty="0" smtClean="0">
                  <a:solidFill>
                    <a:srgbClr val="000000"/>
                  </a:solidFill>
                </a:rPr>
                <a:t> while </a:t>
              </a:r>
              <a:r>
                <a:rPr lang="en-US" sz="2600" i="1" dirty="0" smtClean="0">
                  <a:solidFill>
                    <a:srgbClr val="000000"/>
                  </a:solidFill>
                </a:rPr>
                <a:t>RCT </a:t>
              </a:r>
              <a:r>
                <a:rPr lang="en-US" sz="2600" dirty="0" smtClean="0">
                  <a:solidFill>
                    <a:srgbClr val="000000"/>
                  </a:solidFill>
                </a:rPr>
                <a:t>401</a:t>
              </a:r>
              <a:r>
                <a:rPr lang="en-US" sz="2600" i="1" dirty="0" smtClean="0">
                  <a:solidFill>
                    <a:srgbClr val="000000"/>
                  </a:solidFill>
                </a:rPr>
                <a:t>s</a:t>
              </a:r>
              <a:r>
                <a:rPr lang="en-US" sz="2600" dirty="0" smtClean="0">
                  <a:solidFill>
                    <a:srgbClr val="000000"/>
                  </a:solidFill>
                </a:rPr>
                <a:t> </a:t>
              </a:r>
              <a:endParaRPr lang="en-US" sz="26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0474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4CC712-EBAB-F347-ADDF-72861251DF3F}" type="slidenum">
              <a:rPr lang="en-US" sz="1400">
                <a:solidFill>
                  <a:srgbClr val="000000"/>
                </a:solidFill>
                <a:cs typeface="Arial" charset="0"/>
              </a:rPr>
              <a:pPr eaLnBrk="1" hangingPunct="1"/>
              <a:t>44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410" name="Text Box 10"/>
          <p:cNvSpPr txBox="1">
            <a:spLocks noChangeArrowheads="1"/>
          </p:cNvSpPr>
          <p:nvPr/>
        </p:nvSpPr>
        <p:spPr bwMode="auto">
          <a:xfrm>
            <a:off x="539552" y="404664"/>
            <a:ext cx="5040560" cy="6397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3d extrusionH="57150">
              <a:bevelT h="25400" prst="softRound"/>
            </a:sp3d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Experimental results</a:t>
            </a:r>
            <a:endParaRPr lang="en-US" sz="3600" b="1" dirty="0">
              <a:solidFill>
                <a:srgbClr val="0059D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49275" y="1125538"/>
            <a:ext cx="8343206" cy="57324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600" dirty="0" smtClean="0"/>
              <a:t>Besides being faster than </a:t>
            </a:r>
            <a:r>
              <a:rPr lang="en-US" sz="2600" i="1" dirty="0" smtClean="0"/>
              <a:t>RCT </a:t>
            </a:r>
            <a:r>
              <a:rPr lang="en-US" sz="2600" dirty="0" smtClean="0"/>
              <a:t>and preventing round-off errors, </a:t>
            </a:r>
            <a:r>
              <a:rPr lang="en-US" sz="2600" i="1" dirty="0" err="1" smtClean="0"/>
              <a:t>PinMesh</a:t>
            </a:r>
            <a:r>
              <a:rPr lang="en-US" sz="2600" i="1" dirty="0" smtClean="0"/>
              <a:t> </a:t>
            </a:r>
            <a:r>
              <a:rPr lang="en-US" sz="2600" dirty="0" smtClean="0"/>
              <a:t>has another important advantage.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632456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8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897712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9" name="Equation" r:id="rId5" imgW="114300" imgH="165100" progId="Equation.3">
                  <p:embed/>
                </p:oleObj>
              </mc:Choice>
              <mc:Fallback>
                <p:oleObj name="Equation" r:id="rId5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Messy-Mesh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996952"/>
            <a:ext cx="3792212" cy="3240360"/>
          </a:xfrm>
          <a:prstGeom prst="rect">
            <a:avLst/>
          </a:prstGeom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39552" y="2492896"/>
            <a:ext cx="4392488" cy="429230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600" i="1" dirty="0" err="1" smtClean="0"/>
              <a:t>PinMesh</a:t>
            </a:r>
            <a:r>
              <a:rPr lang="en-US" sz="2600" dirty="0" smtClean="0"/>
              <a:t> </a:t>
            </a:r>
            <a:r>
              <a:rPr lang="en-US" sz="2600" dirty="0"/>
              <a:t>can treat some special cases that </a:t>
            </a:r>
            <a:r>
              <a:rPr lang="en-US" sz="2600" i="1" dirty="0"/>
              <a:t>RCT </a:t>
            </a:r>
            <a:r>
              <a:rPr lang="en-US" sz="2600" dirty="0"/>
              <a:t>can not </a:t>
            </a:r>
            <a:r>
              <a:rPr lang="en-US" sz="2600" dirty="0" smtClean="0"/>
              <a:t>do</a:t>
            </a:r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endParaRPr lang="en-US" sz="1400" dirty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600" dirty="0"/>
              <a:t>S</a:t>
            </a:r>
            <a:r>
              <a:rPr lang="en-US" sz="2600" dirty="0" smtClean="0"/>
              <a:t>uppose a query point vertically below vertex </a:t>
            </a:r>
            <a:r>
              <a:rPr lang="en-US" sz="2600" i="1" dirty="0" smtClean="0"/>
              <a:t>v </a:t>
            </a:r>
            <a:r>
              <a:rPr lang="en-US" sz="2600" dirty="0"/>
              <a:t>(</a:t>
            </a:r>
            <a:r>
              <a:rPr lang="en-US" sz="2600" dirty="0" smtClean="0"/>
              <a:t>inside the pyramid)</a:t>
            </a:r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endParaRPr lang="en-US" sz="1200" dirty="0" smtClean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600" dirty="0" smtClean="0"/>
              <a:t>The ray will intersect the mesh in </a:t>
            </a:r>
            <a:r>
              <a:rPr lang="en-US" sz="2600" i="1" dirty="0" smtClean="0"/>
              <a:t>v </a:t>
            </a:r>
            <a:r>
              <a:rPr lang="en-US" sz="2600" dirty="0" smtClean="0"/>
              <a:t>and there are 8 triangles sharing it </a:t>
            </a:r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endParaRPr lang="en-US" sz="2800" dirty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33409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4CC712-EBAB-F347-ADDF-72861251DF3F}" type="slidenum">
              <a:rPr lang="en-US" sz="1400">
                <a:solidFill>
                  <a:srgbClr val="000000"/>
                </a:solidFill>
                <a:cs typeface="Arial" charset="0"/>
              </a:rPr>
              <a:pPr eaLnBrk="1" hangingPunct="1"/>
              <a:t>45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410" name="Text Box 10"/>
          <p:cNvSpPr txBox="1">
            <a:spLocks noChangeArrowheads="1"/>
          </p:cNvSpPr>
          <p:nvPr/>
        </p:nvSpPr>
        <p:spPr bwMode="auto">
          <a:xfrm>
            <a:off x="539552" y="404664"/>
            <a:ext cx="5040560" cy="6397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3d extrusionH="57150">
              <a:bevelT h="25400" prst="softRound"/>
            </a:sp3d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Conclusions</a:t>
            </a:r>
            <a:endParaRPr lang="en-US" sz="3600" b="1" dirty="0">
              <a:solidFill>
                <a:srgbClr val="0059D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49275" y="1125538"/>
            <a:ext cx="8343206" cy="57324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800" dirty="0" smtClean="0"/>
              <a:t>We presented </a:t>
            </a:r>
            <a:r>
              <a:rPr lang="en-US" sz="2800" i="1" dirty="0" err="1" smtClean="0"/>
              <a:t>PinMesh</a:t>
            </a:r>
            <a:r>
              <a:rPr lang="en-US" sz="2800" dirty="0"/>
              <a:t> </a:t>
            </a:r>
            <a:r>
              <a:rPr lang="en-US" sz="2800" dirty="0" smtClean="0"/>
              <a:t>a very fast, parallel- </a:t>
            </a:r>
            <a:r>
              <a:rPr lang="en-US" sz="2800" dirty="0" err="1" smtClean="0"/>
              <a:t>izable</a:t>
            </a:r>
            <a:r>
              <a:rPr lang="en-US" sz="2800" dirty="0" smtClean="0"/>
              <a:t>, and exact algorithm for locating a cloud of </a:t>
            </a:r>
            <a:r>
              <a:rPr lang="en-US" sz="2800" dirty="0"/>
              <a:t>points in </a:t>
            </a:r>
            <a:r>
              <a:rPr lang="en-US" sz="2800" dirty="0" smtClean="0"/>
              <a:t>a 3D mesh</a:t>
            </a:r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endParaRPr lang="en-US" sz="2600" dirty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800" i="1" dirty="0" err="1" smtClean="0"/>
              <a:t>PinMesh</a:t>
            </a:r>
            <a:r>
              <a:rPr lang="en-US" sz="2800" dirty="0" smtClean="0"/>
              <a:t>  </a:t>
            </a:r>
            <a:r>
              <a:rPr lang="en-US" sz="2800" dirty="0" smtClean="0"/>
              <a:t>always determines </a:t>
            </a:r>
            <a:r>
              <a:rPr lang="en-US" sz="2800" dirty="0"/>
              <a:t>point </a:t>
            </a:r>
            <a:r>
              <a:rPr lang="en-US" sz="2800" dirty="0" smtClean="0"/>
              <a:t>location queries </a:t>
            </a:r>
            <a:r>
              <a:rPr lang="en-US" sz="2800" dirty="0"/>
              <a:t>correctly, even with inputs having many </a:t>
            </a:r>
            <a:r>
              <a:rPr lang="en-US" sz="2800" dirty="0" smtClean="0"/>
              <a:t>special cases </a:t>
            </a:r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endParaRPr lang="en-US" sz="2600" dirty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800" dirty="0"/>
              <a:t>The </a:t>
            </a:r>
            <a:r>
              <a:rPr lang="en-US" sz="2800" dirty="0" smtClean="0"/>
              <a:t>code is freely available to be used in other applications</a:t>
            </a:r>
            <a:endParaRPr lang="en-US" sz="2800" dirty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endParaRPr lang="en-US" sz="1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386452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0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884552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1" name="Equation" r:id="rId5" imgW="114300" imgH="165100" progId="Equation.3">
                  <p:embed/>
                </p:oleObj>
              </mc:Choice>
              <mc:Fallback>
                <p:oleObj name="Equation" r:id="rId5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210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4CC712-EBAB-F347-ADDF-72861251DF3F}" type="slidenum">
              <a:rPr lang="en-US" sz="1400">
                <a:solidFill>
                  <a:srgbClr val="000000"/>
                </a:solidFill>
                <a:cs typeface="Arial" charset="0"/>
              </a:rPr>
              <a:pPr eaLnBrk="1" hangingPunct="1"/>
              <a:t>46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410" name="Text Box 10"/>
          <p:cNvSpPr txBox="1">
            <a:spLocks noChangeArrowheads="1"/>
          </p:cNvSpPr>
          <p:nvPr/>
        </p:nvSpPr>
        <p:spPr bwMode="auto">
          <a:xfrm>
            <a:off x="539552" y="404664"/>
            <a:ext cx="5040560" cy="6397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3d extrusionH="57150">
              <a:bevelT h="25400" prst="softRound"/>
            </a:sp3d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Conclusions</a:t>
            </a:r>
            <a:endParaRPr lang="en-US" sz="3600" b="1" dirty="0">
              <a:solidFill>
                <a:srgbClr val="0059D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49275" y="1125538"/>
            <a:ext cx="8343206" cy="57324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800" dirty="0" smtClean="0"/>
              <a:t>The code was submitted and approved to the </a:t>
            </a:r>
            <a:r>
              <a:rPr lang="pt-BR" sz="2800" i="1" dirty="0" smtClean="0"/>
              <a:t>SMI 2016</a:t>
            </a:r>
            <a:r>
              <a:rPr lang="en-US" sz="2800" i="1" dirty="0" smtClean="0"/>
              <a:t> reproducibility stamp </a:t>
            </a:r>
            <a:endParaRPr lang="en-US" sz="2800" dirty="0" smtClean="0"/>
          </a:p>
          <a:p>
            <a:pPr algn="just">
              <a:buClr>
                <a:srgbClr val="0066FF"/>
              </a:buClr>
              <a:buSzPct val="60000"/>
              <a:tabLst/>
              <a:defRPr/>
            </a:pPr>
            <a:endParaRPr lang="en-US" sz="2600" dirty="0" smtClean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800" i="1" dirty="0" err="1" smtClean="0"/>
              <a:t>PinMesh</a:t>
            </a:r>
            <a:r>
              <a:rPr lang="en-US" sz="2800" i="1" dirty="0" smtClean="0"/>
              <a:t> </a:t>
            </a:r>
            <a:r>
              <a:rPr lang="en-US" sz="2800" dirty="0" smtClean="0"/>
              <a:t>code is freely available in</a:t>
            </a:r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endParaRPr lang="en-US" sz="2000" dirty="0" smtClean="0">
              <a:solidFill>
                <a:srgbClr val="0059FF"/>
              </a:solidFill>
            </a:endParaRPr>
          </a:p>
          <a:p>
            <a:pPr algn="just">
              <a:buClr>
                <a:srgbClr val="0066FF"/>
              </a:buClr>
              <a:buSzPct val="60000"/>
              <a:tabLst/>
              <a:defRPr/>
            </a:pPr>
            <a:r>
              <a:rPr lang="en-US" sz="2800" dirty="0" smtClean="0">
                <a:solidFill>
                  <a:srgbClr val="0059FF"/>
                </a:solidFill>
              </a:rPr>
              <a:t>	 https://</a:t>
            </a:r>
            <a:r>
              <a:rPr lang="en-US" sz="2800" dirty="0" err="1" smtClean="0">
                <a:solidFill>
                  <a:srgbClr val="0059FF"/>
                </a:solidFill>
              </a:rPr>
              <a:t>github.com</a:t>
            </a:r>
            <a:r>
              <a:rPr lang="en-US" sz="2800" dirty="0" smtClean="0">
                <a:solidFill>
                  <a:srgbClr val="0059FF"/>
                </a:solidFill>
              </a:rPr>
              <a:t>/</a:t>
            </a:r>
            <a:r>
              <a:rPr lang="en-US" sz="2800" dirty="0" err="1" smtClean="0">
                <a:solidFill>
                  <a:srgbClr val="0059FF"/>
                </a:solidFill>
              </a:rPr>
              <a:t>reproducibilitystamp</a:t>
            </a:r>
            <a:r>
              <a:rPr lang="en-US" sz="2800" dirty="0" smtClean="0">
                <a:solidFill>
                  <a:srgbClr val="0059FF"/>
                </a:solidFill>
              </a:rPr>
              <a:t>/</a:t>
            </a:r>
            <a:r>
              <a:rPr lang="en-US" sz="2800" dirty="0" err="1" smtClean="0">
                <a:solidFill>
                  <a:srgbClr val="0059FF"/>
                </a:solidFill>
              </a:rPr>
              <a:t>PinMesh</a:t>
            </a:r>
            <a:endParaRPr lang="en-US" sz="2800" dirty="0" smtClean="0">
              <a:solidFill>
                <a:srgbClr val="0059FF"/>
              </a:solidFill>
            </a:endParaRPr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endParaRPr lang="en-US" sz="2600" dirty="0" smtClean="0"/>
          </a:p>
          <a:p>
            <a:pPr marL="457200" lvl="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800" dirty="0" smtClean="0"/>
              <a:t>Congratulations to the organizers for this </a:t>
            </a:r>
            <a:r>
              <a:rPr lang="en-US" sz="2800" b="1" dirty="0" smtClean="0"/>
              <a:t>excellent</a:t>
            </a:r>
            <a:r>
              <a:rPr lang="en-US" sz="2800" dirty="0" smtClean="0"/>
              <a:t> initiative</a:t>
            </a:r>
            <a:r>
              <a:rPr lang="en-US" sz="2800" dirty="0" smtClean="0"/>
              <a:t>:</a:t>
            </a:r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r>
              <a:rPr lang="en-US" sz="2600" dirty="0" smtClean="0"/>
              <a:t>can stimulate authors to provide </a:t>
            </a:r>
            <a:r>
              <a:rPr lang="en-US" sz="2500" dirty="0" smtClean="0"/>
              <a:t>a </a:t>
            </a:r>
            <a:r>
              <a:rPr lang="en-US" sz="2500" dirty="0" smtClean="0"/>
              <a:t>complete open-source </a:t>
            </a:r>
            <a:r>
              <a:rPr lang="en-US" sz="2500" dirty="0" smtClean="0"/>
              <a:t>implementation</a:t>
            </a:r>
            <a:r>
              <a:rPr lang="en-US" sz="2500" dirty="0"/>
              <a:t> </a:t>
            </a:r>
            <a:endParaRPr lang="en-US" sz="2500" dirty="0"/>
          </a:p>
          <a:p>
            <a:pPr lvl="0" algn="just">
              <a:buClr>
                <a:srgbClr val="0066FF"/>
              </a:buClr>
              <a:buSzPct val="60000"/>
              <a:tabLst/>
              <a:defRPr/>
            </a:pPr>
            <a:endParaRPr lang="en-US" sz="2500" dirty="0" smtClean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914127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31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669939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32" name="Equation" r:id="rId5" imgW="114300" imgH="165100" progId="Equation.3">
                  <p:embed/>
                </p:oleObj>
              </mc:Choice>
              <mc:Fallback>
                <p:oleObj name="Equation" r:id="rId5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Curved Connector 6"/>
          <p:cNvCxnSpPr/>
          <p:nvPr/>
        </p:nvCxnSpPr>
        <p:spPr bwMode="auto">
          <a:xfrm flipV="1">
            <a:off x="6067778" y="476673"/>
            <a:ext cx="1744582" cy="1400105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85725" cap="flat" cmpd="sng" algn="ctr">
            <a:solidFill>
              <a:srgbClr val="F25F25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9848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FF51D64-AD87-114E-AFA8-0C6AEA71FC9A}" type="slidenum">
              <a:rPr lang="en-US" sz="1400">
                <a:solidFill>
                  <a:srgbClr val="000000"/>
                </a:solidFill>
                <a:cs typeface="Arial" charset="0"/>
              </a:rPr>
              <a:pPr eaLnBrk="1" hangingPunct="1"/>
              <a:t>47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4515" name="Text Box 11"/>
          <p:cNvSpPr txBox="1">
            <a:spLocks noChangeArrowheads="1"/>
          </p:cNvSpPr>
          <p:nvPr/>
        </p:nvSpPr>
        <p:spPr bwMode="auto">
          <a:xfrm>
            <a:off x="549275" y="1341438"/>
            <a:ext cx="82804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marL="457200" indent="-457200" algn="just">
              <a:buClr>
                <a:srgbClr val="60C99C"/>
              </a:buClr>
              <a:buSzPct val="6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800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6629" name="Text Box 14"/>
          <p:cNvSpPr txBox="1">
            <a:spLocks noChangeArrowheads="1"/>
          </p:cNvSpPr>
          <p:nvPr/>
        </p:nvSpPr>
        <p:spPr bwMode="auto">
          <a:xfrm>
            <a:off x="395536" y="4509120"/>
            <a:ext cx="835342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0000"/>
                </a:solidFill>
                <a:cs typeface="Arial" charset="0"/>
              </a:rPr>
              <a:t>  </a:t>
            </a:r>
            <a:r>
              <a:rPr lang="en-US" sz="1800" dirty="0" smtClean="0">
                <a:solidFill>
                  <a:srgbClr val="000000"/>
                </a:solidFill>
                <a:cs typeface="Arial" charset="0"/>
              </a:rPr>
              <a:t>                                                    </a:t>
            </a:r>
            <a:endParaRPr lang="en-US" sz="1800" dirty="0">
              <a:solidFill>
                <a:srgbClr val="000000"/>
              </a:solidFill>
              <a:cs typeface="Arial" charset="0"/>
            </a:endParaRPr>
          </a:p>
          <a:p>
            <a:pPr eaLnBrk="1" hangingPunct="1"/>
            <a:r>
              <a:rPr lang="en-US" sz="2600" b="1" dirty="0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Acknowledgements     </a:t>
            </a:r>
            <a:r>
              <a:rPr lang="en-US" sz="1800" dirty="0" smtClean="0">
                <a:solidFill>
                  <a:srgbClr val="000000"/>
                </a:solidFill>
                <a:cs typeface="Arial" charset="0"/>
              </a:rPr>
              <a:t>                        </a:t>
            </a:r>
            <a:r>
              <a:rPr lang="en-US" sz="2600" b="1" dirty="0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Contacts:</a:t>
            </a:r>
          </a:p>
          <a:p>
            <a:pPr eaLnBrk="1" hangingPunct="1"/>
            <a:r>
              <a:rPr lang="en-US" sz="1800" dirty="0" smtClean="0">
                <a:solidFill>
                  <a:srgbClr val="000000"/>
                </a:solidFill>
                <a:cs typeface="Arial" charset="0"/>
              </a:rPr>
              <a:t>                                                                                       </a:t>
            </a:r>
            <a:r>
              <a:rPr lang="en-US" sz="2600" dirty="0" smtClean="0">
                <a:solidFill>
                  <a:srgbClr val="000000"/>
                </a:solidFill>
                <a:cs typeface="Arial" charset="0"/>
              </a:rPr>
              <a:t>marcus@ufv.br </a:t>
            </a:r>
            <a:endParaRPr lang="en-US" sz="2600" dirty="0">
              <a:solidFill>
                <a:srgbClr val="000000"/>
              </a:solidFill>
              <a:cs typeface="Arial" charset="0"/>
            </a:endParaRPr>
          </a:p>
          <a:p>
            <a:pPr eaLnBrk="1" hangingPunct="1"/>
            <a:r>
              <a:rPr lang="en-US" sz="2600" dirty="0">
                <a:solidFill>
                  <a:srgbClr val="000000"/>
                </a:solidFill>
                <a:cs typeface="Arial" charset="0"/>
              </a:rPr>
              <a:t>                                                           </a:t>
            </a:r>
            <a:r>
              <a:rPr lang="en-US" sz="2600" dirty="0" smtClean="0">
                <a:solidFill>
                  <a:srgbClr val="000000"/>
                </a:solidFill>
                <a:cs typeface="Arial" charset="0"/>
              </a:rPr>
              <a:t> salles</a:t>
            </a:r>
            <a:r>
              <a:rPr lang="en-US" sz="2600" dirty="0">
                <a:solidFill>
                  <a:srgbClr val="000000"/>
                </a:solidFill>
                <a:cs typeface="Arial" charset="0"/>
              </a:rPr>
              <a:t>@</a:t>
            </a:r>
            <a:r>
              <a:rPr lang="en-US" sz="2600" dirty="0" smtClean="0">
                <a:solidFill>
                  <a:srgbClr val="000000"/>
                </a:solidFill>
                <a:cs typeface="Arial" charset="0"/>
              </a:rPr>
              <a:t>ufv.br  </a:t>
            </a:r>
          </a:p>
          <a:p>
            <a:pPr eaLnBrk="1" hangingPunct="1"/>
            <a:r>
              <a:rPr lang="en-US" sz="2600" dirty="0" smtClean="0">
                <a:solidFill>
                  <a:srgbClr val="000000"/>
                </a:solidFill>
                <a:cs typeface="Arial" charset="0"/>
              </a:rPr>
              <a:t>                                                            mail@wrfranklin.org</a:t>
            </a:r>
          </a:p>
        </p:txBody>
      </p:sp>
      <p:grpSp>
        <p:nvGrpSpPr>
          <p:cNvPr id="26630" name="Grupo 11"/>
          <p:cNvGrpSpPr>
            <a:grpSpLocks/>
          </p:cNvGrpSpPr>
          <p:nvPr/>
        </p:nvGrpSpPr>
        <p:grpSpPr bwMode="auto">
          <a:xfrm>
            <a:off x="4427984" y="5409778"/>
            <a:ext cx="792163" cy="971550"/>
            <a:chOff x="539553" y="4653136"/>
            <a:chExt cx="792088" cy="970964"/>
          </a:xfrm>
        </p:grpSpPr>
        <p:pic>
          <p:nvPicPr>
            <p:cNvPr id="26635" name="Imagem 10" descr="UFV-Logo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3" y="4653136"/>
              <a:ext cx="792088" cy="753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6" name="Text Box 4"/>
            <p:cNvSpPr txBox="1">
              <a:spLocks noChangeArrowheads="1"/>
            </p:cNvSpPr>
            <p:nvPr/>
          </p:nvSpPr>
          <p:spPr bwMode="auto">
            <a:xfrm>
              <a:off x="675223" y="5344920"/>
              <a:ext cx="522087" cy="279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pt-BR" sz="1200" b="1">
                  <a:solidFill>
                    <a:srgbClr val="000000"/>
                  </a:solidFill>
                  <a:latin typeface="Calibri" charset="0"/>
                  <a:cs typeface="Arial" charset="0"/>
                </a:rPr>
                <a:t>UFV</a:t>
              </a:r>
            </a:p>
          </p:txBody>
        </p:sp>
      </p:grpSp>
      <p:pic>
        <p:nvPicPr>
          <p:cNvPr id="26631" name="Picture 2" descr="C:\marcus\Projetos\FAPEMIG\PPM\PlanoTrabalho\FAPEMIG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517232"/>
            <a:ext cx="8747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616575"/>
            <a:ext cx="11525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4" descr="https://encrypted-tbn3.gstatic.com/images?q=tbn:ANd9GcTzVdSn6g_DOOShjQ00aigxYqs3W89rUiLHNPuSaIP2_hFGlnJnf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301208"/>
            <a:ext cx="863600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TextBox 1"/>
          <p:cNvSpPr txBox="1">
            <a:spLocks noChangeArrowheads="1"/>
          </p:cNvSpPr>
          <p:nvPr/>
        </p:nvSpPr>
        <p:spPr bwMode="auto">
          <a:xfrm>
            <a:off x="1712913" y="6061075"/>
            <a:ext cx="1635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Grant IIS-1117277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39552" y="404664"/>
            <a:ext cx="5040560" cy="6397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3d extrusionH="57150">
              <a:bevelT h="25400" prst="softRound"/>
            </a:sp3d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Questions</a:t>
            </a:r>
            <a:endParaRPr lang="en-US" sz="3600" b="1" dirty="0">
              <a:solidFill>
                <a:srgbClr val="0059D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pic>
        <p:nvPicPr>
          <p:cNvPr id="2" name="Picture 1" descr="Graphic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479" y="1067041"/>
            <a:ext cx="3171993" cy="38021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536" y="1340768"/>
            <a:ext cx="5184576" cy="3140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4CC712-EBAB-F347-ADDF-72861251DF3F}" type="slidenum">
              <a:rPr lang="en-US" sz="1400">
                <a:solidFill>
                  <a:srgbClr val="000000"/>
                </a:solidFill>
                <a:cs typeface="Arial" charset="0"/>
              </a:rPr>
              <a:pPr eaLnBrk="1" hangingPunct="1"/>
              <a:t>48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410" name="Text Box 10"/>
          <p:cNvSpPr txBox="1">
            <a:spLocks noChangeArrowheads="1"/>
          </p:cNvSpPr>
          <p:nvPr/>
        </p:nvSpPr>
        <p:spPr bwMode="auto">
          <a:xfrm>
            <a:off x="539552" y="404664"/>
            <a:ext cx="5040560" cy="6397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3d extrusionH="57150">
              <a:bevelT h="25400" prst="softRound"/>
            </a:sp3d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i="1" dirty="0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Additional slides</a:t>
            </a:r>
            <a:endParaRPr lang="en-US" sz="3600" b="1" dirty="0">
              <a:solidFill>
                <a:srgbClr val="0059D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49275" y="1125538"/>
            <a:ext cx="8280400" cy="539980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just">
              <a:buClr>
                <a:srgbClr val="0066FF"/>
              </a:buClr>
              <a:buSzPct val="60000"/>
              <a:tabLst/>
              <a:defRPr/>
            </a:pP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47313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4CC712-EBAB-F347-ADDF-72861251DF3F}" type="slidenum">
              <a:rPr lang="en-US" sz="1400">
                <a:solidFill>
                  <a:srgbClr val="000000"/>
                </a:solidFill>
                <a:cs typeface="Arial" charset="0"/>
              </a:rPr>
              <a:pPr eaLnBrk="1" hangingPunct="1"/>
              <a:t>49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410" name="Text Box 10"/>
          <p:cNvSpPr txBox="1">
            <a:spLocks noChangeArrowheads="1"/>
          </p:cNvSpPr>
          <p:nvPr/>
        </p:nvSpPr>
        <p:spPr bwMode="auto">
          <a:xfrm>
            <a:off x="539552" y="404664"/>
            <a:ext cx="5040560" cy="6397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3d extrusionH="57150">
              <a:bevelT h="25400" prst="softRound"/>
            </a:sp3d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i="1" dirty="0" err="1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PinMesh</a:t>
            </a:r>
            <a:r>
              <a:rPr lang="en-US" sz="3600" b="1" i="1" dirty="0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</a:t>
            </a:r>
            <a:r>
              <a:rPr lang="en-US" sz="3600" b="1" dirty="0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Implementation</a:t>
            </a:r>
            <a:endParaRPr lang="en-US" sz="3600" b="1" dirty="0">
              <a:solidFill>
                <a:srgbClr val="0059D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49275" y="1125538"/>
            <a:ext cx="8280400" cy="539980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700" dirty="0"/>
              <a:t>G</a:t>
            </a:r>
            <a:r>
              <a:rPr lang="en-US" sz="2700" dirty="0" smtClean="0"/>
              <a:t>rid </a:t>
            </a:r>
            <a:r>
              <a:rPr lang="en-US" sz="2700" dirty="0"/>
              <a:t>cells’ contents </a:t>
            </a:r>
            <a:r>
              <a:rPr lang="en-US" sz="2700" dirty="0" smtClean="0"/>
              <a:t>(references </a:t>
            </a:r>
            <a:r>
              <a:rPr lang="en-US" sz="2700" dirty="0"/>
              <a:t>to the triangles) are stored in a </a:t>
            </a:r>
            <a:r>
              <a:rPr lang="en-US" sz="2700" i="1" dirty="0"/>
              <a:t>ragged </a:t>
            </a:r>
            <a:r>
              <a:rPr lang="en-US" sz="2700" i="1" dirty="0" smtClean="0"/>
              <a:t>array</a:t>
            </a:r>
          </a:p>
          <a:p>
            <a:pPr algn="just">
              <a:buClr>
                <a:srgbClr val="0066FF"/>
              </a:buClr>
              <a:buSzPct val="60000"/>
              <a:tabLst/>
              <a:defRPr/>
            </a:pPr>
            <a:endParaRPr lang="en-US" sz="2000" dirty="0" smtClean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700" dirty="0" smtClean="0"/>
              <a:t>For example</a:t>
            </a:r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endParaRPr lang="en-US" sz="2800" dirty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endParaRPr lang="en-US" sz="2800" dirty="0" smtClean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endParaRPr lang="en-US" sz="2800" dirty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endParaRPr lang="en-US" sz="2800" dirty="0" smtClean="0"/>
          </a:p>
          <a:p>
            <a:pPr algn="just">
              <a:buClr>
                <a:srgbClr val="0066FF"/>
              </a:buClr>
              <a:buSzPct val="60000"/>
              <a:tabLst/>
              <a:defRPr/>
            </a:pPr>
            <a:endParaRPr lang="en-US" sz="3200" dirty="0"/>
          </a:p>
          <a:p>
            <a:pPr algn="just">
              <a:buClr>
                <a:srgbClr val="0066FF"/>
              </a:buClr>
              <a:buSzPct val="60000"/>
              <a:tabLst/>
              <a:defRPr/>
            </a:pPr>
            <a:endParaRPr lang="en-US" sz="1000" dirty="0" smtClean="0"/>
          </a:p>
          <a:p>
            <a:pPr algn="just">
              <a:buClr>
                <a:srgbClr val="0066FF"/>
              </a:buClr>
              <a:buSzPct val="60000"/>
              <a:tabLst/>
              <a:defRPr/>
            </a:pPr>
            <a:r>
              <a:rPr lang="en-US" sz="2000" dirty="0"/>
              <a:t> </a:t>
            </a:r>
            <a:r>
              <a:rPr lang="en-US" sz="2000" dirty="0" smtClean="0"/>
              <a:t>     Conventional arrays                            Ragged array</a:t>
            </a:r>
          </a:p>
          <a:p>
            <a:pPr algn="just">
              <a:buClr>
                <a:srgbClr val="0066FF"/>
              </a:buClr>
              <a:buSzPct val="60000"/>
              <a:tabLst/>
              <a:defRPr/>
            </a:pPr>
            <a:endParaRPr lang="en-US" sz="1200" dirty="0" smtClean="0"/>
          </a:p>
          <a:p>
            <a:pPr algn="just">
              <a:buClr>
                <a:srgbClr val="0066FF"/>
              </a:buClr>
              <a:buSzPct val="60000"/>
              <a:tabLst/>
              <a:defRPr/>
            </a:pPr>
            <a:endParaRPr lang="en-US" sz="1200" dirty="0" smtClean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700" dirty="0" smtClean="0"/>
              <a:t>The mesh is scanned twice, but only </a:t>
            </a:r>
            <a:r>
              <a:rPr lang="en-US" sz="2700" dirty="0"/>
              <a:t>a</a:t>
            </a:r>
            <a:r>
              <a:rPr lang="en-US" sz="2700" dirty="0" smtClean="0"/>
              <a:t> big array is </a:t>
            </a:r>
            <a:r>
              <a:rPr lang="en-US" sz="2700" dirty="0"/>
              <a:t>allocated </a:t>
            </a:r>
            <a:r>
              <a:rPr lang="en-US" sz="2700" dirty="0" smtClean="0"/>
              <a:t>instead </a:t>
            </a:r>
            <a:r>
              <a:rPr lang="en-US" sz="2700" dirty="0"/>
              <a:t>of </a:t>
            </a:r>
            <a:r>
              <a:rPr lang="en-US" sz="2700" dirty="0" smtClean="0"/>
              <a:t>many </a:t>
            </a:r>
            <a:r>
              <a:rPr lang="en-US" sz="2700" dirty="0"/>
              <a:t>small arrays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15617" y="2636912"/>
            <a:ext cx="7920879" cy="2304256"/>
            <a:chOff x="755576" y="2492896"/>
            <a:chExt cx="8264157" cy="2448272"/>
          </a:xfrm>
        </p:grpSpPr>
        <p:pic>
          <p:nvPicPr>
            <p:cNvPr id="3" name="Picture 2" descr="Ragged-array-a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2636912"/>
              <a:ext cx="3911660" cy="2304256"/>
            </a:xfrm>
            <a:prstGeom prst="rect">
              <a:avLst/>
            </a:prstGeom>
          </p:spPr>
        </p:pic>
        <p:pic>
          <p:nvPicPr>
            <p:cNvPr id="5" name="Picture 4" descr="Ragged-array-b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2492896"/>
              <a:ext cx="4231709" cy="2382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9442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B563F2A-B5A2-C545-954B-9292EC7B5973}" type="slidenum">
              <a:rPr lang="en-US" sz="1400">
                <a:solidFill>
                  <a:srgbClr val="000000"/>
                </a:solidFill>
                <a:cs typeface="Arial" charset="0"/>
              </a:rPr>
              <a:pPr eaLnBrk="1" hangingPunct="1"/>
              <a:t>5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410" name="Text Box 10"/>
          <p:cNvSpPr txBox="1">
            <a:spLocks noChangeArrowheads="1"/>
          </p:cNvSpPr>
          <p:nvPr/>
        </p:nvSpPr>
        <p:spPr bwMode="auto">
          <a:xfrm>
            <a:off x="539552" y="404664"/>
            <a:ext cx="2808312" cy="6397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3d extrusionH="57150">
              <a:bevelT h="25400" prst="softRound"/>
            </a:sp3d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Introduction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39552" y="1124744"/>
            <a:ext cx="8415213" cy="51831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defRPr/>
            </a:pPr>
            <a:r>
              <a:rPr lang="en-US" sz="2700" dirty="0" smtClean="0">
                <a:latin typeface="Arial" pitchFamily="34" charset="0"/>
                <a:ea typeface="Microsoft JhengHei" pitchFamily="34" charset="-120"/>
                <a:cs typeface="Arial" pitchFamily="34" charset="0"/>
              </a:rPr>
              <a:t>In 3D, we want to know which tetrahedron contains a given point</a:t>
            </a:r>
            <a:endParaRPr lang="en-US" sz="2700" dirty="0">
              <a:latin typeface="Arial"/>
              <a:cs typeface="Arial"/>
            </a:endParaRPr>
          </a:p>
        </p:txBody>
      </p:sp>
      <p:pic>
        <p:nvPicPr>
          <p:cNvPr id="7" name="Picture 6" descr="Sphere-triangul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04864"/>
            <a:ext cx="4428105" cy="4104456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flipH="1">
            <a:off x="4427985" y="3623733"/>
            <a:ext cx="2091348" cy="52534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Oval Callout 10"/>
          <p:cNvSpPr/>
          <p:nvPr/>
        </p:nvSpPr>
        <p:spPr bwMode="auto">
          <a:xfrm>
            <a:off x="5940152" y="1988840"/>
            <a:ext cx="3024337" cy="1440160"/>
          </a:xfrm>
          <a:prstGeom prst="wedgeEllipseCallout">
            <a:avLst>
              <a:gd name="adj1" fmla="val -31454"/>
              <a:gd name="adj2" fmla="val 63953"/>
            </a:avLst>
          </a:prstGeom>
          <a:solidFill>
            <a:srgbClr val="FFE15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34710" y="2204864"/>
            <a:ext cx="3009290" cy="1575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Which tetrahedron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c</a:t>
            </a:r>
            <a:r>
              <a:rPr lang="en-US" sz="2400" dirty="0" smtClean="0">
                <a:solidFill>
                  <a:srgbClr val="000000"/>
                </a:solidFill>
              </a:rPr>
              <a:t>ontains a point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       here?</a:t>
            </a:r>
          </a:p>
          <a:p>
            <a:endParaRPr lang="en-US" dirty="0"/>
          </a:p>
        </p:txBody>
      </p:sp>
      <p:sp>
        <p:nvSpPr>
          <p:cNvPr id="2" name="CaixaDeTexto 1"/>
          <p:cNvSpPr txBox="1"/>
          <p:nvPr/>
        </p:nvSpPr>
        <p:spPr>
          <a:xfrm>
            <a:off x="3923928" y="6258520"/>
            <a:ext cx="2448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tx1"/>
                </a:solidFill>
              </a:rPr>
              <a:t>http://</a:t>
            </a:r>
            <a:r>
              <a:rPr lang="pt-BR" sz="1000" dirty="0" smtClean="0">
                <a:solidFill>
                  <a:schemeClr val="tx1"/>
                </a:solidFill>
              </a:rPr>
              <a:t>doc.cgal.org/latest/Triangulation_3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8158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4CC712-EBAB-F347-ADDF-72861251DF3F}" type="slidenum">
              <a:rPr lang="en-US" sz="1400">
                <a:solidFill>
                  <a:srgbClr val="000000"/>
                </a:solidFill>
                <a:cs typeface="Arial" charset="0"/>
              </a:rPr>
              <a:pPr eaLnBrk="1" hangingPunct="1"/>
              <a:t>50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410" name="Text Box 10"/>
          <p:cNvSpPr txBox="1">
            <a:spLocks noChangeArrowheads="1"/>
          </p:cNvSpPr>
          <p:nvPr/>
        </p:nvSpPr>
        <p:spPr bwMode="auto">
          <a:xfrm>
            <a:off x="539552" y="404664"/>
            <a:ext cx="5040560" cy="6397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3d extrusionH="57150">
              <a:bevelT h="25400" prst="softRound"/>
            </a:sp3d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i="1" dirty="0" err="1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PinMesh</a:t>
            </a:r>
            <a:r>
              <a:rPr lang="en-US" sz="3600" b="1" i="1" dirty="0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</a:t>
            </a:r>
            <a:r>
              <a:rPr lang="en-US" sz="3600" b="1" dirty="0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Implementation</a:t>
            </a:r>
            <a:endParaRPr lang="en-US" sz="3600" b="1" dirty="0">
              <a:solidFill>
                <a:srgbClr val="0059D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49274" y="1125538"/>
            <a:ext cx="8487221" cy="57324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700" dirty="0" smtClean="0"/>
              <a:t>The cases that need to be analyzed using </a:t>
            </a:r>
            <a:r>
              <a:rPr lang="en-US" sz="2700" i="1" dirty="0" err="1" smtClean="0"/>
              <a:t>SoS</a:t>
            </a:r>
            <a:r>
              <a:rPr lang="en-US" sz="2700" i="1" dirty="0" smtClean="0"/>
              <a:t> </a:t>
            </a:r>
            <a:r>
              <a:rPr lang="en-US" sz="2700" dirty="0" smtClean="0"/>
              <a:t>are when a  </a:t>
            </a:r>
            <a:r>
              <a:rPr lang="en-US" sz="2700" i="1" dirty="0" err="1" smtClean="0"/>
              <a:t>λ</a:t>
            </a:r>
            <a:r>
              <a:rPr lang="en-US" sz="2700" i="1" baseline="-25000" dirty="0" err="1" smtClean="0"/>
              <a:t>i</a:t>
            </a:r>
            <a:r>
              <a:rPr lang="en-US" sz="2700" dirty="0" smtClean="0"/>
              <a:t> is </a:t>
            </a:r>
            <a:r>
              <a:rPr lang="en-US" sz="2700" dirty="0"/>
              <a:t>either 0 or </a:t>
            </a:r>
            <a:r>
              <a:rPr lang="en-US" sz="2700" dirty="0" smtClean="0"/>
              <a:t>1</a:t>
            </a:r>
            <a:endParaRPr lang="en-US" sz="2700" dirty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endParaRPr lang="en-US" sz="2000" dirty="0" smtClean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700" dirty="0" smtClean="0"/>
              <a:t>The perturbed projected point </a:t>
            </a:r>
            <a:r>
              <a:rPr lang="en-US" sz="2700" i="1" dirty="0" err="1" smtClean="0"/>
              <a:t>p’</a:t>
            </a:r>
            <a:r>
              <a:rPr lang="en-US" sz="2700" i="1" baseline="-25000" dirty="0" err="1" smtClean="0"/>
              <a:t>ε</a:t>
            </a:r>
            <a:r>
              <a:rPr lang="en-US" sz="2700" dirty="0" smtClean="0"/>
              <a:t> is</a:t>
            </a:r>
            <a:r>
              <a:rPr lang="en-US" sz="2700" i="1" dirty="0" smtClean="0"/>
              <a:t> </a:t>
            </a:r>
            <a:r>
              <a:rPr lang="en-US" sz="2700" dirty="0" smtClean="0"/>
              <a:t>(</a:t>
            </a:r>
            <a:r>
              <a:rPr lang="en-US" sz="2700" i="1" dirty="0" err="1" smtClean="0"/>
              <a:t>p’</a:t>
            </a:r>
            <a:r>
              <a:rPr lang="en-US" sz="2700" i="1" baseline="-25000" dirty="0" err="1" smtClean="0"/>
              <a:t>x</a:t>
            </a:r>
            <a:r>
              <a:rPr lang="en-US" sz="2700" i="1" dirty="0" err="1" smtClean="0"/>
              <a:t>+ε</a:t>
            </a:r>
            <a:r>
              <a:rPr lang="en-US" sz="2700" dirty="0"/>
              <a:t>, </a:t>
            </a:r>
            <a:r>
              <a:rPr lang="en-US" sz="2700" i="1" dirty="0" smtClean="0"/>
              <a:t>p’</a:t>
            </a:r>
            <a:r>
              <a:rPr lang="en-US" sz="2700" i="1" baseline="-25000" dirty="0" smtClean="0"/>
              <a:t>y</a:t>
            </a:r>
            <a:r>
              <a:rPr lang="en-US" sz="2700" i="1" dirty="0" smtClean="0"/>
              <a:t>+ε</a:t>
            </a:r>
            <a:r>
              <a:rPr lang="en-US" sz="2700" i="1" baseline="30000" dirty="0" smtClean="0"/>
              <a:t>2</a:t>
            </a:r>
            <a:r>
              <a:rPr lang="en-US" sz="2700" i="1" dirty="0"/>
              <a:t>, 0</a:t>
            </a:r>
            <a:r>
              <a:rPr lang="fr-FR" sz="2700" dirty="0" smtClean="0"/>
              <a:t>)</a:t>
            </a:r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endParaRPr lang="fr-FR" sz="2000" dirty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700" dirty="0" smtClean="0"/>
              <a:t>Replacing </a:t>
            </a:r>
            <a:r>
              <a:rPr lang="en-US" sz="2700" i="1" dirty="0"/>
              <a:t>p</a:t>
            </a:r>
            <a:r>
              <a:rPr lang="en-US" sz="2700" i="1" dirty="0" smtClean="0"/>
              <a:t>’</a:t>
            </a:r>
            <a:r>
              <a:rPr lang="en-US" sz="2700" dirty="0" smtClean="0"/>
              <a:t> with </a:t>
            </a:r>
            <a:r>
              <a:rPr lang="en-US" sz="2700" i="1" dirty="0" err="1"/>
              <a:t>p’</a:t>
            </a:r>
            <a:r>
              <a:rPr lang="en-US" sz="2700" i="1" baseline="-25000" dirty="0" err="1"/>
              <a:t>ε</a:t>
            </a:r>
            <a:r>
              <a:rPr lang="en-US" sz="2700" i="1" dirty="0" smtClean="0"/>
              <a:t> </a:t>
            </a:r>
            <a:r>
              <a:rPr lang="en-US" sz="2700" dirty="0" smtClean="0"/>
              <a:t>in </a:t>
            </a:r>
            <a:r>
              <a:rPr lang="en-US" sz="2700" dirty="0" err="1" smtClean="0"/>
              <a:t>barycentric</a:t>
            </a:r>
            <a:r>
              <a:rPr lang="en-US" sz="2700" dirty="0" smtClean="0"/>
              <a:t> equations: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just">
              <a:buClr>
                <a:srgbClr val="0066FF"/>
              </a:buClr>
              <a:buSzPct val="60000"/>
              <a:tabLst/>
              <a:defRPr/>
            </a:pPr>
            <a:endParaRPr lang="en-US" sz="2800" dirty="0"/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5838790"/>
              </p:ext>
            </p:extLst>
          </p:nvPr>
        </p:nvGraphicFramePr>
        <p:xfrm>
          <a:off x="1866900" y="3573463"/>
          <a:ext cx="5564188" cy="293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3" name="Equação" r:id="rId3" imgW="2527200" imgH="1333440" progId="Equation.3">
                  <p:embed/>
                </p:oleObj>
              </mc:Choice>
              <mc:Fallback>
                <p:oleObj name="Equação" r:id="rId3" imgW="2527200" imgH="1333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66900" y="3573463"/>
                        <a:ext cx="5564188" cy="293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8225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4CC712-EBAB-F347-ADDF-72861251DF3F}" type="slidenum">
              <a:rPr lang="en-US" sz="1400">
                <a:solidFill>
                  <a:srgbClr val="000000"/>
                </a:solidFill>
                <a:cs typeface="Arial" charset="0"/>
              </a:rPr>
              <a:pPr eaLnBrk="1" hangingPunct="1"/>
              <a:t>51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410" name="Text Box 10"/>
          <p:cNvSpPr txBox="1">
            <a:spLocks noChangeArrowheads="1"/>
          </p:cNvSpPr>
          <p:nvPr/>
        </p:nvSpPr>
        <p:spPr bwMode="auto">
          <a:xfrm>
            <a:off x="539552" y="404664"/>
            <a:ext cx="5040560" cy="6397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3d extrusionH="57150">
              <a:bevelT h="25400" prst="softRound"/>
            </a:sp3d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i="1" dirty="0" err="1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PinMesh</a:t>
            </a:r>
            <a:r>
              <a:rPr lang="en-US" sz="3600" b="1" i="1" dirty="0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</a:t>
            </a:r>
            <a:r>
              <a:rPr lang="en-US" sz="3600" b="1" dirty="0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Implementation</a:t>
            </a:r>
            <a:endParaRPr lang="en-US" sz="3600" b="1" dirty="0">
              <a:solidFill>
                <a:srgbClr val="0059D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49275" y="1125538"/>
            <a:ext cx="8343206" cy="57324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800" dirty="0" smtClean="0"/>
              <a:t>Then, analyze these expression to verify when </a:t>
            </a:r>
            <a:r>
              <a:rPr lang="en-US" sz="2800" i="1" dirty="0" err="1" smtClean="0"/>
              <a:t>λ</a:t>
            </a:r>
            <a:r>
              <a:rPr lang="en-US" sz="2800" i="1" baseline="-25000" dirty="0" err="1" smtClean="0"/>
              <a:t>εi</a:t>
            </a:r>
            <a:r>
              <a:rPr lang="en-US" sz="2800" dirty="0" smtClean="0"/>
              <a:t> = 0 or </a:t>
            </a:r>
            <a:r>
              <a:rPr lang="en-US" sz="2800" i="1" dirty="0" err="1" smtClean="0"/>
              <a:t>λ</a:t>
            </a:r>
            <a:r>
              <a:rPr lang="en-US" sz="2800" i="1" baseline="-25000" dirty="0" err="1" smtClean="0"/>
              <a:t>εi</a:t>
            </a:r>
            <a:r>
              <a:rPr lang="en-US" sz="2800" dirty="0" smtClean="0"/>
              <a:t> = 1</a:t>
            </a:r>
          </a:p>
          <a:p>
            <a:pPr algn="just">
              <a:buClr>
                <a:srgbClr val="0066FF"/>
              </a:buClr>
              <a:buSzPct val="60000"/>
              <a:tabLst/>
              <a:defRPr/>
            </a:pPr>
            <a:endParaRPr lang="en-US" sz="2000" dirty="0" smtClean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800" dirty="0" smtClean="0"/>
              <a:t>Consider </a:t>
            </a:r>
            <a:r>
              <a:rPr lang="en-US" sz="2800" i="1" dirty="0" smtClean="0"/>
              <a:t>λ</a:t>
            </a:r>
            <a:r>
              <a:rPr lang="en-US" sz="2800" i="1" baseline="-25000" dirty="0" smtClean="0"/>
              <a:t>ε0</a:t>
            </a:r>
            <a:r>
              <a:rPr lang="en-US" sz="1000" i="1" baseline="-25000" dirty="0" smtClean="0"/>
              <a:t> </a:t>
            </a:r>
            <a:r>
              <a:rPr lang="en-US" sz="2800" dirty="0" smtClean="0"/>
              <a:t>:</a:t>
            </a:r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endParaRPr lang="en-US" sz="800" dirty="0" smtClean="0"/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r>
              <a:rPr lang="en-US" sz="2600" dirty="0"/>
              <a:t>i</a:t>
            </a:r>
            <a:r>
              <a:rPr lang="en-US" sz="2600" dirty="0" smtClean="0"/>
              <a:t>f </a:t>
            </a:r>
            <a:r>
              <a:rPr lang="en-US" sz="2600" i="1" dirty="0" smtClean="0"/>
              <a:t>λ</a:t>
            </a:r>
            <a:r>
              <a:rPr lang="en-US" sz="2600" i="1" baseline="-25000" dirty="0" smtClean="0"/>
              <a:t>0</a:t>
            </a:r>
            <a:r>
              <a:rPr lang="en-US" sz="2000" i="1" baseline="-25000" dirty="0" smtClean="0"/>
              <a:t> </a:t>
            </a:r>
            <a:r>
              <a:rPr lang="en-US" sz="2600" dirty="0" smtClean="0"/>
              <a:t>≠</a:t>
            </a:r>
            <a:r>
              <a:rPr lang="en-US" sz="2000" dirty="0" smtClean="0"/>
              <a:t> </a:t>
            </a:r>
            <a:r>
              <a:rPr lang="en-US" sz="2600" dirty="0" smtClean="0"/>
              <a:t>0 and </a:t>
            </a:r>
            <a:r>
              <a:rPr lang="en-US" sz="2600" i="1" dirty="0"/>
              <a:t>λ</a:t>
            </a:r>
            <a:r>
              <a:rPr lang="en-US" sz="2600" i="1" baseline="-25000" dirty="0"/>
              <a:t>0</a:t>
            </a:r>
            <a:r>
              <a:rPr lang="en-US" sz="2000" i="1" baseline="-25000" dirty="0"/>
              <a:t>  </a:t>
            </a:r>
            <a:r>
              <a:rPr lang="en-US" sz="2600" dirty="0"/>
              <a:t>≠</a:t>
            </a:r>
            <a:r>
              <a:rPr lang="en-US" sz="2000" dirty="0"/>
              <a:t> </a:t>
            </a:r>
            <a:r>
              <a:rPr lang="en-US" sz="2600" dirty="0" smtClean="0"/>
              <a:t>1     </a:t>
            </a:r>
            <a:r>
              <a:rPr lang="en-US" sz="2400" dirty="0" smtClean="0"/>
              <a:t>0 </a:t>
            </a:r>
            <a:r>
              <a:rPr lang="en-US" sz="2400" dirty="0"/>
              <a:t>&lt; </a:t>
            </a:r>
            <a:r>
              <a:rPr lang="en-US" sz="2400" i="1" dirty="0"/>
              <a:t>λ</a:t>
            </a:r>
            <a:r>
              <a:rPr lang="en-US" sz="2400" i="1" baseline="-25000" dirty="0"/>
              <a:t>ε0</a:t>
            </a:r>
            <a:r>
              <a:rPr lang="en-US" sz="2400" dirty="0"/>
              <a:t> &lt; </a:t>
            </a:r>
            <a:r>
              <a:rPr lang="en-US" sz="2400" dirty="0" smtClean="0"/>
              <a:t>1</a:t>
            </a:r>
            <a:endParaRPr lang="en-US" sz="2600" dirty="0"/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endParaRPr lang="en-US" sz="500" dirty="0" smtClean="0"/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r>
              <a:rPr lang="en-US" sz="2600" dirty="0" smtClean="0"/>
              <a:t>If </a:t>
            </a:r>
            <a:r>
              <a:rPr lang="en-US" sz="2600" i="1" dirty="0" smtClean="0"/>
              <a:t>λ</a:t>
            </a:r>
            <a:r>
              <a:rPr lang="en-US" sz="2600" i="1" baseline="-25000" dirty="0" smtClean="0"/>
              <a:t>0</a:t>
            </a:r>
            <a:r>
              <a:rPr lang="en-US" sz="2600" i="1" dirty="0" smtClean="0"/>
              <a:t> </a:t>
            </a:r>
            <a:r>
              <a:rPr lang="en-US" sz="2600" dirty="0" smtClean="0"/>
              <a:t>= 0     </a:t>
            </a:r>
            <a:r>
              <a:rPr lang="en-US" sz="2600" i="1" dirty="0" smtClean="0"/>
              <a:t>λ</a:t>
            </a:r>
            <a:r>
              <a:rPr lang="en-US" sz="2600" i="1" baseline="-25000" dirty="0" smtClean="0"/>
              <a:t>ε0</a:t>
            </a:r>
            <a:r>
              <a:rPr lang="en-US" sz="2600" dirty="0" smtClean="0"/>
              <a:t> &lt; 1.  Lacks to show that </a:t>
            </a:r>
            <a:r>
              <a:rPr lang="en-US" sz="2600" i="1" dirty="0" smtClean="0"/>
              <a:t>λ</a:t>
            </a:r>
            <a:r>
              <a:rPr lang="en-US" sz="2600" i="1" baseline="-25000" dirty="0" smtClean="0"/>
              <a:t>ε0</a:t>
            </a:r>
            <a:r>
              <a:rPr lang="en-US" sz="2600" dirty="0" smtClean="0"/>
              <a:t> &gt; 0</a:t>
            </a:r>
          </a:p>
          <a:p>
            <a:pPr marL="1600200" lvl="2" indent="-457200" algn="just">
              <a:buClr>
                <a:srgbClr val="0066FF"/>
              </a:buClr>
              <a:buSzPct val="80000"/>
              <a:buFont typeface="Courier New"/>
              <a:buChar char="o"/>
              <a:defRPr/>
            </a:pPr>
            <a:r>
              <a:rPr lang="en-US" sz="2600" dirty="0" smtClean="0"/>
              <a:t>Suppose </a:t>
            </a:r>
            <a:r>
              <a:rPr lang="en-US" sz="2600" i="1" dirty="0" err="1" smtClean="0"/>
              <a:t>det</a:t>
            </a:r>
            <a:r>
              <a:rPr lang="en-US" sz="2600" dirty="0" smtClean="0"/>
              <a:t> </a:t>
            </a:r>
            <a:r>
              <a:rPr lang="en-US" sz="2600" dirty="0"/>
              <a:t>&gt; </a:t>
            </a:r>
            <a:r>
              <a:rPr lang="en-US" sz="2600" dirty="0" smtClean="0"/>
              <a:t>0. Then, </a:t>
            </a:r>
            <a:r>
              <a:rPr lang="en-US" sz="2600" i="1" dirty="0"/>
              <a:t>λ</a:t>
            </a:r>
            <a:r>
              <a:rPr lang="en-US" sz="2600" i="1" baseline="-25000" dirty="0"/>
              <a:t>ε0</a:t>
            </a:r>
            <a:r>
              <a:rPr lang="en-US" sz="2600" dirty="0"/>
              <a:t> &gt; </a:t>
            </a:r>
            <a:r>
              <a:rPr lang="en-US" sz="2600" dirty="0" smtClean="0"/>
              <a:t>0 if and only if        (</a:t>
            </a:r>
            <a:r>
              <a:rPr lang="en-US" sz="2600" i="1" dirty="0" smtClean="0"/>
              <a:t>t’</a:t>
            </a:r>
            <a:r>
              <a:rPr lang="en-US" sz="2600" i="1" baseline="-25000" dirty="0" smtClean="0"/>
              <a:t>1y</a:t>
            </a:r>
            <a:r>
              <a:rPr lang="en-US" sz="2600" i="1" dirty="0" smtClean="0"/>
              <a:t>- t’</a:t>
            </a:r>
            <a:r>
              <a:rPr lang="en-US" sz="2600" i="1" baseline="-25000" dirty="0" smtClean="0"/>
              <a:t>2y</a:t>
            </a:r>
            <a:r>
              <a:rPr lang="en-US" sz="2600" dirty="0" smtClean="0"/>
              <a:t>)×</a:t>
            </a:r>
            <a:r>
              <a:rPr lang="en-US" sz="2600" i="1" dirty="0" smtClean="0"/>
              <a:t>ε</a:t>
            </a:r>
            <a:r>
              <a:rPr lang="en-US" sz="2600" i="1" dirty="0"/>
              <a:t> </a:t>
            </a:r>
            <a:r>
              <a:rPr lang="en-US" sz="2600" i="1" dirty="0" smtClean="0"/>
              <a:t>+ </a:t>
            </a:r>
            <a:r>
              <a:rPr lang="en-US" sz="2600" dirty="0" smtClean="0"/>
              <a:t>(</a:t>
            </a:r>
            <a:r>
              <a:rPr lang="en-US" sz="2600" i="1" dirty="0" smtClean="0"/>
              <a:t>t’</a:t>
            </a:r>
            <a:r>
              <a:rPr lang="en-US" sz="2600" i="1" baseline="-25000" dirty="0" smtClean="0"/>
              <a:t>2x</a:t>
            </a:r>
            <a:r>
              <a:rPr lang="en-US" sz="2600" i="1" dirty="0" smtClean="0"/>
              <a:t>- t’</a:t>
            </a:r>
            <a:r>
              <a:rPr lang="en-US" sz="2600" i="1" baseline="-25000" dirty="0" smtClean="0"/>
              <a:t>1x</a:t>
            </a:r>
            <a:r>
              <a:rPr lang="en-US" sz="2600" dirty="0" smtClean="0"/>
              <a:t>)×</a:t>
            </a:r>
            <a:r>
              <a:rPr lang="en-US" sz="2600" i="1" dirty="0" smtClean="0"/>
              <a:t>ε</a:t>
            </a:r>
            <a:r>
              <a:rPr lang="en-US" sz="2600" i="1" baseline="30000" dirty="0" smtClean="0"/>
              <a:t>2  </a:t>
            </a:r>
            <a:r>
              <a:rPr lang="en-US" sz="2600" dirty="0" smtClean="0"/>
              <a:t>&gt; 0 </a:t>
            </a:r>
          </a:p>
          <a:p>
            <a:pPr marL="1600200" lvl="2" indent="-457200" algn="just">
              <a:buClr>
                <a:srgbClr val="0066FF"/>
              </a:buClr>
              <a:buSzPct val="80000"/>
              <a:buFont typeface="Courier New"/>
              <a:buChar char="o"/>
              <a:defRPr/>
            </a:pPr>
            <a:r>
              <a:rPr lang="en-US" sz="2600" dirty="0" smtClean="0"/>
              <a:t>Which is true:</a:t>
            </a:r>
          </a:p>
          <a:p>
            <a:pPr marL="1952625" lvl="3" indent="-358775" algn="just">
              <a:buClr>
                <a:srgbClr val="0066FF"/>
              </a:buClr>
              <a:buSzPct val="80000"/>
              <a:buFont typeface="Arial"/>
              <a:buChar char="•"/>
              <a:defRPr/>
            </a:pPr>
            <a:r>
              <a:rPr lang="en-US" sz="2600" dirty="0"/>
              <a:t>i</a:t>
            </a:r>
            <a:r>
              <a:rPr lang="en-US" sz="2600" dirty="0" smtClean="0"/>
              <a:t>f (</a:t>
            </a:r>
            <a:r>
              <a:rPr lang="en-US" sz="2600" i="1" dirty="0" smtClean="0"/>
              <a:t>t</a:t>
            </a:r>
            <a:r>
              <a:rPr lang="en-US" sz="2600" i="1" dirty="0"/>
              <a:t>’</a:t>
            </a:r>
            <a:r>
              <a:rPr lang="en-US" sz="2600" i="1" baseline="-25000" dirty="0" smtClean="0"/>
              <a:t>1y </a:t>
            </a:r>
            <a:r>
              <a:rPr lang="en-US" sz="2600" i="1" dirty="0" smtClean="0"/>
              <a:t>- t</a:t>
            </a:r>
            <a:r>
              <a:rPr lang="en-US" sz="2600" i="1" dirty="0"/>
              <a:t>’</a:t>
            </a:r>
            <a:r>
              <a:rPr lang="en-US" sz="2600" i="1" baseline="-25000" dirty="0" smtClean="0"/>
              <a:t>2y</a:t>
            </a:r>
            <a:r>
              <a:rPr lang="en-US" sz="2600" dirty="0" smtClean="0"/>
              <a:t>) &gt; 0 or </a:t>
            </a:r>
          </a:p>
          <a:p>
            <a:pPr marL="1944688" lvl="3" indent="-344488" algn="just">
              <a:buClr>
                <a:srgbClr val="0066FF"/>
              </a:buClr>
              <a:buSzPct val="80000"/>
              <a:buFont typeface="Arial"/>
              <a:buChar char="•"/>
              <a:defRPr/>
            </a:pPr>
            <a:r>
              <a:rPr lang="en-US" sz="2600" dirty="0" smtClean="0"/>
              <a:t>If (</a:t>
            </a:r>
            <a:r>
              <a:rPr lang="en-US" sz="2600" i="1" dirty="0"/>
              <a:t>t’</a:t>
            </a:r>
            <a:r>
              <a:rPr lang="en-US" sz="2600" i="1" baseline="-25000" dirty="0"/>
              <a:t>1y </a:t>
            </a:r>
            <a:r>
              <a:rPr lang="en-US" sz="2600" i="1" dirty="0"/>
              <a:t>- t’</a:t>
            </a:r>
            <a:r>
              <a:rPr lang="en-US" sz="2600" i="1" baseline="-25000" dirty="0"/>
              <a:t>2y</a:t>
            </a:r>
            <a:r>
              <a:rPr lang="en-US" sz="2600" dirty="0" smtClean="0"/>
              <a:t>) = 0 and </a:t>
            </a:r>
            <a:r>
              <a:rPr lang="en-US" sz="2600" dirty="0"/>
              <a:t>(</a:t>
            </a:r>
            <a:r>
              <a:rPr lang="en-US" sz="2600" i="1" dirty="0"/>
              <a:t>t’</a:t>
            </a:r>
            <a:r>
              <a:rPr lang="en-US" sz="2600" i="1" baseline="-25000" dirty="0"/>
              <a:t>2x</a:t>
            </a:r>
            <a:r>
              <a:rPr lang="en-US" sz="2600" i="1" dirty="0"/>
              <a:t>- t’</a:t>
            </a:r>
            <a:r>
              <a:rPr lang="en-US" sz="2600" i="1" baseline="-25000" dirty="0"/>
              <a:t>1x</a:t>
            </a:r>
            <a:r>
              <a:rPr lang="en-US" sz="2600" dirty="0" smtClean="0"/>
              <a:t>) &gt; 0 </a:t>
            </a:r>
          </a:p>
          <a:p>
            <a:pPr marL="1600200" lvl="2" indent="-457200" algn="just">
              <a:buClr>
                <a:srgbClr val="0066FF"/>
              </a:buClr>
              <a:buSzPct val="80000"/>
              <a:buFont typeface="Courier New"/>
              <a:buChar char="o"/>
              <a:defRPr/>
            </a:pPr>
            <a:r>
              <a:rPr lang="en-US" sz="2600" dirty="0" smtClean="0"/>
              <a:t>A similar analysis can be done for </a:t>
            </a:r>
            <a:r>
              <a:rPr lang="en-US" sz="2600" i="1" dirty="0" err="1" smtClean="0"/>
              <a:t>det</a:t>
            </a:r>
            <a:r>
              <a:rPr lang="en-US" sz="2600" i="1" dirty="0" smtClean="0"/>
              <a:t> &lt; 0</a:t>
            </a:r>
            <a:endParaRPr lang="en-US" sz="500" dirty="0" smtClean="0"/>
          </a:p>
          <a:p>
            <a:pPr algn="just">
              <a:buClr>
                <a:srgbClr val="0066FF"/>
              </a:buClr>
              <a:buSzPct val="60000"/>
              <a:tabLst/>
              <a:defRPr/>
            </a:pPr>
            <a:endParaRPr lang="en-US" sz="2800" dirty="0" smtClean="0"/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endParaRPr lang="en-US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865833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9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 bwMode="auto">
          <a:xfrm>
            <a:off x="4499992" y="2979935"/>
            <a:ext cx="216024" cy="216024"/>
          </a:xfrm>
          <a:prstGeom prst="rightArrow">
            <a:avLst/>
          </a:prstGeom>
          <a:solidFill>
            <a:srgbClr val="005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3117729" y="3471333"/>
            <a:ext cx="216024" cy="216024"/>
          </a:xfrm>
          <a:prstGeom prst="rightArrow">
            <a:avLst/>
          </a:prstGeom>
          <a:solidFill>
            <a:srgbClr val="005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199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4CC712-EBAB-F347-ADDF-72861251DF3F}" type="slidenum">
              <a:rPr lang="en-US" sz="1400">
                <a:solidFill>
                  <a:srgbClr val="000000"/>
                </a:solidFill>
                <a:cs typeface="Arial" charset="0"/>
              </a:rPr>
              <a:pPr eaLnBrk="1" hangingPunct="1"/>
              <a:t>52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410" name="Text Box 10"/>
          <p:cNvSpPr txBox="1">
            <a:spLocks noChangeArrowheads="1"/>
          </p:cNvSpPr>
          <p:nvPr/>
        </p:nvSpPr>
        <p:spPr bwMode="auto">
          <a:xfrm>
            <a:off x="539552" y="404664"/>
            <a:ext cx="5040560" cy="6397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3d extrusionH="57150">
              <a:bevelT h="25400" prst="softRound"/>
            </a:sp3d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i="1" dirty="0" err="1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PinMesh</a:t>
            </a:r>
            <a:r>
              <a:rPr lang="en-US" sz="3600" b="1" i="1" dirty="0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</a:t>
            </a:r>
            <a:r>
              <a:rPr lang="en-US" sz="3600" b="1" dirty="0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Implementation</a:t>
            </a:r>
            <a:endParaRPr lang="en-US" sz="3600" b="1" dirty="0">
              <a:solidFill>
                <a:srgbClr val="0059D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49275" y="1125538"/>
            <a:ext cx="8343206" cy="55438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endParaRPr lang="en-US" sz="500" dirty="0" smtClean="0"/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r>
              <a:rPr lang="en-US" sz="2600" dirty="0"/>
              <a:t>If </a:t>
            </a:r>
            <a:r>
              <a:rPr lang="en-US" sz="2600" i="1" dirty="0"/>
              <a:t>λ</a:t>
            </a:r>
            <a:r>
              <a:rPr lang="en-US" sz="2600" i="1" baseline="-25000" dirty="0"/>
              <a:t>0</a:t>
            </a:r>
            <a:r>
              <a:rPr lang="en-US" sz="2600" i="1" dirty="0"/>
              <a:t> </a:t>
            </a:r>
            <a:r>
              <a:rPr lang="en-US" sz="2600" dirty="0"/>
              <a:t>= 1 </a:t>
            </a:r>
            <a:r>
              <a:rPr lang="en-US" sz="2600" dirty="0" smtClean="0"/>
              <a:t>    </a:t>
            </a:r>
            <a:r>
              <a:rPr lang="en-US" sz="2600" i="1" dirty="0" smtClean="0"/>
              <a:t>λ</a:t>
            </a:r>
            <a:r>
              <a:rPr lang="en-US" sz="2600" i="1" baseline="-25000" dirty="0" smtClean="0"/>
              <a:t>ε0</a:t>
            </a:r>
            <a:r>
              <a:rPr lang="en-US" sz="2600" dirty="0" smtClean="0"/>
              <a:t> &gt; 0.  </a:t>
            </a:r>
            <a:r>
              <a:rPr lang="en-US" sz="2600" dirty="0"/>
              <a:t>Lacks to show that </a:t>
            </a:r>
            <a:r>
              <a:rPr lang="en-US" sz="2600" i="1" dirty="0"/>
              <a:t>λ</a:t>
            </a:r>
            <a:r>
              <a:rPr lang="en-US" sz="2600" i="1" baseline="-25000" dirty="0"/>
              <a:t>ε0</a:t>
            </a:r>
            <a:r>
              <a:rPr lang="en-US" sz="2600" dirty="0"/>
              <a:t> </a:t>
            </a:r>
            <a:r>
              <a:rPr lang="en-US" sz="2600" dirty="0" smtClean="0"/>
              <a:t>&lt; 1</a:t>
            </a:r>
            <a:endParaRPr lang="en-US" sz="2600" dirty="0"/>
          </a:p>
          <a:p>
            <a:pPr marL="1600200" lvl="2" indent="-457200" algn="just">
              <a:buClr>
                <a:srgbClr val="0066FF"/>
              </a:buClr>
              <a:buSzPct val="80000"/>
              <a:buFont typeface="Courier New"/>
              <a:buChar char="o"/>
              <a:defRPr/>
            </a:pPr>
            <a:r>
              <a:rPr lang="en-US" sz="2600" dirty="0"/>
              <a:t>Suppose </a:t>
            </a:r>
            <a:r>
              <a:rPr lang="en-US" sz="2600" i="1" dirty="0" err="1"/>
              <a:t>det</a:t>
            </a:r>
            <a:r>
              <a:rPr lang="en-US" sz="2600" dirty="0"/>
              <a:t> &gt; </a:t>
            </a:r>
            <a:r>
              <a:rPr lang="en-US" sz="2600" dirty="0" smtClean="0"/>
              <a:t>0. Then </a:t>
            </a:r>
            <a:r>
              <a:rPr lang="en-US" sz="2600" i="1" dirty="0"/>
              <a:t>λ</a:t>
            </a:r>
            <a:r>
              <a:rPr lang="en-US" sz="2600" i="1" baseline="-25000" dirty="0"/>
              <a:t>ε0</a:t>
            </a:r>
            <a:r>
              <a:rPr lang="en-US" sz="2600" dirty="0"/>
              <a:t> &lt; </a:t>
            </a:r>
            <a:r>
              <a:rPr lang="en-US" sz="2600" dirty="0" smtClean="0"/>
              <a:t>1 if and only if (</a:t>
            </a:r>
            <a:r>
              <a:rPr lang="en-US" sz="2600" i="1" dirty="0" smtClean="0"/>
              <a:t>t’</a:t>
            </a:r>
            <a:r>
              <a:rPr lang="en-US" sz="2600" i="1" baseline="-25000" dirty="0" smtClean="0"/>
              <a:t>1y</a:t>
            </a:r>
            <a:r>
              <a:rPr lang="en-US" sz="2600" i="1" dirty="0" smtClean="0"/>
              <a:t>-t’</a:t>
            </a:r>
            <a:r>
              <a:rPr lang="en-US" sz="2600" i="1" baseline="-25000" dirty="0" smtClean="0"/>
              <a:t>2y</a:t>
            </a:r>
            <a:r>
              <a:rPr lang="en-US" sz="2600" dirty="0" smtClean="0"/>
              <a:t>)×</a:t>
            </a:r>
            <a:r>
              <a:rPr lang="en-US" sz="2600" i="1" dirty="0" err="1" smtClean="0"/>
              <a:t>ε</a:t>
            </a:r>
            <a:r>
              <a:rPr lang="en-US" sz="2600" i="1" dirty="0" smtClean="0"/>
              <a:t> + </a:t>
            </a:r>
            <a:r>
              <a:rPr lang="en-US" sz="2600" dirty="0" smtClean="0"/>
              <a:t>(</a:t>
            </a:r>
            <a:r>
              <a:rPr lang="en-US" sz="2600" i="1" dirty="0" smtClean="0"/>
              <a:t>t’</a:t>
            </a:r>
            <a:r>
              <a:rPr lang="en-US" sz="2600" i="1" baseline="-25000" dirty="0" smtClean="0"/>
              <a:t>2x</a:t>
            </a:r>
            <a:r>
              <a:rPr lang="en-US" sz="2600" i="1" dirty="0" smtClean="0"/>
              <a:t>- t’</a:t>
            </a:r>
            <a:r>
              <a:rPr lang="en-US" sz="2600" i="1" baseline="-25000" dirty="0" smtClean="0"/>
              <a:t>1x</a:t>
            </a:r>
            <a:r>
              <a:rPr lang="en-US" sz="2600" dirty="0" smtClean="0"/>
              <a:t>)×</a:t>
            </a:r>
            <a:r>
              <a:rPr lang="en-US" sz="2600" i="1" dirty="0" smtClean="0"/>
              <a:t>ε</a:t>
            </a:r>
            <a:r>
              <a:rPr lang="en-US" sz="2600" i="1" baseline="30000" dirty="0" smtClean="0"/>
              <a:t>2  </a:t>
            </a:r>
            <a:r>
              <a:rPr lang="en-US" sz="2600" dirty="0" smtClean="0"/>
              <a:t>&lt; 0  </a:t>
            </a:r>
          </a:p>
          <a:p>
            <a:pPr marL="1600200" lvl="2" indent="-457200" algn="just">
              <a:buClr>
                <a:srgbClr val="0066FF"/>
              </a:buClr>
              <a:buSzPct val="80000"/>
              <a:buFont typeface="Courier New"/>
              <a:buChar char="o"/>
              <a:defRPr/>
            </a:pPr>
            <a:r>
              <a:rPr lang="en-US" sz="2600" dirty="0"/>
              <a:t>Which is true:</a:t>
            </a:r>
          </a:p>
          <a:p>
            <a:pPr marL="1952625" lvl="3" indent="-358775" algn="just">
              <a:buClr>
                <a:srgbClr val="0066FF"/>
              </a:buClr>
              <a:buSzPct val="80000"/>
              <a:buFont typeface="Arial"/>
              <a:buChar char="•"/>
              <a:defRPr/>
            </a:pPr>
            <a:r>
              <a:rPr lang="en-US" sz="2600" dirty="0" smtClean="0"/>
              <a:t>if </a:t>
            </a:r>
            <a:r>
              <a:rPr lang="en-US" sz="2600" dirty="0"/>
              <a:t>(</a:t>
            </a:r>
            <a:r>
              <a:rPr lang="en-US" sz="2600" i="1" dirty="0"/>
              <a:t>t’</a:t>
            </a:r>
            <a:r>
              <a:rPr lang="en-US" sz="2600" i="1" baseline="-25000" dirty="0"/>
              <a:t>1y </a:t>
            </a:r>
            <a:r>
              <a:rPr lang="en-US" sz="2600" i="1" dirty="0" smtClean="0"/>
              <a:t>- </a:t>
            </a:r>
            <a:r>
              <a:rPr lang="en-US" sz="2600" i="1" dirty="0"/>
              <a:t>t’</a:t>
            </a:r>
            <a:r>
              <a:rPr lang="en-US" sz="2600" i="1" baseline="-25000" dirty="0"/>
              <a:t>2y</a:t>
            </a:r>
            <a:r>
              <a:rPr lang="en-US" sz="2600" dirty="0"/>
              <a:t>) </a:t>
            </a:r>
            <a:r>
              <a:rPr lang="en-US" sz="2600" dirty="0" smtClean="0"/>
              <a:t>&lt; </a:t>
            </a:r>
            <a:r>
              <a:rPr lang="en-US" sz="2600" dirty="0"/>
              <a:t>0 </a:t>
            </a:r>
            <a:r>
              <a:rPr lang="en-US" sz="2600" dirty="0" smtClean="0"/>
              <a:t>or </a:t>
            </a:r>
            <a:endParaRPr lang="en-US" sz="2600" dirty="0"/>
          </a:p>
          <a:p>
            <a:pPr marL="1944688" lvl="3" indent="-344488" algn="just">
              <a:buClr>
                <a:srgbClr val="0066FF"/>
              </a:buClr>
              <a:buSzPct val="80000"/>
              <a:buFont typeface="Arial"/>
              <a:buChar char="•"/>
              <a:defRPr/>
            </a:pPr>
            <a:r>
              <a:rPr lang="en-US" sz="2600" dirty="0"/>
              <a:t>If (</a:t>
            </a:r>
            <a:r>
              <a:rPr lang="en-US" sz="2600" i="1" dirty="0"/>
              <a:t>t’</a:t>
            </a:r>
            <a:r>
              <a:rPr lang="en-US" sz="2600" i="1" baseline="-25000" dirty="0"/>
              <a:t>1y </a:t>
            </a:r>
            <a:r>
              <a:rPr lang="en-US" sz="2600" i="1" dirty="0"/>
              <a:t>- t’</a:t>
            </a:r>
            <a:r>
              <a:rPr lang="en-US" sz="2600" i="1" baseline="-25000" dirty="0"/>
              <a:t>2y</a:t>
            </a:r>
            <a:r>
              <a:rPr lang="en-US" sz="2600" dirty="0"/>
              <a:t>) = 0 and (</a:t>
            </a:r>
            <a:r>
              <a:rPr lang="en-US" sz="2600" i="1" dirty="0"/>
              <a:t>t’</a:t>
            </a:r>
            <a:r>
              <a:rPr lang="en-US" sz="2600" i="1" baseline="-25000" dirty="0"/>
              <a:t>2x</a:t>
            </a:r>
            <a:r>
              <a:rPr lang="en-US" sz="2600" i="1" dirty="0"/>
              <a:t>- t’</a:t>
            </a:r>
            <a:r>
              <a:rPr lang="en-US" sz="2600" i="1" baseline="-25000" dirty="0"/>
              <a:t>1x</a:t>
            </a:r>
            <a:r>
              <a:rPr lang="en-US" sz="2600" dirty="0"/>
              <a:t>) </a:t>
            </a:r>
            <a:r>
              <a:rPr lang="en-US" sz="2600" dirty="0" smtClean="0"/>
              <a:t>&lt; </a:t>
            </a:r>
            <a:r>
              <a:rPr lang="en-US" sz="2600" dirty="0"/>
              <a:t>0 </a:t>
            </a:r>
          </a:p>
          <a:p>
            <a:pPr algn="just">
              <a:buClr>
                <a:srgbClr val="0066FF"/>
              </a:buClr>
              <a:buSzPct val="60000"/>
              <a:tabLst/>
              <a:defRPr/>
            </a:pPr>
            <a:endParaRPr lang="en-US" sz="2200" dirty="0" smtClean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800" dirty="0" smtClean="0"/>
              <a:t>The other two functions used in </a:t>
            </a:r>
            <a:r>
              <a:rPr lang="en-US" sz="2800" i="1" dirty="0" err="1" smtClean="0"/>
              <a:t>PinMesh</a:t>
            </a:r>
            <a:r>
              <a:rPr lang="en-US" sz="2800" i="1" dirty="0" smtClean="0"/>
              <a:t> </a:t>
            </a:r>
            <a:r>
              <a:rPr lang="en-US" sz="2800" dirty="0" smtClean="0"/>
              <a:t>can be analyzed in a same way</a:t>
            </a:r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endParaRPr lang="en-US" sz="1400" dirty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800" dirty="0" smtClean="0"/>
              <a:t>The implementation of these functions includes some extra clauses to check these special cases</a:t>
            </a:r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endParaRPr lang="en-US" sz="1400" dirty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800" dirty="0"/>
              <a:t>T</a:t>
            </a:r>
            <a:r>
              <a:rPr lang="en-US" sz="2800" dirty="0" smtClean="0"/>
              <a:t>here is no significant overhead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725221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0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 bwMode="auto">
          <a:xfrm>
            <a:off x="3047173" y="1382889"/>
            <a:ext cx="216024" cy="216024"/>
          </a:xfrm>
          <a:prstGeom prst="rightArrow">
            <a:avLst/>
          </a:prstGeom>
          <a:solidFill>
            <a:srgbClr val="005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995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4CC712-EBAB-F347-ADDF-72861251DF3F}" type="slidenum">
              <a:rPr lang="en-US" sz="1400">
                <a:solidFill>
                  <a:srgbClr val="000000"/>
                </a:solidFill>
                <a:cs typeface="Arial" charset="0"/>
              </a:rPr>
              <a:pPr eaLnBrk="1" hangingPunct="1"/>
              <a:t>53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410" name="Text Box 10"/>
          <p:cNvSpPr txBox="1">
            <a:spLocks noChangeArrowheads="1"/>
          </p:cNvSpPr>
          <p:nvPr/>
        </p:nvSpPr>
        <p:spPr bwMode="auto">
          <a:xfrm>
            <a:off x="539552" y="404664"/>
            <a:ext cx="5040560" cy="6397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3d extrusionH="57150">
              <a:bevelT h="25400" prst="softRound"/>
            </a:sp3d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Experimental results</a:t>
            </a:r>
            <a:endParaRPr lang="en-US" sz="3600" b="1" dirty="0">
              <a:solidFill>
                <a:srgbClr val="0059D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39552" y="1125538"/>
            <a:ext cx="8343206" cy="57324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tabLst/>
              <a:defRPr/>
            </a:pPr>
            <a:r>
              <a:rPr lang="en-US" sz="2800" dirty="0" smtClean="0"/>
              <a:t>In all tests the </a:t>
            </a:r>
            <a:r>
              <a:rPr lang="en-US" sz="2800" i="1" dirty="0" err="1" smtClean="0"/>
              <a:t>PinMesh</a:t>
            </a:r>
            <a:r>
              <a:rPr lang="en-US" sz="2800" dirty="0" err="1" smtClean="0"/>
              <a:t>’s</a:t>
            </a:r>
            <a:r>
              <a:rPr lang="en-US" sz="2800" dirty="0" smtClean="0"/>
              <a:t> uniform </a:t>
            </a:r>
            <a:r>
              <a:rPr lang="en-US" sz="2800" dirty="0"/>
              <a:t>grid </a:t>
            </a:r>
            <a:r>
              <a:rPr lang="en-US" sz="2800" dirty="0" smtClean="0"/>
              <a:t>was configured as:</a:t>
            </a:r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r>
              <a:rPr lang="en-US" sz="2700" dirty="0"/>
              <a:t>f</a:t>
            </a:r>
            <a:r>
              <a:rPr lang="en-US" sz="2700" dirty="0" smtClean="0"/>
              <a:t>irst level with </a:t>
            </a:r>
            <a:r>
              <a:rPr lang="en-US" sz="2700" dirty="0"/>
              <a:t>64</a:t>
            </a:r>
            <a:r>
              <a:rPr lang="en-US" sz="2700" baseline="30000" dirty="0"/>
              <a:t>3 </a:t>
            </a:r>
            <a:r>
              <a:rPr lang="en-US" sz="2700" dirty="0"/>
              <a:t>cells. </a:t>
            </a:r>
            <a:endParaRPr lang="en-US" sz="2700" dirty="0" smtClean="0"/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r>
              <a:rPr lang="en-US" sz="2700" dirty="0"/>
              <a:t>a</a:t>
            </a:r>
            <a:r>
              <a:rPr lang="en-US" sz="2700" dirty="0" smtClean="0"/>
              <a:t>ll cells </a:t>
            </a:r>
            <a:r>
              <a:rPr lang="en-US" sz="2700" dirty="0"/>
              <a:t>containing </a:t>
            </a:r>
            <a:r>
              <a:rPr lang="en-US" sz="2700" dirty="0" smtClean="0"/>
              <a:t>one </a:t>
            </a:r>
            <a:r>
              <a:rPr lang="en-US" sz="2700" dirty="0"/>
              <a:t>or more triangles </a:t>
            </a:r>
            <a:r>
              <a:rPr lang="en-US" sz="2700" dirty="0" smtClean="0"/>
              <a:t>were refined (to increase the number of empty cells)</a:t>
            </a:r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r>
              <a:rPr lang="en-US" sz="2700" dirty="0" smtClean="0"/>
              <a:t>second </a:t>
            </a:r>
            <a:r>
              <a:rPr lang="en-US" sz="2700" dirty="0"/>
              <a:t>level resolution was chosen </a:t>
            </a:r>
            <a:r>
              <a:rPr lang="en-US" sz="2700" dirty="0" smtClean="0"/>
              <a:t>to have a  </a:t>
            </a:r>
            <a:r>
              <a:rPr lang="en-US" sz="2700" dirty="0"/>
              <a:t>expected number of triangles per cell </a:t>
            </a:r>
            <a:r>
              <a:rPr lang="en-US" sz="2700" dirty="0" smtClean="0"/>
              <a:t>equal to </a:t>
            </a:r>
            <a:r>
              <a:rPr lang="en-US" sz="2700" dirty="0"/>
              <a:t>0.0005</a:t>
            </a:r>
          </a:p>
          <a:p>
            <a:pPr algn="just">
              <a:buClr>
                <a:srgbClr val="0066FF"/>
              </a:buClr>
              <a:buSzPct val="60000"/>
              <a:tabLst/>
              <a:defRPr/>
            </a:pPr>
            <a:r>
              <a:rPr lang="en-US" sz="2800" dirty="0">
                <a:solidFill>
                  <a:srgbClr val="FF0000"/>
                </a:solidFill>
              </a:rPr>
              <a:t>   </a:t>
            </a:r>
            <a:endParaRPr lang="en-US" sz="2800" dirty="0" smtClean="0"/>
          </a:p>
          <a:p>
            <a:pPr algn="just">
              <a:buClr>
                <a:srgbClr val="0066FF"/>
              </a:buClr>
              <a:buSzPct val="60000"/>
              <a:tabLst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   </a:t>
            </a:r>
            <a:endParaRPr lang="en-US" sz="2800" dirty="0" smtClean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473002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8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355304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9" name="Equation" r:id="rId5" imgW="114300" imgH="165100" progId="Equation.3">
                  <p:embed/>
                </p:oleObj>
              </mc:Choice>
              <mc:Fallback>
                <p:oleObj name="Equation" r:id="rId5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4703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4CC712-EBAB-F347-ADDF-72861251DF3F}" type="slidenum">
              <a:rPr lang="en-US" sz="1400">
                <a:solidFill>
                  <a:srgbClr val="000000"/>
                </a:solidFill>
                <a:cs typeface="Arial" charset="0"/>
              </a:rPr>
              <a:pPr eaLnBrk="1" hangingPunct="1"/>
              <a:t>6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410" name="Text Box 10"/>
          <p:cNvSpPr txBox="1">
            <a:spLocks noChangeArrowheads="1"/>
          </p:cNvSpPr>
          <p:nvPr/>
        </p:nvSpPr>
        <p:spPr bwMode="auto">
          <a:xfrm>
            <a:off x="539552" y="404664"/>
            <a:ext cx="2808312" cy="6397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3d extrusionH="57150">
              <a:bevelT h="25400" prst="softRound"/>
            </a:sp3d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Introduction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49275" y="1140479"/>
            <a:ext cx="8280400" cy="51831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defRPr/>
            </a:pPr>
            <a:r>
              <a:rPr lang="en-US" sz="2800" dirty="0" smtClean="0">
                <a:latin typeface="Arial" pitchFamily="34" charset="0"/>
                <a:ea typeface="Microsoft JhengHei" pitchFamily="34" charset="-120"/>
                <a:cs typeface="Arial" pitchFamily="34" charset="0"/>
              </a:rPr>
              <a:t>A common strategy       ray casting</a:t>
            </a:r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defRPr/>
            </a:pPr>
            <a:endParaRPr lang="en-US" sz="2000" dirty="0">
              <a:latin typeface="Arial" pitchFamily="34" charset="0"/>
              <a:ea typeface="Microsoft JhengHei" pitchFamily="34" charset="-120"/>
              <a:cs typeface="Arial" pitchFamily="34" charset="0"/>
            </a:endParaRPr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defRPr/>
            </a:pPr>
            <a:r>
              <a:rPr lang="en-US" sz="2800" dirty="0" smtClean="0"/>
              <a:t>The idea is:</a:t>
            </a:r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r>
              <a:rPr lang="en-US" sz="2600" dirty="0"/>
              <a:t>cast a semi-infinite ray from the query </a:t>
            </a:r>
            <a:r>
              <a:rPr lang="en-US" sz="2600" dirty="0" smtClean="0"/>
              <a:t>point</a:t>
            </a:r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r>
              <a:rPr lang="en-US" sz="2600" dirty="0" smtClean="0"/>
              <a:t>compute </a:t>
            </a:r>
            <a:r>
              <a:rPr lang="en-US" sz="2600" dirty="0"/>
              <a:t>the intersections between the ray and the </a:t>
            </a:r>
            <a:r>
              <a:rPr lang="en-US" sz="2600" dirty="0" smtClean="0"/>
              <a:t>subdivision boundaries</a:t>
            </a:r>
          </a:p>
          <a:p>
            <a:pPr marL="1600200" lvl="2" indent="-457200" algn="just">
              <a:buClr>
                <a:srgbClr val="0066FF"/>
              </a:buClr>
              <a:buSzPct val="60000"/>
              <a:buFont typeface="Courier New" panose="02070309020205020404" pitchFamily="49" charset="0"/>
              <a:buChar char="o"/>
              <a:defRPr/>
            </a:pPr>
            <a:r>
              <a:rPr lang="en-US" sz="2400" dirty="0"/>
              <a:t>c</a:t>
            </a:r>
            <a:r>
              <a:rPr lang="en-US" sz="2400" dirty="0" smtClean="0"/>
              <a:t>ounting intersections    decide if the point is inside or not (a region)</a:t>
            </a:r>
            <a:endParaRPr lang="en-US" sz="2400" dirty="0"/>
          </a:p>
          <a:p>
            <a:pPr marL="1600200" lvl="2" indent="-457200" algn="just">
              <a:buClr>
                <a:srgbClr val="0066FF"/>
              </a:buClr>
              <a:buSzPct val="60000"/>
              <a:buFont typeface="Courier New" panose="02070309020205020404" pitchFamily="49" charset="0"/>
              <a:buChar char="o"/>
              <a:defRPr/>
            </a:pPr>
            <a:r>
              <a:rPr lang="en-US" sz="2400" dirty="0" smtClean="0"/>
              <a:t>closest intersection   determine which polygon  (polyhedron) contains the point</a:t>
            </a:r>
          </a:p>
          <a:p>
            <a:pPr algn="just">
              <a:buClr>
                <a:srgbClr val="0066FF"/>
              </a:buClr>
              <a:buSzPct val="60000"/>
              <a:defRPr/>
            </a:pPr>
            <a:endParaRPr lang="en-US" sz="2400" dirty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defRPr/>
            </a:pPr>
            <a:r>
              <a:rPr lang="en-US" sz="2800" dirty="0"/>
              <a:t>W</a:t>
            </a:r>
            <a:r>
              <a:rPr lang="en-US" sz="2800" dirty="0" smtClean="0"/>
              <a:t>orks well for a small number of queries</a:t>
            </a:r>
            <a:endParaRPr lang="en-US" sz="2600" dirty="0"/>
          </a:p>
          <a:p>
            <a:pPr algn="just">
              <a:buClr>
                <a:srgbClr val="0066FF"/>
              </a:buClr>
              <a:buSzPct val="60000"/>
              <a:defRPr/>
            </a:pPr>
            <a:endParaRPr lang="en-US" sz="2800" dirty="0" smtClean="0">
              <a:latin typeface="Arial"/>
              <a:cs typeface="Arial"/>
            </a:endParaRPr>
          </a:p>
        </p:txBody>
      </p:sp>
      <p:sp>
        <p:nvSpPr>
          <p:cNvPr id="2" name="Right Arrow 1"/>
          <p:cNvSpPr/>
          <p:nvPr/>
        </p:nvSpPr>
        <p:spPr bwMode="auto">
          <a:xfrm>
            <a:off x="5436096" y="3645024"/>
            <a:ext cx="216024" cy="216024"/>
          </a:xfrm>
          <a:prstGeom prst="rightArrow">
            <a:avLst/>
          </a:prstGeom>
          <a:solidFill>
            <a:srgbClr val="005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4984910" y="4365104"/>
            <a:ext cx="216024" cy="216024"/>
          </a:xfrm>
          <a:prstGeom prst="rightArrow">
            <a:avLst/>
          </a:prstGeom>
          <a:solidFill>
            <a:srgbClr val="005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4355976" y="1343465"/>
            <a:ext cx="216024" cy="216024"/>
          </a:xfrm>
          <a:prstGeom prst="rightArrow">
            <a:avLst/>
          </a:prstGeom>
          <a:solidFill>
            <a:srgbClr val="005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4CC712-EBAB-F347-ADDF-72861251DF3F}" type="slidenum">
              <a:rPr lang="en-US" sz="1400">
                <a:solidFill>
                  <a:srgbClr val="000000"/>
                </a:solidFill>
                <a:cs typeface="Arial" charset="0"/>
              </a:rPr>
              <a:pPr eaLnBrk="1" hangingPunct="1"/>
              <a:t>7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410" name="Text Box 10"/>
          <p:cNvSpPr txBox="1">
            <a:spLocks noChangeArrowheads="1"/>
          </p:cNvSpPr>
          <p:nvPr/>
        </p:nvSpPr>
        <p:spPr bwMode="auto">
          <a:xfrm>
            <a:off x="539552" y="404664"/>
            <a:ext cx="2808312" cy="6397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3d extrusionH="57150">
              <a:bevelT h="25400" prst="softRound"/>
            </a:sp3d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Introduction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49274" y="1125538"/>
            <a:ext cx="8415213" cy="51831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defRPr/>
            </a:pPr>
            <a:r>
              <a:rPr lang="en-US" sz="2700" dirty="0">
                <a:latin typeface="Arial" pitchFamily="34" charset="0"/>
                <a:ea typeface="Microsoft JhengHei" pitchFamily="34" charset="-120"/>
                <a:cs typeface="Arial" pitchFamily="34" charset="0"/>
              </a:rPr>
              <a:t>F</a:t>
            </a:r>
            <a:r>
              <a:rPr lang="en-US" sz="2700" dirty="0" smtClean="0">
                <a:latin typeface="Arial" pitchFamily="34" charset="0"/>
                <a:ea typeface="Microsoft JhengHei" pitchFamily="34" charset="-120"/>
                <a:cs typeface="Arial" pitchFamily="34" charset="0"/>
              </a:rPr>
              <a:t>or many queries: a spatial data structure is used as an index     for example, an </a:t>
            </a:r>
            <a:r>
              <a:rPr lang="en-US" sz="2700" dirty="0" err="1" smtClean="0">
                <a:latin typeface="Arial" pitchFamily="34" charset="0"/>
                <a:ea typeface="Microsoft JhengHei" pitchFamily="34" charset="-120"/>
                <a:cs typeface="Arial" pitchFamily="34" charset="0"/>
              </a:rPr>
              <a:t>Octree</a:t>
            </a:r>
            <a:endParaRPr lang="en-US" sz="2700" dirty="0" smtClean="0">
              <a:latin typeface="Arial" pitchFamily="34" charset="0"/>
              <a:ea typeface="Microsoft JhengHei" pitchFamily="34" charset="-120"/>
              <a:cs typeface="Arial" pitchFamily="34" charset="0"/>
            </a:endParaRPr>
          </a:p>
        </p:txBody>
      </p:sp>
      <p:pic>
        <p:nvPicPr>
          <p:cNvPr id="3" name="Picture 2" descr="Octree-many-objs-Jaap Su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01508"/>
            <a:ext cx="4248472" cy="4297988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 bwMode="auto">
          <a:xfrm>
            <a:off x="2976105" y="1716872"/>
            <a:ext cx="216024" cy="216024"/>
          </a:xfrm>
          <a:prstGeom prst="rightArrow">
            <a:avLst/>
          </a:prstGeom>
          <a:solidFill>
            <a:srgbClr val="005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794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4CC712-EBAB-F347-ADDF-72861251DF3F}" type="slidenum">
              <a:rPr lang="en-US" sz="1400">
                <a:solidFill>
                  <a:srgbClr val="000000"/>
                </a:solidFill>
                <a:cs typeface="Arial" charset="0"/>
              </a:rPr>
              <a:pPr eaLnBrk="1" hangingPunct="1"/>
              <a:t>8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410" name="Text Box 10"/>
          <p:cNvSpPr txBox="1">
            <a:spLocks noChangeArrowheads="1"/>
          </p:cNvSpPr>
          <p:nvPr/>
        </p:nvSpPr>
        <p:spPr bwMode="auto">
          <a:xfrm>
            <a:off x="539552" y="404664"/>
            <a:ext cx="2808312" cy="6397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3d extrusionH="57150">
              <a:bevelT h="25400" prst="softRound"/>
            </a:sp3d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Introduction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49274" y="1125538"/>
            <a:ext cx="8415213" cy="51831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defRPr/>
            </a:pPr>
            <a:r>
              <a:rPr lang="en-US" sz="2700" dirty="0">
                <a:latin typeface="Arial" pitchFamily="34" charset="0"/>
                <a:ea typeface="Microsoft JhengHei" pitchFamily="34" charset="-120"/>
                <a:cs typeface="Arial" pitchFamily="34" charset="0"/>
              </a:rPr>
              <a:t>For many queries: a spatial data structure is used as an index     for example, an </a:t>
            </a:r>
            <a:r>
              <a:rPr lang="en-US" sz="2700" dirty="0" err="1">
                <a:latin typeface="Arial" pitchFamily="34" charset="0"/>
                <a:ea typeface="Microsoft JhengHei" pitchFamily="34" charset="-120"/>
                <a:cs typeface="Arial" pitchFamily="34" charset="0"/>
              </a:rPr>
              <a:t>Octree</a:t>
            </a:r>
            <a:endParaRPr lang="en-US" sz="2700" dirty="0">
              <a:latin typeface="Arial" pitchFamily="34" charset="0"/>
              <a:ea typeface="Microsoft JhengHei" pitchFamily="34" charset="-120"/>
              <a:cs typeface="Arial" pitchFamily="34" charset="0"/>
            </a:endParaRPr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defRPr/>
            </a:pPr>
            <a:endParaRPr lang="en-US" sz="2700" dirty="0" smtClean="0">
              <a:latin typeface="Arial" pitchFamily="34" charset="0"/>
              <a:ea typeface="Microsoft JhengHei" pitchFamily="34" charset="-120"/>
              <a:cs typeface="Arial" pitchFamily="34" charset="0"/>
            </a:endParaRPr>
          </a:p>
        </p:txBody>
      </p:sp>
      <p:pic>
        <p:nvPicPr>
          <p:cNvPr id="3" name="Picture 2" descr="Octree-many-objs-Jaap Su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01508"/>
            <a:ext cx="4248472" cy="4297988"/>
          </a:xfrm>
          <a:prstGeom prst="rect">
            <a:avLst/>
          </a:prstGeom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4932040" y="2060848"/>
            <a:ext cx="4139952" cy="424847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457200" indent="-457200">
              <a:buClr>
                <a:srgbClr val="0066FF"/>
              </a:buClr>
              <a:buSzPct val="60000"/>
              <a:buFont typeface="Wingdings" charset="2"/>
              <a:buChar char="q"/>
              <a:defRPr/>
            </a:pPr>
            <a:r>
              <a:rPr lang="en-US" sz="2700" i="1" dirty="0" smtClean="0">
                <a:latin typeface="Arial" pitchFamily="34" charset="0"/>
                <a:ea typeface="Microsoft JhengHei" pitchFamily="34" charset="-120"/>
                <a:cs typeface="Arial" pitchFamily="34" charset="0"/>
              </a:rPr>
              <a:t>RCT </a:t>
            </a:r>
            <a:r>
              <a:rPr lang="en-US" sz="2700" dirty="0" smtClean="0">
                <a:latin typeface="Arial" pitchFamily="34" charset="0"/>
                <a:ea typeface="Microsoft JhengHei" pitchFamily="34" charset="-120"/>
                <a:cs typeface="Arial" pitchFamily="34" charset="0"/>
              </a:rPr>
              <a:t>(</a:t>
            </a:r>
            <a:r>
              <a:rPr lang="en-US" sz="2700" i="1" dirty="0" smtClean="0"/>
              <a:t>Relative Closest Triangle</a:t>
            </a:r>
            <a:r>
              <a:rPr lang="en-US" sz="2700" dirty="0" smtClean="0"/>
              <a:t>) proposed by Liu at al. </a:t>
            </a:r>
            <a:r>
              <a:rPr lang="en-US" sz="2700" dirty="0" smtClean="0">
                <a:latin typeface="Arial" pitchFamily="34" charset="0"/>
                <a:ea typeface="Microsoft JhengHei" pitchFamily="34" charset="-120"/>
                <a:cs typeface="Arial" pitchFamily="34" charset="0"/>
              </a:rPr>
              <a:t>is an efficient 3D point location method:</a:t>
            </a:r>
            <a:endParaRPr lang="en-US" sz="2700" dirty="0" smtClean="0"/>
          </a:p>
          <a:p>
            <a:pPr marL="1200150" lvl="1" indent="-457200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r>
              <a:rPr lang="en-US" sz="2500" dirty="0" smtClean="0"/>
              <a:t>uses an Octree</a:t>
            </a:r>
          </a:p>
          <a:p>
            <a:pPr marL="1200150" lvl="1" indent="-457200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r>
              <a:rPr lang="en-US" sz="2500" dirty="0" smtClean="0"/>
              <a:t>for all we know, it was the fastest algorithm available</a:t>
            </a:r>
            <a:endParaRPr lang="en-US" sz="2500" dirty="0" smtClean="0">
              <a:latin typeface="Arial"/>
              <a:cs typeface="Arial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2976105" y="1716872"/>
            <a:ext cx="216024" cy="216024"/>
          </a:xfrm>
          <a:prstGeom prst="rightArrow">
            <a:avLst/>
          </a:prstGeom>
          <a:solidFill>
            <a:srgbClr val="005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201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4CC712-EBAB-F347-ADDF-72861251DF3F}" type="slidenum">
              <a:rPr lang="en-US" sz="1400">
                <a:solidFill>
                  <a:srgbClr val="000000"/>
                </a:solidFill>
                <a:cs typeface="Arial" charset="0"/>
              </a:rPr>
              <a:pPr eaLnBrk="1" hangingPunct="1"/>
              <a:t>9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410" name="Text Box 10"/>
          <p:cNvSpPr txBox="1">
            <a:spLocks noChangeArrowheads="1"/>
          </p:cNvSpPr>
          <p:nvPr/>
        </p:nvSpPr>
        <p:spPr bwMode="auto">
          <a:xfrm>
            <a:off x="539552" y="404664"/>
            <a:ext cx="2808312" cy="6397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3d extrusionH="57150">
              <a:bevelT h="25400" prst="softRound"/>
            </a:sp3d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>
                <a:solidFill>
                  <a:srgbClr val="005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Introduction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49275" y="1125538"/>
            <a:ext cx="8343206" cy="51831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defRPr/>
            </a:pPr>
            <a:r>
              <a:rPr lang="en-US" sz="2800" dirty="0"/>
              <a:t>C</a:t>
            </a:r>
            <a:r>
              <a:rPr lang="en-US" sz="2800" dirty="0" smtClean="0"/>
              <a:t>hallenge: robustness</a:t>
            </a:r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r>
              <a:rPr lang="en-US" sz="2500" dirty="0"/>
              <a:t>finite </a:t>
            </a:r>
            <a:r>
              <a:rPr lang="en-US" sz="2500" dirty="0" smtClean="0"/>
              <a:t>floating-point     approximate representation</a:t>
            </a:r>
            <a:endParaRPr lang="en-US" sz="2500" dirty="0"/>
          </a:p>
          <a:p>
            <a:pPr marL="1200150" lvl="1" indent="-457200" algn="just">
              <a:buClr>
                <a:srgbClr val="0066FF"/>
              </a:buClr>
              <a:buSzPct val="60000"/>
              <a:buFont typeface="Wingdings" charset="2"/>
              <a:buChar char=""/>
              <a:defRPr/>
            </a:pPr>
            <a:r>
              <a:rPr lang="en-US" sz="2500" dirty="0"/>
              <a:t>t</a:t>
            </a:r>
            <a:r>
              <a:rPr lang="en-US" sz="2500" dirty="0" smtClean="0"/>
              <a:t>he difference     round-off errors</a:t>
            </a:r>
          </a:p>
          <a:p>
            <a:pPr algn="just">
              <a:buClr>
                <a:srgbClr val="0066FF"/>
              </a:buClr>
              <a:buSzPct val="60000"/>
              <a:defRPr/>
            </a:pPr>
            <a:endParaRPr lang="en-US" sz="1200" dirty="0" smtClean="0"/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defRPr/>
            </a:pPr>
            <a:r>
              <a:rPr lang="en-US" sz="2800" dirty="0" smtClean="0"/>
              <a:t>Example: 3 points orientation</a:t>
            </a:r>
            <a:endParaRPr lang="en-US" sz="2800" dirty="0"/>
          </a:p>
          <a:p>
            <a:pPr algn="just">
              <a:buClr>
                <a:srgbClr val="0066FF"/>
              </a:buClr>
              <a:buSzPct val="60000"/>
              <a:defRPr/>
            </a:pPr>
            <a:endParaRPr lang="en-US" sz="2000" dirty="0" smtClean="0"/>
          </a:p>
          <a:p>
            <a:pPr algn="just">
              <a:buClr>
                <a:srgbClr val="0066FF"/>
              </a:buClr>
              <a:buSzPct val="60000"/>
              <a:defRPr/>
            </a:pPr>
            <a:endParaRPr lang="en-US" sz="2000" dirty="0"/>
          </a:p>
          <a:p>
            <a:pPr algn="just">
              <a:buClr>
                <a:srgbClr val="0066FF"/>
              </a:buClr>
              <a:buSzPct val="60000"/>
              <a:defRPr/>
            </a:pPr>
            <a:endParaRPr lang="en-US" sz="2000" dirty="0"/>
          </a:p>
          <a:p>
            <a:pPr algn="just">
              <a:buClr>
                <a:srgbClr val="0066FF"/>
              </a:buClr>
              <a:buSzPct val="60000"/>
              <a:defRPr/>
            </a:pPr>
            <a:endParaRPr lang="en-US" sz="1000" dirty="0"/>
          </a:p>
        </p:txBody>
      </p:sp>
      <p:sp>
        <p:nvSpPr>
          <p:cNvPr id="5" name="Right Arrow 1"/>
          <p:cNvSpPr/>
          <p:nvPr/>
        </p:nvSpPr>
        <p:spPr bwMode="auto">
          <a:xfrm>
            <a:off x="3895323" y="2100303"/>
            <a:ext cx="216024" cy="216024"/>
          </a:xfrm>
          <a:prstGeom prst="rightArrow">
            <a:avLst/>
          </a:prstGeom>
          <a:solidFill>
            <a:srgbClr val="005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259632" y="3140968"/>
            <a:ext cx="3312368" cy="3384376"/>
            <a:chOff x="5940152" y="2780928"/>
            <a:chExt cx="2664296" cy="2848382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40152" y="2780928"/>
              <a:ext cx="2448272" cy="2448272"/>
            </a:xfrm>
            <a:prstGeom prst="rect">
              <a:avLst/>
            </a:prstGeom>
          </p:spPr>
        </p:pic>
        <p:sp>
          <p:nvSpPr>
            <p:cNvPr id="7" name="CaixaDeTexto 6"/>
            <p:cNvSpPr txBox="1"/>
            <p:nvPr/>
          </p:nvSpPr>
          <p:spPr>
            <a:xfrm>
              <a:off x="5940152" y="5229200"/>
              <a:ext cx="26642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tx1"/>
                  </a:solidFill>
                </a:rPr>
                <a:t>Source: </a:t>
              </a:r>
              <a:r>
                <a:rPr lang="en-US" sz="1000" dirty="0" err="1">
                  <a:solidFill>
                    <a:schemeClr val="tx1"/>
                  </a:solidFill>
                </a:rPr>
                <a:t>Kettner</a:t>
              </a:r>
              <a:r>
                <a:rPr lang="en-US" sz="1000" dirty="0">
                  <a:solidFill>
                    <a:schemeClr val="tx1"/>
                  </a:solidFill>
                </a:rPr>
                <a:t> et al</a:t>
              </a:r>
              <a:r>
                <a:rPr lang="en-US" sz="1000" dirty="0" smtClean="0">
                  <a:solidFill>
                    <a:schemeClr val="tx1"/>
                  </a:solidFill>
                </a:rPr>
                <a:t>., Robustness </a:t>
              </a:r>
              <a:r>
                <a:rPr lang="en-US" sz="1000" dirty="0">
                  <a:solidFill>
                    <a:schemeClr val="tx1"/>
                  </a:solidFill>
                </a:rPr>
                <a:t>problems in geometric computations</a:t>
              </a:r>
            </a:p>
          </p:txBody>
        </p:sp>
      </p:grpSp>
      <p:sp>
        <p:nvSpPr>
          <p:cNvPr id="11" name="Right Arrow 1"/>
          <p:cNvSpPr/>
          <p:nvPr/>
        </p:nvSpPr>
        <p:spPr bwMode="auto">
          <a:xfrm>
            <a:off x="4535995" y="1711164"/>
            <a:ext cx="216024" cy="216024"/>
          </a:xfrm>
          <a:prstGeom prst="rightArrow">
            <a:avLst/>
          </a:prstGeom>
          <a:solidFill>
            <a:srgbClr val="005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716016" y="3140968"/>
            <a:ext cx="4139952" cy="28803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just">
              <a:buClr>
                <a:srgbClr val="0066FF"/>
              </a:buClr>
              <a:buSzPct val="60000"/>
              <a:defRPr/>
            </a:pPr>
            <a:endParaRPr lang="en-US" sz="2800" b="1" dirty="0" smtClean="0">
              <a:solidFill>
                <a:srgbClr val="0059FF"/>
              </a:solidFill>
            </a:endParaRPr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defRPr/>
            </a:pPr>
            <a:r>
              <a:rPr lang="en-US" sz="2800" b="1" dirty="0" smtClean="0">
                <a:solidFill>
                  <a:srgbClr val="0059FF"/>
                </a:solidFill>
              </a:rPr>
              <a:t>Blue</a:t>
            </a:r>
            <a:r>
              <a:rPr lang="en-US" sz="2800" dirty="0" smtClean="0"/>
              <a:t>:  left turn </a:t>
            </a:r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Red</a:t>
            </a:r>
            <a:r>
              <a:rPr lang="en-US" sz="2800" dirty="0" smtClean="0"/>
              <a:t>: right turn</a:t>
            </a:r>
          </a:p>
          <a:p>
            <a:pPr marL="457200" indent="-457200" algn="just">
              <a:buClr>
                <a:srgbClr val="0066FF"/>
              </a:buClr>
              <a:buSzPct val="60000"/>
              <a:buFont typeface="Wingdings" charset="2"/>
              <a:buChar char="q"/>
              <a:defRPr/>
            </a:pPr>
            <a:r>
              <a:rPr lang="en-US" sz="2800" b="1" dirty="0" smtClean="0">
                <a:solidFill>
                  <a:srgbClr val="FFE158"/>
                </a:solidFill>
              </a:rPr>
              <a:t>Yellow</a:t>
            </a:r>
            <a:r>
              <a:rPr lang="en-US" sz="2800" dirty="0" smtClean="0"/>
              <a:t>: collinear</a:t>
            </a:r>
          </a:p>
          <a:p>
            <a:pPr algn="just">
              <a:buClr>
                <a:srgbClr val="0066FF"/>
              </a:buClr>
              <a:buSzPct val="60000"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56139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aleria de Arte">
  <a:themeElements>
    <a:clrScheme name="Galeria de Ar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aleria de Arte">
      <a:majorFont>
        <a:latin typeface="Helvetica"/>
        <a:ea typeface=""/>
        <a:cs typeface=""/>
      </a:majorFont>
      <a:minorFont>
        <a:latin typeface="Bookman Old Style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Galeria de Ar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leria de Ar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leria de Ar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leria de Ar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leria de Ar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leria de Ar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leria de Ar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leria de Ar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leria de Ar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leria de Ar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leria de Ar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leria de Ar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29448</TotalTime>
  <Words>2334</Words>
  <Application>Microsoft Macintosh PowerPoint</Application>
  <PresentationFormat>On-screen Show (4:3)</PresentationFormat>
  <Paragraphs>455</Paragraphs>
  <Slides>53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Galeria de Arte</vt:lpstr>
      <vt:lpstr>Equação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Victor</dc:creator>
  <cp:lastModifiedBy>Marcus Andrade</cp:lastModifiedBy>
  <cp:revision>845</cp:revision>
  <cp:lastPrinted>2016-05-30T19:50:09Z</cp:lastPrinted>
  <dcterms:created xsi:type="dcterms:W3CDTF">2010-09-30T16:11:30Z</dcterms:created>
  <dcterms:modified xsi:type="dcterms:W3CDTF">2016-06-22T13:25:58Z</dcterms:modified>
</cp:coreProperties>
</file>