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5" r:id="rId3"/>
    <p:sldId id="257" r:id="rId4"/>
    <p:sldId id="268" r:id="rId5"/>
    <p:sldId id="258" r:id="rId6"/>
    <p:sldId id="280" r:id="rId7"/>
    <p:sldId id="281" r:id="rId8"/>
    <p:sldId id="288" r:id="rId9"/>
    <p:sldId id="296" r:id="rId10"/>
    <p:sldId id="289" r:id="rId11"/>
    <p:sldId id="276" r:id="rId12"/>
    <p:sldId id="277" r:id="rId13"/>
    <p:sldId id="278" r:id="rId14"/>
    <p:sldId id="279" r:id="rId15"/>
    <p:sldId id="290" r:id="rId16"/>
    <p:sldId id="291" r:id="rId17"/>
    <p:sldId id="292" r:id="rId18"/>
    <p:sldId id="293" r:id="rId19"/>
    <p:sldId id="294" r:id="rId20"/>
    <p:sldId id="295" r:id="rId2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61" autoAdjust="0"/>
    <p:restoredTop sz="70070" autoAdjust="0"/>
  </p:normalViewPr>
  <p:slideViewPr>
    <p:cSldViewPr>
      <p:cViewPr varScale="1">
        <p:scale>
          <a:sx n="35" d="100"/>
          <a:sy n="35" d="100"/>
        </p:scale>
        <p:origin x="-141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8FEB4260-A85D-4550-BFF2-60715738E217}" type="datetimeFigureOut">
              <a:rPr lang="en-US" smtClean="0"/>
              <a:pPr/>
              <a:t>11/17/2010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F497302A-A586-4DE3-9FE9-65CD49C237A8}" type="slidenum">
              <a:rPr lang="en-US" smtClean="0"/>
              <a:pPr/>
              <a:t>‹#›</a:t>
            </a:fld>
            <a:endParaRPr lang="en-US"/>
          </a:p>
        </p:txBody>
      </p:sp>
    </p:spTree>
    <p:extLst>
      <p:ext uri="{BB962C8B-B14F-4D97-AF65-F5344CB8AC3E}">
        <p14:creationId xmlns:p14="http://schemas.microsoft.com/office/powerpoint/2010/main" val="2641256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this presentation, I am going to talk about a new approach of completing fragmentary river networks, which we name the induced terrain approach.</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summary of </a:t>
            </a:r>
            <a:r>
              <a:rPr lang="en-US" baseline="0" dirty="0" smtClean="0"/>
              <a:t>why we propose NNSB as the cost-effective solution in this case.</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we go to the second step: deriving the river network from the induced terrain. A typical river derivation process involves first identifying the water flow direction of each location, and then we assume each location receives the same amount of water, and find out how much water will flow through the locations according to the flow grid. Those locations with water amount exceeding certain threshold value form the preliminary river network. Very often we are interested in the central lines of the river network, so we apply some </a:t>
            </a:r>
            <a:r>
              <a:rPr lang="en-US" baseline="0" dirty="0" err="1" smtClean="0"/>
              <a:t>skeletonization</a:t>
            </a:r>
            <a:r>
              <a:rPr lang="en-US" baseline="0" dirty="0" smtClean="0"/>
              <a:t> algorithm at the final stage to make sure the river network is one-cell thick.</a:t>
            </a:r>
          </a:p>
          <a:p>
            <a:endParaRPr lang="en-US" baseline="0" dirty="0" smtClean="0"/>
          </a:p>
          <a:p>
            <a:r>
              <a:rPr lang="en-US" baseline="0" dirty="0" smtClean="0"/>
              <a:t>Note that in the previous flow chart, we have the term “biased”. Why? It is because not all given river locations preserve their river status if the original river derivation scheme is applied to the induced terrain. The figure on the right illustrates this phenomenon. The red lines indicate those river locations missed out in the derived river network.  It is due to the inevitable discrepancy between the original terrain and the induced terrain. </a:t>
            </a:r>
          </a:p>
          <a:p>
            <a:endParaRPr lang="en-US" baseline="0" dirty="0" smtClean="0"/>
          </a:p>
          <a:p>
            <a:r>
              <a:rPr lang="en-US" baseline="0" dirty="0" smtClean="0"/>
              <a:t>So we need some strategy to bias those given river locations. The goal is to make sure that all given river locations remain their river status.</a:t>
            </a:r>
          </a:p>
        </p:txBody>
      </p:sp>
      <p:sp>
        <p:nvSpPr>
          <p:cNvPr id="4" name="Slide Number Placeholder 3"/>
          <p:cNvSpPr>
            <a:spLocks noGrp="1"/>
          </p:cNvSpPr>
          <p:nvPr>
            <p:ph type="sldNum" sz="quarter" idx="10"/>
          </p:nvPr>
        </p:nvSpPr>
        <p:spPr/>
        <p:txBody>
          <a:bodyPr/>
          <a:lstStyle/>
          <a:p>
            <a:fld id="{F497302A-A586-4DE3-9FE9-65CD49C237A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Our way is to offer each given river location an initial water amount that is equal to the threshold accumulation value right away. So they become river locations even without external water inflow.</a:t>
            </a:r>
            <a:endParaRPr lang="en-US" dirty="0" smtClean="0"/>
          </a:p>
          <a:p>
            <a:r>
              <a:rPr lang="en-US" dirty="0" smtClean="0"/>
              <a:t>Note that this</a:t>
            </a:r>
            <a:r>
              <a:rPr lang="en-US" baseline="0" dirty="0" smtClean="0"/>
              <a:t> practice doesn’t negatively affect their downstream locations – we know water comes out from those already-known river locations anyway. </a:t>
            </a:r>
          </a:p>
          <a:p>
            <a:r>
              <a:rPr lang="en-US" baseline="0" dirty="0" smtClean="0"/>
              <a:t>Also, we protect them from being removed in the subsequent </a:t>
            </a:r>
            <a:r>
              <a:rPr lang="en-US" baseline="0" dirty="0" err="1" smtClean="0"/>
              <a:t>skeletonization</a:t>
            </a:r>
            <a:r>
              <a:rPr lang="en-US" baseline="0" dirty="0" smtClean="0"/>
              <a:t> process.</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12</a:t>
            </a:fld>
            <a:endParaRPr lang="en-US"/>
          </a:p>
        </p:txBody>
      </p:sp>
    </p:spTree>
    <p:extLst>
      <p:ext uri="{BB962C8B-B14F-4D97-AF65-F5344CB8AC3E}">
        <p14:creationId xmlns:p14="http://schemas.microsoft.com/office/powerpoint/2010/main" val="1816827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a:t>
            </a:r>
            <a:r>
              <a:rPr lang="en-US" baseline="0" dirty="0" smtClean="0"/>
              <a:t> the result after applying these two biasing measures. As you can see, we no longer miss any given river locations.</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So here</a:t>
            </a:r>
            <a:r>
              <a:rPr lang="en-US" baseline="0" dirty="0" smtClean="0"/>
              <a:t> is the</a:t>
            </a:r>
            <a:r>
              <a:rPr lang="en-US" dirty="0" smtClean="0"/>
              <a:t> the conclusion.</a:t>
            </a:r>
          </a:p>
          <a:p>
            <a:endParaRPr lang="en-US" dirty="0" smtClean="0"/>
          </a:p>
          <a:p>
            <a:r>
              <a:rPr lang="en-US" dirty="0" smtClean="0"/>
              <a:t>The key</a:t>
            </a:r>
            <a:r>
              <a:rPr lang="en-US" baseline="0" dirty="0" smtClean="0"/>
              <a:t> idea </a:t>
            </a:r>
            <a:r>
              <a:rPr lang="en-US" dirty="0" smtClean="0"/>
              <a:t>of this presentation is to introduce the induced terrain approach of completing fragmentary</a:t>
            </a:r>
            <a:r>
              <a:rPr lang="en-US" baseline="0" dirty="0" smtClean="0"/>
              <a:t> river networks. By first building up a terrain surface based on the partial observations, and then deriving a complete river network based on the induced terrain, we effectively impose the constraints imposed by the partial observations.</a:t>
            </a:r>
          </a:p>
          <a:p>
            <a:r>
              <a:rPr lang="en-US" baseline="0" dirty="0" smtClean="0"/>
              <a:t>When this idea is put into practice, we find that in the first step of building up the terrain surface, the specific hydrological corrected terrain reconstruction scheme to use depends heavily on how the available height samples are distributed. If they are evenly distributed across the terrain, natural neighbor with stream burning is cost-effective in modeling the given river locations as local minima </a:t>
            </a:r>
            <a:r>
              <a:rPr lang="en-US" baseline="0" dirty="0" err="1" smtClean="0"/>
              <a:t>w.r.t</a:t>
            </a:r>
            <a:r>
              <a:rPr lang="en-US" baseline="0" dirty="0" smtClean="0"/>
              <a:t>. non-river locations.</a:t>
            </a:r>
          </a:p>
          <a:p>
            <a:r>
              <a:rPr lang="en-US" baseline="0" dirty="0" smtClean="0"/>
              <a:t>For the second step, river network derivation, we find a need to bias those river locations to handle the unavoidable difference between the induced terrain and the original terrain. We give them sufficient amount of rain so they need not depend on inflow to get enough water accumulation; we protect them from being removed in the final </a:t>
            </a:r>
            <a:r>
              <a:rPr lang="en-US" baseline="0" dirty="0" err="1" smtClean="0"/>
              <a:t>skeletonization</a:t>
            </a:r>
            <a:r>
              <a:rPr lang="en-US" baseline="0" dirty="0" smtClean="0"/>
              <a:t> process. So they </a:t>
            </a:r>
            <a:r>
              <a:rPr lang="en-US" baseline="0" smtClean="0"/>
              <a:t>are guaranteed </a:t>
            </a:r>
            <a:r>
              <a:rPr lang="en-US" baseline="0" dirty="0" smtClean="0"/>
              <a:t>to be river locations.</a:t>
            </a:r>
          </a:p>
          <a:p>
            <a:r>
              <a:rPr lang="en-US" baseline="0" dirty="0" smtClean="0"/>
              <a:t>The overall result is a river network that connects all the given segments together, and highly resembles the original river network.</a:t>
            </a:r>
          </a:p>
        </p:txBody>
      </p:sp>
      <p:sp>
        <p:nvSpPr>
          <p:cNvPr id="4" name="Slide Number Placeholder 3"/>
          <p:cNvSpPr>
            <a:spLocks noGrp="1"/>
          </p:cNvSpPr>
          <p:nvPr>
            <p:ph type="sldNum" sz="quarter" idx="10"/>
          </p:nvPr>
        </p:nvSpPr>
        <p:spPr/>
        <p:txBody>
          <a:bodyPr/>
          <a:lstStyle/>
          <a:p>
            <a:fld id="{F497302A-A586-4DE3-9FE9-65CD49C237A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our previous work, we assume height samples are available across the terrain, which is valid when the tree canopies are not that extensive. At that situation, we obtain reasonably good river reconnection results even if we stick with some conventional scheme, namely natural neighbor interpolation with subsequent stream burning. However, it no longer works in the much more adverse situation like what we have now.</a:t>
            </a:r>
          </a:p>
          <a:p>
            <a:endParaRPr lang="en-US" baseline="0" dirty="0" smtClean="0"/>
          </a:p>
          <a:p>
            <a:r>
              <a:rPr lang="en-US" baseline="0" dirty="0" smtClean="0"/>
              <a:t>To illustrate the problem, I am going to use this very simple 1D example on the right. It is a dataset with only two known river locations. Without height samples at the other locations, the terrain that we reconstruct with natural neighbor-stream burning is the middle one, a slope that goes upwards in general, with small bumps sitting exactly at the river locations. But what we really expect is something like the bottom one, inclined planes grow from each river location to all possible directions and get as far away as possible. With the middle terrain, we are likely to deduce river that goes from the right location to the left, which is obviously not the case if the terrain is actually the bottom one.</a:t>
            </a:r>
          </a:p>
          <a:p>
            <a:endParaRPr lang="en-US" baseline="0" dirty="0" smtClean="0"/>
          </a:p>
        </p:txBody>
      </p:sp>
      <p:sp>
        <p:nvSpPr>
          <p:cNvPr id="4" name="Slide Number Placeholder 3"/>
          <p:cNvSpPr>
            <a:spLocks noGrp="1"/>
          </p:cNvSpPr>
          <p:nvPr>
            <p:ph type="sldNum" sz="quarter" idx="10"/>
          </p:nvPr>
        </p:nvSpPr>
        <p:spPr/>
        <p:txBody>
          <a:bodyPr/>
          <a:lstStyle/>
          <a:p>
            <a:fld id="{F497302A-A586-4DE3-9FE9-65CD49C237A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believe that it is such a terribly reconstructed terrain that leads to the serious river misroutes, as you see from the figure on the right.</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 correct this problem, we propose replacing the terrain reconstruction scheme by the hydrology-aware version of ODETLAP. ODETLAP stands for </a:t>
            </a:r>
            <a:r>
              <a:rPr lang="en-US" baseline="0" dirty="0" err="1" smtClean="0"/>
              <a:t>Overdetermined</a:t>
            </a:r>
            <a:r>
              <a:rPr lang="en-US" baseline="0" dirty="0" smtClean="0"/>
              <a:t> </a:t>
            </a:r>
            <a:r>
              <a:rPr lang="en-US" baseline="0" dirty="0" err="1" smtClean="0"/>
              <a:t>Laplacian</a:t>
            </a:r>
            <a:r>
              <a:rPr lang="en-US" baseline="0" dirty="0" smtClean="0"/>
              <a:t> Partial Differential Equation. In basic ODETLAP we assume all height values in the terrain are unknowns, and we set up two groups of equations to solve for them. The first group are the exact equations available to all known-height positions. Each of them attempts to set the height of the location to the respective measured value. We claim it an attempt because they are competed by the second group of equations. They are available for all the positions. They are called averaging equations because each of them attempts to set the height of the respective position to the average of its immediate four neighbors, just like what we have in typical </a:t>
            </a:r>
            <a:r>
              <a:rPr lang="en-US" baseline="0" dirty="0" err="1" smtClean="0"/>
              <a:t>Laplacian</a:t>
            </a:r>
            <a:r>
              <a:rPr lang="en-US" baseline="0" dirty="0" smtClean="0"/>
              <a:t> Equations to make the surface smooth. Now we have n square + k equations for n square unknowns. The system is now </a:t>
            </a:r>
            <a:r>
              <a:rPr lang="en-US" baseline="0" dirty="0" err="1" smtClean="0"/>
              <a:t>overdetermined</a:t>
            </a:r>
            <a:r>
              <a:rPr lang="en-US" baseline="0" dirty="0" smtClean="0"/>
              <a:t>. The implication is that we normally don’t have a solution that satisfies all equations exactly. We can multiple both sides of an equation to increase its influence on the final solution. For example, if every averaging equation is multiplied by a factor R &gt; 1, the solution will be biased towards terrain smoothness. The cost is to sacrifice measured value accuracy. That is to say, the solution at the known-height positions may deviate much more from the measured values.</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hydrology-aware version of ODETLAP</a:t>
            </a:r>
            <a:r>
              <a:rPr lang="en-US" baseline="0" dirty="0" smtClean="0"/>
              <a:t> is based on the observation that at the river locations, its height should be smaller than any of its four neighbors rather than their average. To model this in ODETLAP, we change the averaging equations at known river locations: we set their reconstructed heights to be their respective neighborhood averages deflated by a certain factor f &gt; 1. If f is large enough, the equations essentially set the reconstructed heights to values smaller than the respective neighbors.</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power of HA-ODETLAP is on how it automatically models inclined planes that grow to all possible directions and extends as far as possible from the given river segments, even though we don’t have height samples around. </a:t>
            </a:r>
          </a:p>
          <a:p>
            <a:endParaRPr lang="en-US" baseline="0" dirty="0" smtClean="0"/>
          </a:p>
          <a:p>
            <a:r>
              <a:rPr lang="en-US" baseline="0" dirty="0" smtClean="0"/>
              <a:t>This slide shows a toy example. At the top, you see the known river locations and their respective heights. At the bottom left we see the reconstructed terrain with conventional terrain reconstruction scheme. It fails to assign inclined planes to positions which are just a bit away from the given river locations. The subsequent river derivation algorithm thus has a hard time figuring out how water at non-river locations should be routed.</a:t>
            </a:r>
          </a:p>
          <a:p>
            <a:endParaRPr lang="en-US" baseline="0" dirty="0" smtClean="0"/>
          </a:p>
          <a:p>
            <a:r>
              <a:rPr lang="en-US" baseline="0" dirty="0" smtClean="0"/>
              <a:t>In contrast, using hydrology-aware version of ODETLAP, we extend the inverted v-shape originating at the given river locations to as far away as possible, thus avoiding the problem.</a:t>
            </a:r>
          </a:p>
        </p:txBody>
      </p:sp>
      <p:sp>
        <p:nvSpPr>
          <p:cNvPr id="4" name="Slide Number Placeholder 3"/>
          <p:cNvSpPr>
            <a:spLocks noGrp="1"/>
          </p:cNvSpPr>
          <p:nvPr>
            <p:ph type="sldNum" sz="quarter" idx="10"/>
          </p:nvPr>
        </p:nvSpPr>
        <p:spPr/>
        <p:txBody>
          <a:bodyPr/>
          <a:lstStyle/>
          <a:p>
            <a:fld id="{F497302A-A586-4DE3-9FE9-65CD49C237A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let’s look into the problem</a:t>
            </a:r>
            <a:r>
              <a:rPr lang="en-US" baseline="0" dirty="0" smtClean="0"/>
              <a:t> in detail. On the left of this slide, you can see an example of what we have: a fragmentary river network. The black dots here represent observed river locations. They are in the form of broken line segments. What we need to do is to join these broken pieces together to form a complete river network, the one on the right. By a complete river network we usually assume it consists of a number of tree structures, each of them has no closed loop. Also, every river location has a way out to either the edge, or some particular sink inside the terrain.</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with a much better terrain model, we can reconstruct the river segment connections better.</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But why do we have such a problem? Why do we have that sort of data? That’s because of cloud covers and tree canopies, blocking the view of overhead surveys done on the </a:t>
            </a:r>
            <a:r>
              <a:rPr lang="en-US" baseline="0" dirty="0" err="1" smtClean="0"/>
              <a:t>aeroplanes</a:t>
            </a:r>
            <a:r>
              <a:rPr lang="en-US" baseline="0" dirty="0" smtClean="0"/>
              <a:t> and satellites.</a:t>
            </a:r>
          </a:p>
        </p:txBody>
      </p:sp>
      <p:sp>
        <p:nvSpPr>
          <p:cNvPr id="4" name="Slide Number Placeholder 3"/>
          <p:cNvSpPr>
            <a:spLocks noGrp="1"/>
          </p:cNvSpPr>
          <p:nvPr>
            <p:ph type="sldNum" sz="quarter" idx="10"/>
          </p:nvPr>
        </p:nvSpPr>
        <p:spPr/>
        <p:txBody>
          <a:bodyPr/>
          <a:lstStyle/>
          <a:p>
            <a:fld id="{F497302A-A586-4DE3-9FE9-65CD49C237A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That’s why we get only the fragmentary river segments but not the whole river network. To make use of these partial data in transportation problems, like planning ship routes, or foreseeing flooding area, or predicting the forthcoming target locations of the pollutants, we need to link the river segments appropriately. </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By appropriately</a:t>
            </a:r>
            <a:r>
              <a:rPr lang="en-US" baseline="0" dirty="0" smtClean="0"/>
              <a:t> we mean we have to take care of one important constraint – the set of heights. They are usually obtained alongside with the river locations. These height data may hint whether the river pieces should be connected. For example, a hill in between some two river segments may suggest that these two pieces should not be connected even though they are very close. </a:t>
            </a:r>
          </a:p>
          <a:p>
            <a:r>
              <a:rPr lang="en-US" dirty="0" smtClean="0"/>
              <a:t>To</a:t>
            </a:r>
            <a:r>
              <a:rPr lang="en-US" baseline="0" dirty="0" smtClean="0"/>
              <a:t> incorporate these height information in river segment reconnection, w</a:t>
            </a:r>
            <a:r>
              <a:rPr lang="en-US" dirty="0" smtClean="0"/>
              <a:t>e</a:t>
            </a:r>
            <a:r>
              <a:rPr lang="en-US" baseline="0" dirty="0" smtClean="0"/>
              <a:t> propose </a:t>
            </a:r>
            <a:r>
              <a:rPr lang="en-US" dirty="0" smtClean="0"/>
              <a:t>the </a:t>
            </a:r>
            <a:r>
              <a:rPr lang="en-US" baseline="0" dirty="0" smtClean="0"/>
              <a:t>induced terrain solution framework shown on the right of this slide. This framework involves two key steps. First we reconstruct a terrain using partial heights and river locations, and then we derive a river network of that induced terrain. Since the river network is derived from a terrain that is reconstructed based on the given heights, it is likely that that particular river network respects the constraints imposed by the partial observations.</a:t>
            </a:r>
          </a:p>
          <a:p>
            <a:r>
              <a:rPr lang="en-US" baseline="0" dirty="0" smtClean="0"/>
              <a:t>In the following, I’ll concentrate on the implementation details of these two key steps.</a:t>
            </a:r>
          </a:p>
        </p:txBody>
      </p:sp>
      <p:sp>
        <p:nvSpPr>
          <p:cNvPr id="4" name="Slide Number Placeholder 3"/>
          <p:cNvSpPr>
            <a:spLocks noGrp="1"/>
          </p:cNvSpPr>
          <p:nvPr>
            <p:ph type="sldNum" sz="quarter" idx="10"/>
          </p:nvPr>
        </p:nvSpPr>
        <p:spPr/>
        <p:txBody>
          <a:bodyPr/>
          <a:lstStyle/>
          <a:p>
            <a:fld id="{F497302A-A586-4DE3-9FE9-65CD49C237A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 here is the first step: hydrological corrected terrain reconstruction. The inputs are the partial heights and river locations observed across the terrain. Our goal is to reconstruct a terrain that is compatible with these partial observations. The more information we can make use of from these partial observations, the much closer the terrain model is with respect to the original one, and hence the better subsequent river derivation that aims to recover the original river network.</a:t>
            </a:r>
          </a:p>
          <a:p>
            <a:endParaRPr lang="en-US" baseline="0" dirty="0" smtClean="0"/>
          </a:p>
          <a:p>
            <a:r>
              <a:rPr lang="en-US" baseline="0" dirty="0" smtClean="0"/>
              <a:t>There are two possible approaches to do this task. Approach number 1 is a two-step procedure, first applying some general terrain reconstruction scheme that works with the partial heights alone, like spine fitting, natural neighbor and ODETLAP, to generate a preliminary terrain surface. By this first step we produce a terrain that honors the given heights. After that we apply some surface reconditioning scheme to lower the given river locations, like stream burning. We may choose to lower their neighbors as well, like AGREE.aml. With this second step we effectively model the river locations as local minima with respect to non-river locations, something that we expect for a real river location. Indeed the famous software package ANUDEM is using this strategy to massage terrain surfaces to make them match the corresponding complete river networks better. </a:t>
            </a:r>
          </a:p>
          <a:p>
            <a:endParaRPr lang="en-US" baseline="0" dirty="0" smtClean="0"/>
          </a:p>
          <a:p>
            <a:r>
              <a:rPr lang="en-US" baseline="0" dirty="0" smtClean="0"/>
              <a:t>When we know something is currently done in two steps, we always ask if we can combine them. Approach number 2 is exactly this, we consider both heights and river locations at the same time and generate a hydrology-aware terrain directly. This is a rather novel approach and the only scheme we know to-date is the hydrology-aware ODETLAP, which we introduce in a recent workshop last month.</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6</a:t>
            </a:fld>
            <a:endParaRPr lang="en-US"/>
          </a:p>
        </p:txBody>
      </p:sp>
    </p:spTree>
    <p:extLst>
      <p:ext uri="{BB962C8B-B14F-4D97-AF65-F5344CB8AC3E}">
        <p14:creationId xmlns:p14="http://schemas.microsoft.com/office/powerpoint/2010/main" val="493715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now we have</a:t>
            </a:r>
            <a:r>
              <a:rPr lang="en-US" baseline="0" dirty="0" smtClean="0"/>
              <a:t> seen</a:t>
            </a:r>
            <a:r>
              <a:rPr lang="en-US" dirty="0" smtClean="0"/>
              <a:t> the numerous</a:t>
            </a:r>
            <a:r>
              <a:rPr lang="en-US" baseline="0" dirty="0" smtClean="0"/>
              <a:t> possible combinations for the same task. We have tried all these combinations, and found out that which one to use depends on how the height samples are distributed, and the speed that we wish.</a:t>
            </a:r>
          </a:p>
          <a:p>
            <a:endParaRPr lang="en-US" baseline="0" dirty="0" smtClean="0"/>
          </a:p>
          <a:p>
            <a:r>
              <a:rPr lang="en-US" baseline="0" dirty="0" smtClean="0"/>
              <a:t>In particular, if height samples are evenly distributed across the terrain, as happened when cloud and canopy covers are rather evenly distributed, approach number 1 with natural neighbor interpolation and stream burning offers a good balance between accuracy and speed. However, if height samples are available at the river locations only, or worse still we have no height sample, hydrology-aware ODETLAP gives superior results.</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details of the second case please refer to our another paper. Here I will focus on the first case. This slide shows the original river network, the given partial river network, and the reconstruction results with different hydrological corrected terrain reconstruction schemes. NNSB means natural neighbor stream burning that we recommend. SFSB means secondary </a:t>
            </a:r>
            <a:r>
              <a:rPr lang="en-US" baseline="0" dirty="0" err="1" smtClean="0"/>
              <a:t>spline</a:t>
            </a:r>
            <a:r>
              <a:rPr lang="en-US" baseline="0" dirty="0" smtClean="0"/>
              <a:t> fitting-stream burning, while OSSB means </a:t>
            </a:r>
            <a:r>
              <a:rPr lang="en-US" baseline="0" dirty="0" err="1" smtClean="0"/>
              <a:t>overdetermined</a:t>
            </a:r>
            <a:r>
              <a:rPr lang="en-US" baseline="0" dirty="0" smtClean="0"/>
              <a:t> system-stream burning. SFSB and NNSB are similar in the sense that they are parameter-less, while OSSB has one key factor to optimize. They are here to compare different general terrain reconstruction schemes. Next we have NN-AGREE that lowers the given river locations together with their neighbors as well. It is to check the effect of an alternative hydrological correction scheme. Finally we have the famous ANUDEM that is designed to massage terrains to match the given complete river network. Here we see if it works well with only partial river network data. </a:t>
            </a:r>
          </a:p>
          <a:p>
            <a:endParaRPr lang="en-US" baseline="0" dirty="0" smtClean="0"/>
          </a:p>
          <a:p>
            <a:r>
              <a:rPr lang="en-US" baseline="0" dirty="0" smtClean="0"/>
              <a:t>Indeed, different approaches feature different sets of correct reconnections. Sometimes it is hard to say from the figures which one is better. So we introduce a metric called river/non-river classification error to quantify the reconnection quality. The larger the error, the worse is the scheme in inducing a terrain that deduces the same river network as the original terrain. The percentage underneath each figure tells you the respective percentage error.</a:t>
            </a:r>
          </a:p>
          <a:p>
            <a:endParaRPr lang="en-US" baseline="0" dirty="0" smtClean="0"/>
          </a:p>
          <a:p>
            <a:r>
              <a:rPr lang="en-US" baseline="0" dirty="0" smtClean="0"/>
              <a:t>Obviously, ANUDEM is rather significantly outperformed by the other approaches.</a:t>
            </a:r>
          </a:p>
        </p:txBody>
      </p:sp>
      <p:sp>
        <p:nvSpPr>
          <p:cNvPr id="4" name="Slide Number Placeholder 3"/>
          <p:cNvSpPr>
            <a:spLocks noGrp="1"/>
          </p:cNvSpPr>
          <p:nvPr>
            <p:ph type="sldNum" sz="quarter" idx="10"/>
          </p:nvPr>
        </p:nvSpPr>
        <p:spPr/>
        <p:txBody>
          <a:bodyPr/>
          <a:lstStyle/>
          <a:p>
            <a:fld id="{F497302A-A586-4DE3-9FE9-65CD49C237A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it is the same</a:t>
            </a:r>
            <a:r>
              <a:rPr lang="en-US" baseline="0" dirty="0" smtClean="0"/>
              <a:t> case when we look into the error figures of some other terrain sets. When comparing the two parameter-less general terrain reconstruction schemes SF-SB and NN-SB, SF-SB consistently performs worse than NN-SB. Another general terrain reconstruction scheme, OS-SB, consistently outperforms NN-SB. And we sometimes obtain better results by lowering the neighborhood of given river locations, as shown in the NN-AGREE columns. However, to achieve such performance, we need to adjust for optimal parameters, the smoothness-accuracy factor for OS-SB and the sink width for AGREE.aml. This means we have to compute a number of terrains under different parameters, which may not be affordable if the dataset is massive.</a:t>
            </a:r>
            <a:endParaRPr lang="en-US" dirty="0"/>
          </a:p>
        </p:txBody>
      </p:sp>
      <p:sp>
        <p:nvSpPr>
          <p:cNvPr id="4" name="Slide Number Placeholder 3"/>
          <p:cNvSpPr>
            <a:spLocks noGrp="1"/>
          </p:cNvSpPr>
          <p:nvPr>
            <p:ph type="sldNum" sz="quarter" idx="10"/>
          </p:nvPr>
        </p:nvSpPr>
        <p:spPr/>
        <p:txBody>
          <a:bodyPr/>
          <a:lstStyle/>
          <a:p>
            <a:fld id="{F497302A-A586-4DE3-9FE9-65CD49C237A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007205-B65D-48EB-A259-4BA566DF1CD0}" type="datetime1">
              <a:rPr lang="en-US" smtClean="0"/>
              <a:pPr/>
              <a:t>11/17/2010</a:t>
            </a:fld>
            <a:endParaRPr lang="en-US"/>
          </a:p>
        </p:txBody>
      </p:sp>
      <p:sp>
        <p:nvSpPr>
          <p:cNvPr id="5" name="Footer Placeholder 4"/>
          <p:cNvSpPr>
            <a:spLocks noGrp="1"/>
          </p:cNvSpPr>
          <p:nvPr>
            <p:ph type="ftr" sz="quarter" idx="11"/>
          </p:nvPr>
        </p:nvSpPr>
        <p:spPr/>
        <p:txBody>
          <a:bodyPr/>
          <a:lstStyle/>
          <a:p>
            <a:r>
              <a:rPr lang="en-US" smtClean="0"/>
              <a:t>Autocarto 2010</a:t>
            </a:r>
            <a:endParaRPr lang="en-US"/>
          </a:p>
        </p:txBody>
      </p:sp>
      <p:sp>
        <p:nvSpPr>
          <p:cNvPr id="6" name="Slide Number Placeholder 5"/>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8D144-DC1B-4EFC-8F31-18D5ED9DAF52}" type="datetime1">
              <a:rPr lang="en-US" smtClean="0"/>
              <a:pPr/>
              <a:t>11/17/2010</a:t>
            </a:fld>
            <a:endParaRPr lang="en-US"/>
          </a:p>
        </p:txBody>
      </p:sp>
      <p:sp>
        <p:nvSpPr>
          <p:cNvPr id="5" name="Footer Placeholder 4"/>
          <p:cNvSpPr>
            <a:spLocks noGrp="1"/>
          </p:cNvSpPr>
          <p:nvPr>
            <p:ph type="ftr" sz="quarter" idx="11"/>
          </p:nvPr>
        </p:nvSpPr>
        <p:spPr/>
        <p:txBody>
          <a:bodyPr/>
          <a:lstStyle/>
          <a:p>
            <a:r>
              <a:rPr lang="en-US" smtClean="0"/>
              <a:t>Autocarto 2010</a:t>
            </a:r>
            <a:endParaRPr lang="en-US"/>
          </a:p>
        </p:txBody>
      </p:sp>
      <p:sp>
        <p:nvSpPr>
          <p:cNvPr id="6" name="Slide Number Placeholder 5"/>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A64B3-0181-495C-8E02-630FFD172D92}" type="datetime1">
              <a:rPr lang="en-US" smtClean="0"/>
              <a:pPr/>
              <a:t>11/17/2010</a:t>
            </a:fld>
            <a:endParaRPr lang="en-US"/>
          </a:p>
        </p:txBody>
      </p:sp>
      <p:sp>
        <p:nvSpPr>
          <p:cNvPr id="5" name="Footer Placeholder 4"/>
          <p:cNvSpPr>
            <a:spLocks noGrp="1"/>
          </p:cNvSpPr>
          <p:nvPr>
            <p:ph type="ftr" sz="quarter" idx="11"/>
          </p:nvPr>
        </p:nvSpPr>
        <p:spPr/>
        <p:txBody>
          <a:bodyPr/>
          <a:lstStyle/>
          <a:p>
            <a:r>
              <a:rPr lang="en-US" smtClean="0"/>
              <a:t>Autocarto 2010</a:t>
            </a:r>
            <a:endParaRPr lang="en-US"/>
          </a:p>
        </p:txBody>
      </p:sp>
      <p:sp>
        <p:nvSpPr>
          <p:cNvPr id="6" name="Slide Number Placeholder 5"/>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4B649-B1CB-4A49-B14E-07DD51F70260}" type="datetime1">
              <a:rPr lang="en-US" smtClean="0"/>
              <a:pPr/>
              <a:t>11/17/2010</a:t>
            </a:fld>
            <a:endParaRPr lang="en-US"/>
          </a:p>
        </p:txBody>
      </p:sp>
      <p:sp>
        <p:nvSpPr>
          <p:cNvPr id="5" name="Footer Placeholder 4"/>
          <p:cNvSpPr>
            <a:spLocks noGrp="1"/>
          </p:cNvSpPr>
          <p:nvPr>
            <p:ph type="ftr" sz="quarter" idx="11"/>
          </p:nvPr>
        </p:nvSpPr>
        <p:spPr/>
        <p:txBody>
          <a:bodyPr/>
          <a:lstStyle/>
          <a:p>
            <a:r>
              <a:rPr lang="en-US" smtClean="0"/>
              <a:t>Autocarto 2010</a:t>
            </a:r>
            <a:endParaRPr lang="en-US"/>
          </a:p>
        </p:txBody>
      </p:sp>
      <p:sp>
        <p:nvSpPr>
          <p:cNvPr id="6" name="Slide Number Placeholder 5"/>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3930F-8C10-4691-BBDF-95C73AA5FB96}" type="datetime1">
              <a:rPr lang="en-US" smtClean="0"/>
              <a:pPr/>
              <a:t>11/17/2010</a:t>
            </a:fld>
            <a:endParaRPr lang="en-US"/>
          </a:p>
        </p:txBody>
      </p:sp>
      <p:sp>
        <p:nvSpPr>
          <p:cNvPr id="5" name="Footer Placeholder 4"/>
          <p:cNvSpPr>
            <a:spLocks noGrp="1"/>
          </p:cNvSpPr>
          <p:nvPr>
            <p:ph type="ftr" sz="quarter" idx="11"/>
          </p:nvPr>
        </p:nvSpPr>
        <p:spPr/>
        <p:txBody>
          <a:bodyPr/>
          <a:lstStyle/>
          <a:p>
            <a:r>
              <a:rPr lang="en-US" smtClean="0"/>
              <a:t>Autocarto 2010</a:t>
            </a:r>
            <a:endParaRPr lang="en-US"/>
          </a:p>
        </p:txBody>
      </p:sp>
      <p:sp>
        <p:nvSpPr>
          <p:cNvPr id="6" name="Slide Number Placeholder 5"/>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35D8EB-7440-4F07-A63A-80D6E2924A0A}" type="datetime1">
              <a:rPr lang="en-US" smtClean="0"/>
              <a:pPr/>
              <a:t>11/17/2010</a:t>
            </a:fld>
            <a:endParaRPr lang="en-US"/>
          </a:p>
        </p:txBody>
      </p:sp>
      <p:sp>
        <p:nvSpPr>
          <p:cNvPr id="6" name="Footer Placeholder 5"/>
          <p:cNvSpPr>
            <a:spLocks noGrp="1"/>
          </p:cNvSpPr>
          <p:nvPr>
            <p:ph type="ftr" sz="quarter" idx="11"/>
          </p:nvPr>
        </p:nvSpPr>
        <p:spPr/>
        <p:txBody>
          <a:bodyPr/>
          <a:lstStyle/>
          <a:p>
            <a:r>
              <a:rPr lang="en-US" smtClean="0"/>
              <a:t>Autocarto 2010</a:t>
            </a:r>
            <a:endParaRPr lang="en-US"/>
          </a:p>
        </p:txBody>
      </p:sp>
      <p:sp>
        <p:nvSpPr>
          <p:cNvPr id="7" name="Slide Number Placeholder 6"/>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6EDF2-9B77-4F52-A940-E9CF326D7F6F}" type="datetime1">
              <a:rPr lang="en-US" smtClean="0"/>
              <a:pPr/>
              <a:t>11/17/2010</a:t>
            </a:fld>
            <a:endParaRPr lang="en-US"/>
          </a:p>
        </p:txBody>
      </p:sp>
      <p:sp>
        <p:nvSpPr>
          <p:cNvPr id="8" name="Footer Placeholder 7"/>
          <p:cNvSpPr>
            <a:spLocks noGrp="1"/>
          </p:cNvSpPr>
          <p:nvPr>
            <p:ph type="ftr" sz="quarter" idx="11"/>
          </p:nvPr>
        </p:nvSpPr>
        <p:spPr/>
        <p:txBody>
          <a:bodyPr/>
          <a:lstStyle/>
          <a:p>
            <a:r>
              <a:rPr lang="en-US" smtClean="0"/>
              <a:t>Autocarto 2010</a:t>
            </a:r>
            <a:endParaRPr lang="en-US"/>
          </a:p>
        </p:txBody>
      </p:sp>
      <p:sp>
        <p:nvSpPr>
          <p:cNvPr id="9" name="Slide Number Placeholder 8"/>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6F94D7-6ECC-4354-B845-98B50ACA879C}" type="datetime1">
              <a:rPr lang="en-US" smtClean="0"/>
              <a:pPr/>
              <a:t>11/17/2010</a:t>
            </a:fld>
            <a:endParaRPr lang="en-US"/>
          </a:p>
        </p:txBody>
      </p:sp>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1B055-CE71-449C-998D-46614F4541EE}" type="datetime1">
              <a:rPr lang="en-US" smtClean="0"/>
              <a:pPr/>
              <a:t>11/17/2010</a:t>
            </a:fld>
            <a:endParaRPr lang="en-US"/>
          </a:p>
        </p:txBody>
      </p:sp>
      <p:sp>
        <p:nvSpPr>
          <p:cNvPr id="3" name="Footer Placeholder 2"/>
          <p:cNvSpPr>
            <a:spLocks noGrp="1"/>
          </p:cNvSpPr>
          <p:nvPr>
            <p:ph type="ftr" sz="quarter" idx="11"/>
          </p:nvPr>
        </p:nvSpPr>
        <p:spPr/>
        <p:txBody>
          <a:bodyPr/>
          <a:lstStyle/>
          <a:p>
            <a:r>
              <a:rPr lang="en-US" smtClean="0"/>
              <a:t>Autocarto 2010</a:t>
            </a:r>
            <a:endParaRPr lang="en-US"/>
          </a:p>
        </p:txBody>
      </p:sp>
      <p:sp>
        <p:nvSpPr>
          <p:cNvPr id="4" name="Slide Number Placeholder 3"/>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7121A-D7B8-4003-ACB6-86BDB1872D81}" type="datetime1">
              <a:rPr lang="en-US" smtClean="0"/>
              <a:pPr/>
              <a:t>11/17/2010</a:t>
            </a:fld>
            <a:endParaRPr lang="en-US"/>
          </a:p>
        </p:txBody>
      </p:sp>
      <p:sp>
        <p:nvSpPr>
          <p:cNvPr id="6" name="Footer Placeholder 5"/>
          <p:cNvSpPr>
            <a:spLocks noGrp="1"/>
          </p:cNvSpPr>
          <p:nvPr>
            <p:ph type="ftr" sz="quarter" idx="11"/>
          </p:nvPr>
        </p:nvSpPr>
        <p:spPr/>
        <p:txBody>
          <a:bodyPr/>
          <a:lstStyle/>
          <a:p>
            <a:r>
              <a:rPr lang="en-US" smtClean="0"/>
              <a:t>Autocarto 2010</a:t>
            </a:r>
            <a:endParaRPr lang="en-US"/>
          </a:p>
        </p:txBody>
      </p:sp>
      <p:sp>
        <p:nvSpPr>
          <p:cNvPr id="7" name="Slide Number Placeholder 6"/>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06087B-43AF-45BA-B53A-7A13F0224A97}" type="datetime1">
              <a:rPr lang="en-US" smtClean="0"/>
              <a:pPr/>
              <a:t>11/17/2010</a:t>
            </a:fld>
            <a:endParaRPr lang="en-US"/>
          </a:p>
        </p:txBody>
      </p:sp>
      <p:sp>
        <p:nvSpPr>
          <p:cNvPr id="6" name="Footer Placeholder 5"/>
          <p:cNvSpPr>
            <a:spLocks noGrp="1"/>
          </p:cNvSpPr>
          <p:nvPr>
            <p:ph type="ftr" sz="quarter" idx="11"/>
          </p:nvPr>
        </p:nvSpPr>
        <p:spPr/>
        <p:txBody>
          <a:bodyPr/>
          <a:lstStyle/>
          <a:p>
            <a:r>
              <a:rPr lang="en-US" smtClean="0"/>
              <a:t>Autocarto 2010</a:t>
            </a:r>
            <a:endParaRPr lang="en-US"/>
          </a:p>
        </p:txBody>
      </p:sp>
      <p:sp>
        <p:nvSpPr>
          <p:cNvPr id="7" name="Slide Number Placeholder 6"/>
          <p:cNvSpPr>
            <a:spLocks noGrp="1"/>
          </p:cNvSpPr>
          <p:nvPr>
            <p:ph type="sldNum" sz="quarter" idx="12"/>
          </p:nvPr>
        </p:nvSpPr>
        <p:spPr/>
        <p:txBody>
          <a:bodyPr/>
          <a:lstStyle/>
          <a:p>
            <a:fld id="{D0113463-C2EF-4354-8556-45E50703CE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0A0CC-FBAA-454A-A68D-50C3B1CB5381}" type="datetime1">
              <a:rPr lang="en-US" smtClean="0"/>
              <a:pPr/>
              <a:t>11/17/2010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Autocarto 2010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13463-C2EF-4354-8556-45E50703CE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2.tif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6.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Completing fragmentary river networks via induced terrain</a:t>
            </a:r>
            <a:endParaRPr lang="en-US" dirty="0"/>
          </a:p>
        </p:txBody>
      </p:sp>
      <p:sp>
        <p:nvSpPr>
          <p:cNvPr id="3" name="Subtitle 2"/>
          <p:cNvSpPr>
            <a:spLocks noGrp="1"/>
          </p:cNvSpPr>
          <p:nvPr>
            <p:ph type="subTitle" idx="1"/>
          </p:nvPr>
        </p:nvSpPr>
        <p:spPr/>
        <p:txBody>
          <a:bodyPr>
            <a:normAutofit lnSpcReduction="10000"/>
          </a:bodyPr>
          <a:lstStyle/>
          <a:p>
            <a:endParaRPr lang="en-US" sz="2400" dirty="0" smtClean="0"/>
          </a:p>
          <a:p>
            <a:r>
              <a:rPr lang="en-US" sz="2400" dirty="0" err="1" smtClean="0">
                <a:solidFill>
                  <a:schemeClr val="tx1"/>
                </a:solidFill>
              </a:rPr>
              <a:t>Tsz</a:t>
            </a:r>
            <a:r>
              <a:rPr lang="en-US" sz="2400" dirty="0" smtClean="0">
                <a:solidFill>
                  <a:schemeClr val="tx1"/>
                </a:solidFill>
              </a:rPr>
              <a:t>-Yam Lau and W. Randolph Franklin</a:t>
            </a:r>
          </a:p>
          <a:p>
            <a:r>
              <a:rPr lang="en-US" sz="2400" dirty="0" smtClean="0">
                <a:solidFill>
                  <a:schemeClr val="tx1"/>
                </a:solidFill>
              </a:rPr>
              <a:t>Rensselaer Polytechnic Institute</a:t>
            </a:r>
          </a:p>
          <a:p>
            <a:r>
              <a:rPr lang="en-US" sz="2400" dirty="0" smtClean="0">
                <a:solidFill>
                  <a:schemeClr val="tx1"/>
                </a:solidFill>
              </a:rPr>
              <a:t>Troy NY 12180</a:t>
            </a:r>
            <a:endParaRPr lang="en-US" sz="2400" dirty="0">
              <a:solidFill>
                <a:schemeClr val="tx1"/>
              </a:solidFill>
            </a:endParaRPr>
          </a:p>
        </p:txBody>
      </p:sp>
      <p:sp>
        <p:nvSpPr>
          <p:cNvPr id="6" name="Slide Number Placeholder 5"/>
          <p:cNvSpPr>
            <a:spLocks noGrp="1"/>
          </p:cNvSpPr>
          <p:nvPr>
            <p:ph type="sldNum" sz="quarter" idx="12"/>
          </p:nvPr>
        </p:nvSpPr>
        <p:spPr/>
        <p:txBody>
          <a:bodyPr/>
          <a:lstStyle/>
          <a:p>
            <a:fld id="{D0113463-C2EF-4354-8556-45E50703CE15}"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Autocarto 2010</a:t>
            </a:r>
            <a:endParaRPr lang="en-US"/>
          </a:p>
        </p:txBody>
      </p:sp>
      <p:sp>
        <p:nvSpPr>
          <p:cNvPr id="8" name="TextBox 7"/>
          <p:cNvSpPr txBox="1"/>
          <p:nvPr/>
        </p:nvSpPr>
        <p:spPr>
          <a:xfrm>
            <a:off x="2237200" y="5791200"/>
            <a:ext cx="4849400" cy="369332"/>
          </a:xfrm>
          <a:prstGeom prst="rect">
            <a:avLst/>
          </a:prstGeom>
          <a:noFill/>
        </p:spPr>
        <p:txBody>
          <a:bodyPr wrap="square" rtlCol="0">
            <a:spAutoFit/>
          </a:bodyPr>
          <a:lstStyle/>
          <a:p>
            <a:r>
              <a:rPr lang="en-US" i="1" dirty="0" smtClean="0"/>
              <a:t>partially supported by NSF grant CMMI-0835762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Terrain reconstruction</a:t>
            </a:r>
            <a:br>
              <a:rPr lang="en-US" dirty="0" smtClean="0"/>
            </a:br>
            <a:r>
              <a:rPr lang="en-US" dirty="0" smtClean="0"/>
              <a:t> (Evenly-distributed height samples)</a:t>
            </a:r>
            <a:endParaRPr lang="en-US" dirty="0"/>
          </a:p>
        </p:txBody>
      </p:sp>
      <p:sp>
        <p:nvSpPr>
          <p:cNvPr id="3" name="Content Placeholder 2"/>
          <p:cNvSpPr>
            <a:spLocks noGrp="1"/>
          </p:cNvSpPr>
          <p:nvPr>
            <p:ph idx="1"/>
          </p:nvPr>
        </p:nvSpPr>
        <p:spPr/>
        <p:txBody>
          <a:bodyPr>
            <a:normAutofit fontScale="92500"/>
          </a:bodyPr>
          <a:lstStyle/>
          <a:p>
            <a:r>
              <a:rPr lang="en-US" dirty="0" smtClean="0"/>
              <a:t>Findings</a:t>
            </a:r>
          </a:p>
          <a:p>
            <a:pPr lvl="1"/>
            <a:r>
              <a:rPr lang="en-US" dirty="0" smtClean="0"/>
              <a:t>Stream burning which lowers the elevation at exactly the river locations only offers better results than schemes that lower the neighborhood as well.</a:t>
            </a:r>
          </a:p>
          <a:p>
            <a:pPr lvl="1"/>
            <a:r>
              <a:rPr lang="en-US" dirty="0" smtClean="0"/>
              <a:t>Although complicated schemes like ODETLAP offers better result, they rely on iterative processing for optimal parameters. Natural neighbor interpolation and stream burning is the only one-pass approach known to-date that offers reasonably good results.</a:t>
            </a:r>
            <a:endParaRPr lang="en-US" dirty="0"/>
          </a:p>
        </p:txBody>
      </p:sp>
    </p:spTree>
    <p:extLst>
      <p:ext uri="{BB962C8B-B14F-4D97-AF65-F5344CB8AC3E}">
        <p14:creationId xmlns:p14="http://schemas.microsoft.com/office/powerpoint/2010/main" val="1812399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Biased river derivation - Motivation</a:t>
            </a:r>
            <a:endParaRPr lang="en-US" dirty="0"/>
          </a:p>
        </p:txBody>
      </p:sp>
      <p:sp>
        <p:nvSpPr>
          <p:cNvPr id="3" name="Content Placeholder 2"/>
          <p:cNvSpPr>
            <a:spLocks noGrp="1"/>
          </p:cNvSpPr>
          <p:nvPr>
            <p:ph sz="half" idx="1"/>
          </p:nvPr>
        </p:nvSpPr>
        <p:spPr/>
        <p:txBody>
          <a:bodyPr/>
          <a:lstStyle/>
          <a:p>
            <a:r>
              <a:rPr lang="en-US" dirty="0" smtClean="0"/>
              <a:t>Not all given river locations remain their river status when the original river derivation scheme is applied to the induced terrain.</a:t>
            </a:r>
            <a:endParaRPr lang="en-US" dirty="0"/>
          </a:p>
        </p:txBody>
      </p:sp>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11</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1371600"/>
            <a:ext cx="4572000" cy="4572000"/>
          </a:xfrm>
          <a:prstGeom prst="rect">
            <a:avLst/>
          </a:prstGeom>
        </p:spPr>
      </p:pic>
    </p:spTree>
    <p:extLst>
      <p:ext uri="{BB962C8B-B14F-4D97-AF65-F5344CB8AC3E}">
        <p14:creationId xmlns:p14="http://schemas.microsoft.com/office/powerpoint/2010/main" val="3181954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Biased river derivation - Details</a:t>
            </a:r>
            <a:endParaRPr lang="en-US" dirty="0"/>
          </a:p>
        </p:txBody>
      </p:sp>
      <p:sp>
        <p:nvSpPr>
          <p:cNvPr id="3" name="Content Placeholder 2"/>
          <p:cNvSpPr>
            <a:spLocks noGrp="1"/>
          </p:cNvSpPr>
          <p:nvPr>
            <p:ph idx="1"/>
          </p:nvPr>
        </p:nvSpPr>
        <p:spPr/>
        <p:txBody>
          <a:bodyPr/>
          <a:lstStyle/>
          <a:p>
            <a:r>
              <a:rPr lang="en-US" dirty="0" smtClean="0"/>
              <a:t>Offer each given river location an initial water amount that is equal to the threshold amount.</a:t>
            </a:r>
          </a:p>
          <a:p>
            <a:pPr lvl="1"/>
            <a:r>
              <a:rPr lang="en-US" dirty="0" smtClean="0"/>
              <a:t>So they become river locations even without external water inflow</a:t>
            </a:r>
          </a:p>
          <a:p>
            <a:r>
              <a:rPr lang="en-US" dirty="0" smtClean="0"/>
              <a:t>Protect them from being removed in the subsequent </a:t>
            </a:r>
            <a:r>
              <a:rPr lang="en-US" dirty="0" err="1" smtClean="0"/>
              <a:t>skeletonization</a:t>
            </a:r>
            <a:r>
              <a:rPr lang="en-US" dirty="0" smtClean="0"/>
              <a:t> process</a:t>
            </a:r>
          </a:p>
          <a:p>
            <a:pPr lvl="1"/>
            <a:r>
              <a:rPr lang="en-US" dirty="0" smtClean="0"/>
              <a:t>So they remain as river locations after the thinning process.</a:t>
            </a:r>
            <a:endParaRPr lang="en-US" dirty="0"/>
          </a:p>
        </p:txBody>
      </p:sp>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12</a:t>
            </a:fld>
            <a:endParaRPr lang="en-US"/>
          </a:p>
        </p:txBody>
      </p:sp>
    </p:spTree>
    <p:extLst>
      <p:ext uri="{BB962C8B-B14F-4D97-AF65-F5344CB8AC3E}">
        <p14:creationId xmlns:p14="http://schemas.microsoft.com/office/powerpoint/2010/main" val="3799158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571625"/>
            <a:ext cx="4191000" cy="406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Biased river derivation - result</a:t>
            </a:r>
            <a:endParaRPr lang="en-US" dirty="0"/>
          </a:p>
        </p:txBody>
      </p:sp>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13</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8706" y="1547600"/>
            <a:ext cx="4191000" cy="4140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02857" y="5879068"/>
            <a:ext cx="2207143" cy="369332"/>
          </a:xfrm>
          <a:prstGeom prst="rect">
            <a:avLst/>
          </a:prstGeom>
          <a:noFill/>
        </p:spPr>
        <p:txBody>
          <a:bodyPr wrap="none" rtlCol="0">
            <a:spAutoFit/>
          </a:bodyPr>
          <a:lstStyle/>
          <a:p>
            <a:r>
              <a:rPr lang="en-US" dirty="0" smtClean="0"/>
              <a:t>Given river locations </a:t>
            </a:r>
            <a:endParaRPr lang="en-US" dirty="0"/>
          </a:p>
        </p:txBody>
      </p:sp>
      <p:sp>
        <p:nvSpPr>
          <p:cNvPr id="9" name="TextBox 8"/>
          <p:cNvSpPr txBox="1"/>
          <p:nvPr/>
        </p:nvSpPr>
        <p:spPr>
          <a:xfrm>
            <a:off x="5338243" y="5715000"/>
            <a:ext cx="3500958" cy="646331"/>
          </a:xfrm>
          <a:prstGeom prst="rect">
            <a:avLst/>
          </a:prstGeom>
          <a:noFill/>
        </p:spPr>
        <p:txBody>
          <a:bodyPr wrap="square" rtlCol="0">
            <a:spAutoFit/>
          </a:bodyPr>
          <a:lstStyle/>
          <a:p>
            <a:r>
              <a:rPr lang="en-US" dirty="0" smtClean="0"/>
              <a:t>River reconnection with biased river derivation</a:t>
            </a:r>
            <a:endParaRPr lang="en-US" dirty="0"/>
          </a:p>
        </p:txBody>
      </p:sp>
      <p:cxnSp>
        <p:nvCxnSpPr>
          <p:cNvPr id="7" name="Straight Arrow Connector 6"/>
          <p:cNvCxnSpPr/>
          <p:nvPr/>
        </p:nvCxnSpPr>
        <p:spPr>
          <a:xfrm>
            <a:off x="4000500" y="6038165"/>
            <a:ext cx="11811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6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 </a:t>
            </a:r>
            <a:br>
              <a:rPr lang="en-US" dirty="0" smtClean="0"/>
            </a:br>
            <a:r>
              <a:rPr lang="en-US" dirty="0" smtClean="0"/>
              <a:t>Induced terrain solution framework</a:t>
            </a:r>
            <a:endParaRPr lang="en-US" dirty="0"/>
          </a:p>
        </p:txBody>
      </p:sp>
      <p:pic>
        <p:nvPicPr>
          <p:cNvPr id="4" name="Picture 3" descr="flow.bmp"/>
          <p:cNvPicPr>
            <a:picLocks noChangeAspect="1"/>
          </p:cNvPicPr>
          <p:nvPr/>
        </p:nvPicPr>
        <p:blipFill>
          <a:blip r:embed="rId3" cstate="print"/>
          <a:stretch>
            <a:fillRect/>
          </a:stretch>
        </p:blipFill>
        <p:spPr>
          <a:xfrm>
            <a:off x="838200" y="1600200"/>
            <a:ext cx="3731563" cy="4876800"/>
          </a:xfrm>
          <a:prstGeom prst="rect">
            <a:avLst/>
          </a:prstGeom>
        </p:spPr>
      </p:pic>
      <p:sp>
        <p:nvSpPr>
          <p:cNvPr id="5" name="Rectangle 4"/>
          <p:cNvSpPr/>
          <p:nvPr/>
        </p:nvSpPr>
        <p:spPr>
          <a:xfrm>
            <a:off x="4343400" y="4724400"/>
            <a:ext cx="2667000" cy="923330"/>
          </a:xfrm>
          <a:prstGeom prst="rect">
            <a:avLst/>
          </a:prstGeom>
        </p:spPr>
        <p:txBody>
          <a:bodyPr wrap="square">
            <a:spAutoFit/>
          </a:bodyPr>
          <a:lstStyle/>
          <a:p>
            <a:r>
              <a:rPr lang="en-US" dirty="0" smtClean="0"/>
              <a:t>Guarantee given river locations must still be river locations</a:t>
            </a:r>
            <a:endParaRPr lang="en-US" dirty="0"/>
          </a:p>
        </p:txBody>
      </p:sp>
      <p:sp>
        <p:nvSpPr>
          <p:cNvPr id="6" name="Rectangle 5"/>
          <p:cNvSpPr/>
          <p:nvPr/>
        </p:nvSpPr>
        <p:spPr>
          <a:xfrm>
            <a:off x="4343400" y="2514600"/>
            <a:ext cx="2590800" cy="923330"/>
          </a:xfrm>
          <a:prstGeom prst="rect">
            <a:avLst/>
          </a:prstGeom>
        </p:spPr>
        <p:txBody>
          <a:bodyPr wrap="square">
            <a:spAutoFit/>
          </a:bodyPr>
          <a:lstStyle/>
          <a:p>
            <a:r>
              <a:rPr lang="en-US" dirty="0" smtClean="0"/>
              <a:t>Honor given river locations as local minima </a:t>
            </a:r>
            <a:r>
              <a:rPr lang="en-US" dirty="0" err="1" smtClean="0"/>
              <a:t>w.r.t</a:t>
            </a:r>
            <a:r>
              <a:rPr lang="en-US" dirty="0" smtClean="0"/>
              <a:t>. non-river locations</a:t>
            </a:r>
            <a:endParaRPr lang="en-US" dirty="0"/>
          </a:p>
        </p:txBody>
      </p:sp>
      <p:sp>
        <p:nvSpPr>
          <p:cNvPr id="9" name="Freeform 8"/>
          <p:cNvSpPr/>
          <p:nvPr/>
        </p:nvSpPr>
        <p:spPr>
          <a:xfrm>
            <a:off x="7000875" y="2805113"/>
            <a:ext cx="700088" cy="585787"/>
          </a:xfrm>
          <a:custGeom>
            <a:avLst/>
            <a:gdLst>
              <a:gd name="connsiteX0" fmla="*/ 0 w 700088"/>
              <a:gd name="connsiteY0" fmla="*/ 0 h 585787"/>
              <a:gd name="connsiteX1" fmla="*/ 371475 w 700088"/>
              <a:gd name="connsiteY1" fmla="*/ 585787 h 585787"/>
              <a:gd name="connsiteX2" fmla="*/ 700088 w 700088"/>
              <a:gd name="connsiteY2" fmla="*/ 28575 h 585787"/>
              <a:gd name="connsiteX3" fmla="*/ 685800 w 700088"/>
              <a:gd name="connsiteY3" fmla="*/ 28575 h 585787"/>
            </a:gdLst>
            <a:ahLst/>
            <a:cxnLst>
              <a:cxn ang="0">
                <a:pos x="connsiteX0" y="connsiteY0"/>
              </a:cxn>
              <a:cxn ang="0">
                <a:pos x="connsiteX1" y="connsiteY1"/>
              </a:cxn>
              <a:cxn ang="0">
                <a:pos x="connsiteX2" y="connsiteY2"/>
              </a:cxn>
              <a:cxn ang="0">
                <a:pos x="connsiteX3" y="connsiteY3"/>
              </a:cxn>
            </a:cxnLst>
            <a:rect l="l" t="t" r="r" b="b"/>
            <a:pathLst>
              <a:path w="700088" h="585787">
                <a:moveTo>
                  <a:pt x="0" y="0"/>
                </a:moveTo>
                <a:lnTo>
                  <a:pt x="371475" y="585787"/>
                </a:lnTo>
                <a:lnTo>
                  <a:pt x="700088" y="28575"/>
                </a:lnTo>
                <a:lnTo>
                  <a:pt x="685800" y="28575"/>
                </a:lnTo>
              </a:path>
            </a:pathLst>
          </a:cu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7200900" y="3048818"/>
            <a:ext cx="336292" cy="313507"/>
          </a:xfrm>
          <a:custGeom>
            <a:avLst/>
            <a:gdLst>
              <a:gd name="connsiteX0" fmla="*/ 0 w 336292"/>
              <a:gd name="connsiteY0" fmla="*/ 13470 h 313507"/>
              <a:gd name="connsiteX1" fmla="*/ 0 w 336292"/>
              <a:gd name="connsiteY1" fmla="*/ 13470 h 313507"/>
              <a:gd name="connsiteX2" fmla="*/ 285750 w 336292"/>
              <a:gd name="connsiteY2" fmla="*/ 27757 h 313507"/>
              <a:gd name="connsiteX3" fmla="*/ 328613 w 336292"/>
              <a:gd name="connsiteY3" fmla="*/ 13470 h 313507"/>
              <a:gd name="connsiteX4" fmla="*/ 300038 w 336292"/>
              <a:gd name="connsiteY4" fmla="*/ 56332 h 313507"/>
              <a:gd name="connsiteX5" fmla="*/ 271463 w 336292"/>
              <a:gd name="connsiteY5" fmla="*/ 142057 h 313507"/>
              <a:gd name="connsiteX6" fmla="*/ 257175 w 336292"/>
              <a:gd name="connsiteY6" fmla="*/ 184920 h 313507"/>
              <a:gd name="connsiteX7" fmla="*/ 242888 w 336292"/>
              <a:gd name="connsiteY7" fmla="*/ 227782 h 313507"/>
              <a:gd name="connsiteX8" fmla="*/ 185738 w 336292"/>
              <a:gd name="connsiteY8" fmla="*/ 313507 h 313507"/>
              <a:gd name="connsiteX9" fmla="*/ 171450 w 336292"/>
              <a:gd name="connsiteY9" fmla="*/ 270645 h 313507"/>
              <a:gd name="connsiteX10" fmla="*/ 114300 w 336292"/>
              <a:gd name="connsiteY10" fmla="*/ 184920 h 313507"/>
              <a:gd name="connsiteX11" fmla="*/ 85725 w 336292"/>
              <a:gd name="connsiteY11" fmla="*/ 142057 h 313507"/>
              <a:gd name="connsiteX12" fmla="*/ 28575 w 336292"/>
              <a:gd name="connsiteY12" fmla="*/ 42045 h 313507"/>
              <a:gd name="connsiteX13" fmla="*/ 0 w 336292"/>
              <a:gd name="connsiteY13" fmla="*/ 13470 h 31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6292" h="313507">
                <a:moveTo>
                  <a:pt x="0" y="13470"/>
                </a:moveTo>
                <a:lnTo>
                  <a:pt x="0" y="13470"/>
                </a:lnTo>
                <a:cubicBezTo>
                  <a:pt x="95250" y="18232"/>
                  <a:pt x="190381" y="27757"/>
                  <a:pt x="285750" y="27757"/>
                </a:cubicBezTo>
                <a:cubicBezTo>
                  <a:pt x="300810" y="27757"/>
                  <a:pt x="321878" y="0"/>
                  <a:pt x="328613" y="13470"/>
                </a:cubicBezTo>
                <a:cubicBezTo>
                  <a:pt x="336292" y="28828"/>
                  <a:pt x="307012" y="40641"/>
                  <a:pt x="300038" y="56332"/>
                </a:cubicBezTo>
                <a:cubicBezTo>
                  <a:pt x="287805" y="83857"/>
                  <a:pt x="280988" y="113482"/>
                  <a:pt x="271463" y="142057"/>
                </a:cubicBezTo>
                <a:lnTo>
                  <a:pt x="257175" y="184920"/>
                </a:lnTo>
                <a:cubicBezTo>
                  <a:pt x="252413" y="199207"/>
                  <a:pt x="251242" y="215251"/>
                  <a:pt x="242888" y="227782"/>
                </a:cubicBezTo>
                <a:lnTo>
                  <a:pt x="185738" y="313507"/>
                </a:lnTo>
                <a:cubicBezTo>
                  <a:pt x="180975" y="299220"/>
                  <a:pt x="178764" y="283810"/>
                  <a:pt x="171450" y="270645"/>
                </a:cubicBezTo>
                <a:cubicBezTo>
                  <a:pt x="154771" y="240624"/>
                  <a:pt x="133350" y="213495"/>
                  <a:pt x="114300" y="184920"/>
                </a:cubicBezTo>
                <a:lnTo>
                  <a:pt x="85725" y="142057"/>
                </a:lnTo>
                <a:cubicBezTo>
                  <a:pt x="67257" y="114355"/>
                  <a:pt x="37639" y="73769"/>
                  <a:pt x="28575" y="42045"/>
                </a:cubicBezTo>
                <a:cubicBezTo>
                  <a:pt x="24650" y="28307"/>
                  <a:pt x="4762" y="18232"/>
                  <a:pt x="0" y="1347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Program Files\Microsoft Office\MEDIA\CAGCAT10\j0293828.wmf"/>
          <p:cNvPicPr>
            <a:picLocks noChangeAspect="1" noChangeArrowheads="1"/>
          </p:cNvPicPr>
          <p:nvPr/>
        </p:nvPicPr>
        <p:blipFill>
          <a:blip r:embed="rId4" cstate="print"/>
          <a:srcRect/>
          <a:stretch>
            <a:fillRect/>
          </a:stretch>
        </p:blipFill>
        <p:spPr bwMode="auto">
          <a:xfrm>
            <a:off x="7010400" y="4595813"/>
            <a:ext cx="796457" cy="838200"/>
          </a:xfrm>
          <a:prstGeom prst="rect">
            <a:avLst/>
          </a:prstGeom>
          <a:noFill/>
        </p:spPr>
      </p:pic>
      <p:sp>
        <p:nvSpPr>
          <p:cNvPr id="12" name="Freeform 11"/>
          <p:cNvSpPr/>
          <p:nvPr/>
        </p:nvSpPr>
        <p:spPr>
          <a:xfrm>
            <a:off x="7072312" y="5434013"/>
            <a:ext cx="700088" cy="585787"/>
          </a:xfrm>
          <a:custGeom>
            <a:avLst/>
            <a:gdLst>
              <a:gd name="connsiteX0" fmla="*/ 0 w 700088"/>
              <a:gd name="connsiteY0" fmla="*/ 0 h 585787"/>
              <a:gd name="connsiteX1" fmla="*/ 371475 w 700088"/>
              <a:gd name="connsiteY1" fmla="*/ 585787 h 585787"/>
              <a:gd name="connsiteX2" fmla="*/ 700088 w 700088"/>
              <a:gd name="connsiteY2" fmla="*/ 28575 h 585787"/>
              <a:gd name="connsiteX3" fmla="*/ 685800 w 700088"/>
              <a:gd name="connsiteY3" fmla="*/ 28575 h 585787"/>
            </a:gdLst>
            <a:ahLst/>
            <a:cxnLst>
              <a:cxn ang="0">
                <a:pos x="connsiteX0" y="connsiteY0"/>
              </a:cxn>
              <a:cxn ang="0">
                <a:pos x="connsiteX1" y="connsiteY1"/>
              </a:cxn>
              <a:cxn ang="0">
                <a:pos x="connsiteX2" y="connsiteY2"/>
              </a:cxn>
              <a:cxn ang="0">
                <a:pos x="connsiteX3" y="connsiteY3"/>
              </a:cxn>
            </a:cxnLst>
            <a:rect l="l" t="t" r="r" b="b"/>
            <a:pathLst>
              <a:path w="700088" h="585787">
                <a:moveTo>
                  <a:pt x="0" y="0"/>
                </a:moveTo>
                <a:lnTo>
                  <a:pt x="371475" y="585787"/>
                </a:lnTo>
                <a:lnTo>
                  <a:pt x="700088" y="28575"/>
                </a:lnTo>
                <a:lnTo>
                  <a:pt x="685800" y="28575"/>
                </a:lnTo>
              </a:path>
            </a:pathLst>
          </a:cu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272337" y="5677718"/>
            <a:ext cx="336292" cy="313507"/>
          </a:xfrm>
          <a:custGeom>
            <a:avLst/>
            <a:gdLst>
              <a:gd name="connsiteX0" fmla="*/ 0 w 336292"/>
              <a:gd name="connsiteY0" fmla="*/ 13470 h 313507"/>
              <a:gd name="connsiteX1" fmla="*/ 0 w 336292"/>
              <a:gd name="connsiteY1" fmla="*/ 13470 h 313507"/>
              <a:gd name="connsiteX2" fmla="*/ 285750 w 336292"/>
              <a:gd name="connsiteY2" fmla="*/ 27757 h 313507"/>
              <a:gd name="connsiteX3" fmla="*/ 328613 w 336292"/>
              <a:gd name="connsiteY3" fmla="*/ 13470 h 313507"/>
              <a:gd name="connsiteX4" fmla="*/ 300038 w 336292"/>
              <a:gd name="connsiteY4" fmla="*/ 56332 h 313507"/>
              <a:gd name="connsiteX5" fmla="*/ 271463 w 336292"/>
              <a:gd name="connsiteY5" fmla="*/ 142057 h 313507"/>
              <a:gd name="connsiteX6" fmla="*/ 257175 w 336292"/>
              <a:gd name="connsiteY6" fmla="*/ 184920 h 313507"/>
              <a:gd name="connsiteX7" fmla="*/ 242888 w 336292"/>
              <a:gd name="connsiteY7" fmla="*/ 227782 h 313507"/>
              <a:gd name="connsiteX8" fmla="*/ 185738 w 336292"/>
              <a:gd name="connsiteY8" fmla="*/ 313507 h 313507"/>
              <a:gd name="connsiteX9" fmla="*/ 171450 w 336292"/>
              <a:gd name="connsiteY9" fmla="*/ 270645 h 313507"/>
              <a:gd name="connsiteX10" fmla="*/ 114300 w 336292"/>
              <a:gd name="connsiteY10" fmla="*/ 184920 h 313507"/>
              <a:gd name="connsiteX11" fmla="*/ 85725 w 336292"/>
              <a:gd name="connsiteY11" fmla="*/ 142057 h 313507"/>
              <a:gd name="connsiteX12" fmla="*/ 28575 w 336292"/>
              <a:gd name="connsiteY12" fmla="*/ 42045 h 313507"/>
              <a:gd name="connsiteX13" fmla="*/ 0 w 336292"/>
              <a:gd name="connsiteY13" fmla="*/ 13470 h 31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6292" h="313507">
                <a:moveTo>
                  <a:pt x="0" y="13470"/>
                </a:moveTo>
                <a:lnTo>
                  <a:pt x="0" y="13470"/>
                </a:lnTo>
                <a:cubicBezTo>
                  <a:pt x="95250" y="18232"/>
                  <a:pt x="190381" y="27757"/>
                  <a:pt x="285750" y="27757"/>
                </a:cubicBezTo>
                <a:cubicBezTo>
                  <a:pt x="300810" y="27757"/>
                  <a:pt x="321878" y="0"/>
                  <a:pt x="328613" y="13470"/>
                </a:cubicBezTo>
                <a:cubicBezTo>
                  <a:pt x="336292" y="28828"/>
                  <a:pt x="307012" y="40641"/>
                  <a:pt x="300038" y="56332"/>
                </a:cubicBezTo>
                <a:cubicBezTo>
                  <a:pt x="287805" y="83857"/>
                  <a:pt x="280988" y="113482"/>
                  <a:pt x="271463" y="142057"/>
                </a:cubicBezTo>
                <a:lnTo>
                  <a:pt x="257175" y="184920"/>
                </a:lnTo>
                <a:cubicBezTo>
                  <a:pt x="252413" y="199207"/>
                  <a:pt x="251242" y="215251"/>
                  <a:pt x="242888" y="227782"/>
                </a:cubicBezTo>
                <a:lnTo>
                  <a:pt x="185738" y="313507"/>
                </a:lnTo>
                <a:cubicBezTo>
                  <a:pt x="180975" y="299220"/>
                  <a:pt x="178764" y="283810"/>
                  <a:pt x="171450" y="270645"/>
                </a:cubicBezTo>
                <a:cubicBezTo>
                  <a:pt x="154771" y="240624"/>
                  <a:pt x="133350" y="213495"/>
                  <a:pt x="114300" y="184920"/>
                </a:cubicBezTo>
                <a:lnTo>
                  <a:pt x="85725" y="142057"/>
                </a:lnTo>
                <a:cubicBezTo>
                  <a:pt x="67257" y="114355"/>
                  <a:pt x="37639" y="73769"/>
                  <a:pt x="28575" y="42045"/>
                </a:cubicBezTo>
                <a:cubicBezTo>
                  <a:pt x="24650" y="28307"/>
                  <a:pt x="4762" y="18232"/>
                  <a:pt x="0" y="1347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C:\Program Files\Microsoft Office\MEDIA\CAGCAT10\j0293828.wmf"/>
          <p:cNvPicPr>
            <a:picLocks noChangeAspect="1" noChangeArrowheads="1"/>
          </p:cNvPicPr>
          <p:nvPr/>
        </p:nvPicPr>
        <p:blipFill>
          <a:blip r:embed="rId4" cstate="print"/>
          <a:srcRect/>
          <a:stretch>
            <a:fillRect/>
          </a:stretch>
        </p:blipFill>
        <p:spPr bwMode="auto">
          <a:xfrm>
            <a:off x="6671143" y="4748213"/>
            <a:ext cx="796457" cy="838200"/>
          </a:xfrm>
          <a:prstGeom prst="rect">
            <a:avLst/>
          </a:prstGeom>
          <a:noFill/>
        </p:spPr>
      </p:pic>
      <p:pic>
        <p:nvPicPr>
          <p:cNvPr id="16" name="Picture 2" descr="C:\Program Files\Microsoft Office\MEDIA\CAGCAT10\j0293828.wmf"/>
          <p:cNvPicPr>
            <a:picLocks noChangeAspect="1" noChangeArrowheads="1"/>
          </p:cNvPicPr>
          <p:nvPr/>
        </p:nvPicPr>
        <p:blipFill>
          <a:blip r:embed="rId4" cstate="print"/>
          <a:srcRect/>
          <a:stretch>
            <a:fillRect/>
          </a:stretch>
        </p:blipFill>
        <p:spPr bwMode="auto">
          <a:xfrm>
            <a:off x="7162800" y="4724400"/>
            <a:ext cx="796457" cy="838200"/>
          </a:xfrm>
          <a:prstGeom prst="rect">
            <a:avLst/>
          </a:prstGeom>
          <a:noFill/>
        </p:spPr>
      </p:pic>
      <p:pic>
        <p:nvPicPr>
          <p:cNvPr id="14" name="Picture 13" descr="MC900358237.WMF"/>
          <p:cNvPicPr>
            <a:picLocks noChangeAspect="1"/>
          </p:cNvPicPr>
          <p:nvPr/>
        </p:nvPicPr>
        <p:blipFill>
          <a:blip r:embed="rId5" cstate="print"/>
          <a:stretch>
            <a:fillRect/>
          </a:stretch>
        </p:blipFill>
        <p:spPr>
          <a:xfrm>
            <a:off x="7770591" y="5562600"/>
            <a:ext cx="840009" cy="914400"/>
          </a:xfrm>
          <a:prstGeom prst="rect">
            <a:avLst/>
          </a:prstGeom>
        </p:spPr>
      </p:pic>
    </p:spTree>
    <p:extLst>
      <p:ext uri="{BB962C8B-B14F-4D97-AF65-F5344CB8AC3E}">
        <p14:creationId xmlns:p14="http://schemas.microsoft.com/office/powerpoint/2010/main" val="540541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Terrain reconstruction</a:t>
            </a:r>
            <a:br>
              <a:rPr lang="en-US" dirty="0" smtClean="0"/>
            </a:br>
            <a:r>
              <a:rPr lang="en-US" dirty="0" smtClean="0"/>
              <a:t>(height samples only at river locations) </a:t>
            </a:r>
            <a:endParaRPr lang="en-US" dirty="0"/>
          </a:p>
        </p:txBody>
      </p:sp>
      <p:sp>
        <p:nvSpPr>
          <p:cNvPr id="3" name="Content Placeholder 2"/>
          <p:cNvSpPr>
            <a:spLocks noGrp="1"/>
          </p:cNvSpPr>
          <p:nvPr>
            <p:ph sz="half" idx="1"/>
          </p:nvPr>
        </p:nvSpPr>
        <p:spPr/>
        <p:txBody>
          <a:bodyPr>
            <a:normAutofit/>
          </a:bodyPr>
          <a:lstStyle/>
          <a:p>
            <a:r>
              <a:rPr lang="en-US" sz="2800" dirty="0" smtClean="0"/>
              <a:t>Typical terrain reconstruction with stream does not create  inclined planes that</a:t>
            </a:r>
          </a:p>
          <a:p>
            <a:pPr lvl="1"/>
            <a:r>
              <a:rPr lang="en-US" dirty="0" smtClean="0"/>
              <a:t>grow to all possible directions</a:t>
            </a:r>
          </a:p>
          <a:p>
            <a:pPr lvl="1"/>
            <a:r>
              <a:rPr lang="en-US" dirty="0" smtClean="0"/>
              <a:t> get as far away as possible</a:t>
            </a:r>
            <a:endParaRPr lang="en-US" sz="2400" dirty="0" smtClean="0"/>
          </a:p>
        </p:txBody>
      </p:sp>
      <p:sp>
        <p:nvSpPr>
          <p:cNvPr id="15" name="TextBox 14"/>
          <p:cNvSpPr txBox="1"/>
          <p:nvPr/>
        </p:nvSpPr>
        <p:spPr>
          <a:xfrm>
            <a:off x="4294982" y="2438400"/>
            <a:ext cx="4468018" cy="369332"/>
          </a:xfrm>
          <a:prstGeom prst="rect">
            <a:avLst/>
          </a:prstGeom>
          <a:noFill/>
        </p:spPr>
        <p:txBody>
          <a:bodyPr wrap="none" rtlCol="0">
            <a:spAutoFit/>
          </a:bodyPr>
          <a:lstStyle/>
          <a:p>
            <a:r>
              <a:rPr lang="en-US" dirty="0" smtClean="0"/>
              <a:t>Given river locations (with respective heights)</a:t>
            </a:r>
            <a:endParaRPr lang="en-US" dirty="0"/>
          </a:p>
        </p:txBody>
      </p:sp>
      <p:sp>
        <p:nvSpPr>
          <p:cNvPr id="18" name="TextBox 17"/>
          <p:cNvSpPr txBox="1"/>
          <p:nvPr/>
        </p:nvSpPr>
        <p:spPr>
          <a:xfrm>
            <a:off x="4371182" y="4267200"/>
            <a:ext cx="4191000" cy="646331"/>
          </a:xfrm>
          <a:prstGeom prst="rect">
            <a:avLst/>
          </a:prstGeom>
          <a:noFill/>
        </p:spPr>
        <p:txBody>
          <a:bodyPr wrap="square" rtlCol="0">
            <a:spAutoFit/>
          </a:bodyPr>
          <a:lstStyle/>
          <a:p>
            <a:r>
              <a:rPr lang="en-US" dirty="0" smtClean="0"/>
              <a:t>Reconstructed surface with typical terrain reconstruction scheme + stream burning</a:t>
            </a:r>
            <a:endParaRPr lang="en-US" dirty="0"/>
          </a:p>
        </p:txBody>
      </p:sp>
      <p:sp>
        <p:nvSpPr>
          <p:cNvPr id="23" name="TextBox 22"/>
          <p:cNvSpPr txBox="1"/>
          <p:nvPr/>
        </p:nvSpPr>
        <p:spPr>
          <a:xfrm>
            <a:off x="4904582" y="6135469"/>
            <a:ext cx="3248818" cy="369332"/>
          </a:xfrm>
          <a:prstGeom prst="rect">
            <a:avLst/>
          </a:prstGeom>
          <a:noFill/>
        </p:spPr>
        <p:txBody>
          <a:bodyPr wrap="square" rtlCol="0">
            <a:spAutoFit/>
          </a:bodyPr>
          <a:lstStyle/>
          <a:p>
            <a:r>
              <a:rPr lang="en-US" dirty="0" smtClean="0"/>
              <a:t>Desirable reconstructed surface</a:t>
            </a:r>
            <a:endParaRPr lang="en-US" dirty="0"/>
          </a:p>
        </p:txBody>
      </p:sp>
      <p:sp>
        <p:nvSpPr>
          <p:cNvPr id="28" name="Freeform 27"/>
          <p:cNvSpPr/>
          <p:nvPr/>
        </p:nvSpPr>
        <p:spPr>
          <a:xfrm>
            <a:off x="4830902" y="4929004"/>
            <a:ext cx="3563790" cy="1057728"/>
          </a:xfrm>
          <a:custGeom>
            <a:avLst/>
            <a:gdLst>
              <a:gd name="connsiteX0" fmla="*/ 34396 w 3563790"/>
              <a:gd name="connsiteY0" fmla="*/ 643660 h 1057728"/>
              <a:gd name="connsiteX1" fmla="*/ 155166 w 3563790"/>
              <a:gd name="connsiteY1" fmla="*/ 798936 h 1057728"/>
              <a:gd name="connsiteX2" fmla="*/ 241430 w 3563790"/>
              <a:gd name="connsiteY2" fmla="*/ 885200 h 1057728"/>
              <a:gd name="connsiteX3" fmla="*/ 344947 w 3563790"/>
              <a:gd name="connsiteY3" fmla="*/ 971464 h 1057728"/>
              <a:gd name="connsiteX4" fmla="*/ 448464 w 3563790"/>
              <a:gd name="connsiteY4" fmla="*/ 1005970 h 1057728"/>
              <a:gd name="connsiteX5" fmla="*/ 500223 w 3563790"/>
              <a:gd name="connsiteY5" fmla="*/ 1023222 h 1057728"/>
              <a:gd name="connsiteX6" fmla="*/ 551981 w 3563790"/>
              <a:gd name="connsiteY6" fmla="*/ 1040475 h 1057728"/>
              <a:gd name="connsiteX7" fmla="*/ 638245 w 3563790"/>
              <a:gd name="connsiteY7" fmla="*/ 1057728 h 1057728"/>
              <a:gd name="connsiteX8" fmla="*/ 759015 w 3563790"/>
              <a:gd name="connsiteY8" fmla="*/ 1023222 h 1057728"/>
              <a:gd name="connsiteX9" fmla="*/ 862532 w 3563790"/>
              <a:gd name="connsiteY9" fmla="*/ 971464 h 1057728"/>
              <a:gd name="connsiteX10" fmla="*/ 1017807 w 3563790"/>
              <a:gd name="connsiteY10" fmla="*/ 885200 h 1057728"/>
              <a:gd name="connsiteX11" fmla="*/ 1138577 w 3563790"/>
              <a:gd name="connsiteY11" fmla="*/ 729924 h 1057728"/>
              <a:gd name="connsiteX12" fmla="*/ 1224841 w 3563790"/>
              <a:gd name="connsiteY12" fmla="*/ 643660 h 1057728"/>
              <a:gd name="connsiteX13" fmla="*/ 1311106 w 3563790"/>
              <a:gd name="connsiteY13" fmla="*/ 522890 h 1057728"/>
              <a:gd name="connsiteX14" fmla="*/ 1380117 w 3563790"/>
              <a:gd name="connsiteY14" fmla="*/ 419373 h 1057728"/>
              <a:gd name="connsiteX15" fmla="*/ 1431875 w 3563790"/>
              <a:gd name="connsiteY15" fmla="*/ 367615 h 1057728"/>
              <a:gd name="connsiteX16" fmla="*/ 1552645 w 3563790"/>
              <a:gd name="connsiteY16" fmla="*/ 229592 h 1057728"/>
              <a:gd name="connsiteX17" fmla="*/ 1621656 w 3563790"/>
              <a:gd name="connsiteY17" fmla="*/ 126075 h 1057728"/>
              <a:gd name="connsiteX18" fmla="*/ 1725173 w 3563790"/>
              <a:gd name="connsiteY18" fmla="*/ 57064 h 1057728"/>
              <a:gd name="connsiteX19" fmla="*/ 1914955 w 3563790"/>
              <a:gd name="connsiteY19" fmla="*/ 74317 h 1057728"/>
              <a:gd name="connsiteX20" fmla="*/ 2087483 w 3563790"/>
              <a:gd name="connsiteY20" fmla="*/ 126075 h 1057728"/>
              <a:gd name="connsiteX21" fmla="*/ 2139241 w 3563790"/>
              <a:gd name="connsiteY21" fmla="*/ 143328 h 1057728"/>
              <a:gd name="connsiteX22" fmla="*/ 2311770 w 3563790"/>
              <a:gd name="connsiteY22" fmla="*/ 195087 h 1057728"/>
              <a:gd name="connsiteX23" fmla="*/ 2398034 w 3563790"/>
              <a:gd name="connsiteY23" fmla="*/ 229592 h 1057728"/>
              <a:gd name="connsiteX24" fmla="*/ 2501551 w 3563790"/>
              <a:gd name="connsiteY24" fmla="*/ 264098 h 1057728"/>
              <a:gd name="connsiteX25" fmla="*/ 2553309 w 3563790"/>
              <a:gd name="connsiteY25" fmla="*/ 281351 h 1057728"/>
              <a:gd name="connsiteX26" fmla="*/ 2656826 w 3563790"/>
              <a:gd name="connsiteY26" fmla="*/ 315856 h 1057728"/>
              <a:gd name="connsiteX27" fmla="*/ 2708585 w 3563790"/>
              <a:gd name="connsiteY27" fmla="*/ 333109 h 1057728"/>
              <a:gd name="connsiteX28" fmla="*/ 2777596 w 3563790"/>
              <a:gd name="connsiteY28" fmla="*/ 350362 h 1057728"/>
              <a:gd name="connsiteX29" fmla="*/ 2932872 w 3563790"/>
              <a:gd name="connsiteY29" fmla="*/ 333109 h 1057728"/>
              <a:gd name="connsiteX30" fmla="*/ 3036389 w 3563790"/>
              <a:gd name="connsiteY30" fmla="*/ 298604 h 1057728"/>
              <a:gd name="connsiteX31" fmla="*/ 3139906 w 3563790"/>
              <a:gd name="connsiteY31" fmla="*/ 264098 h 1057728"/>
              <a:gd name="connsiteX32" fmla="*/ 3191664 w 3563790"/>
              <a:gd name="connsiteY32" fmla="*/ 246845 h 1057728"/>
              <a:gd name="connsiteX33" fmla="*/ 3260675 w 3563790"/>
              <a:gd name="connsiteY33" fmla="*/ 229592 h 1057728"/>
              <a:gd name="connsiteX34" fmla="*/ 3329687 w 3563790"/>
              <a:gd name="connsiteY34" fmla="*/ 195087 h 1057728"/>
              <a:gd name="connsiteX35" fmla="*/ 3433204 w 3563790"/>
              <a:gd name="connsiteY35" fmla="*/ 108822 h 1057728"/>
              <a:gd name="connsiteX36" fmla="*/ 3519468 w 3563790"/>
              <a:gd name="connsiteY36" fmla="*/ 39811 h 1057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563790" h="1057728">
                <a:moveTo>
                  <a:pt x="34396" y="643660"/>
                </a:moveTo>
                <a:cubicBezTo>
                  <a:pt x="81536" y="785081"/>
                  <a:pt x="0" y="566192"/>
                  <a:pt x="155166" y="798936"/>
                </a:cubicBezTo>
                <a:cubicBezTo>
                  <a:pt x="218426" y="893824"/>
                  <a:pt x="155167" y="813315"/>
                  <a:pt x="241430" y="885200"/>
                </a:cubicBezTo>
                <a:cubicBezTo>
                  <a:pt x="287860" y="923891"/>
                  <a:pt x="289877" y="946988"/>
                  <a:pt x="344947" y="971464"/>
                </a:cubicBezTo>
                <a:cubicBezTo>
                  <a:pt x="378184" y="986236"/>
                  <a:pt x="413958" y="994468"/>
                  <a:pt x="448464" y="1005970"/>
                </a:cubicBezTo>
                <a:lnTo>
                  <a:pt x="500223" y="1023222"/>
                </a:lnTo>
                <a:cubicBezTo>
                  <a:pt x="517476" y="1028973"/>
                  <a:pt x="534148" y="1036908"/>
                  <a:pt x="551981" y="1040475"/>
                </a:cubicBezTo>
                <a:lnTo>
                  <a:pt x="638245" y="1057728"/>
                </a:lnTo>
                <a:cubicBezTo>
                  <a:pt x="660356" y="1052200"/>
                  <a:pt x="734264" y="1035597"/>
                  <a:pt x="759015" y="1023222"/>
                </a:cubicBezTo>
                <a:cubicBezTo>
                  <a:pt x="892796" y="956332"/>
                  <a:pt x="732433" y="1014830"/>
                  <a:pt x="862532" y="971464"/>
                </a:cubicBezTo>
                <a:cubicBezTo>
                  <a:pt x="981181" y="892365"/>
                  <a:pt x="926707" y="915567"/>
                  <a:pt x="1017807" y="885200"/>
                </a:cubicBezTo>
                <a:cubicBezTo>
                  <a:pt x="1192226" y="623574"/>
                  <a:pt x="1003442" y="892086"/>
                  <a:pt x="1138577" y="729924"/>
                </a:cubicBezTo>
                <a:cubicBezTo>
                  <a:pt x="1210462" y="643661"/>
                  <a:pt x="1129953" y="706920"/>
                  <a:pt x="1224841" y="643660"/>
                </a:cubicBezTo>
                <a:cubicBezTo>
                  <a:pt x="1337054" y="475343"/>
                  <a:pt x="1161263" y="736951"/>
                  <a:pt x="1311106" y="522890"/>
                </a:cubicBezTo>
                <a:cubicBezTo>
                  <a:pt x="1334888" y="488916"/>
                  <a:pt x="1350793" y="448697"/>
                  <a:pt x="1380117" y="419373"/>
                </a:cubicBezTo>
                <a:cubicBezTo>
                  <a:pt x="1397370" y="402120"/>
                  <a:pt x="1416895" y="386874"/>
                  <a:pt x="1431875" y="367615"/>
                </a:cubicBezTo>
                <a:cubicBezTo>
                  <a:pt x="1540259" y="228265"/>
                  <a:pt x="1452447" y="296392"/>
                  <a:pt x="1552645" y="229592"/>
                </a:cubicBezTo>
                <a:cubicBezTo>
                  <a:pt x="1575649" y="195086"/>
                  <a:pt x="1587150" y="149079"/>
                  <a:pt x="1621656" y="126075"/>
                </a:cubicBezTo>
                <a:lnTo>
                  <a:pt x="1725173" y="57064"/>
                </a:lnTo>
                <a:cubicBezTo>
                  <a:pt x="1788434" y="62815"/>
                  <a:pt x="1851991" y="65922"/>
                  <a:pt x="1914955" y="74317"/>
                </a:cubicBezTo>
                <a:cubicBezTo>
                  <a:pt x="1958408" y="80111"/>
                  <a:pt x="2054802" y="115181"/>
                  <a:pt x="2087483" y="126075"/>
                </a:cubicBezTo>
                <a:cubicBezTo>
                  <a:pt x="2104736" y="131826"/>
                  <a:pt x="2121598" y="138917"/>
                  <a:pt x="2139241" y="143328"/>
                </a:cubicBezTo>
                <a:cubicBezTo>
                  <a:pt x="2207032" y="160276"/>
                  <a:pt x="2241757" y="167082"/>
                  <a:pt x="2311770" y="195087"/>
                </a:cubicBezTo>
                <a:cubicBezTo>
                  <a:pt x="2340525" y="206589"/>
                  <a:pt x="2368929" y="219008"/>
                  <a:pt x="2398034" y="229592"/>
                </a:cubicBezTo>
                <a:cubicBezTo>
                  <a:pt x="2432216" y="242022"/>
                  <a:pt x="2467045" y="252596"/>
                  <a:pt x="2501551" y="264098"/>
                </a:cubicBezTo>
                <a:lnTo>
                  <a:pt x="2553309" y="281351"/>
                </a:lnTo>
                <a:lnTo>
                  <a:pt x="2656826" y="315856"/>
                </a:lnTo>
                <a:cubicBezTo>
                  <a:pt x="2674079" y="321607"/>
                  <a:pt x="2690942" y="328698"/>
                  <a:pt x="2708585" y="333109"/>
                </a:cubicBezTo>
                <a:lnTo>
                  <a:pt x="2777596" y="350362"/>
                </a:lnTo>
                <a:cubicBezTo>
                  <a:pt x="2829355" y="344611"/>
                  <a:pt x="2881806" y="343322"/>
                  <a:pt x="2932872" y="333109"/>
                </a:cubicBezTo>
                <a:cubicBezTo>
                  <a:pt x="2968538" y="325976"/>
                  <a:pt x="3001883" y="310106"/>
                  <a:pt x="3036389" y="298604"/>
                </a:cubicBezTo>
                <a:lnTo>
                  <a:pt x="3139906" y="264098"/>
                </a:lnTo>
                <a:cubicBezTo>
                  <a:pt x="3157159" y="258347"/>
                  <a:pt x="3174021" y="251256"/>
                  <a:pt x="3191664" y="246845"/>
                </a:cubicBezTo>
                <a:cubicBezTo>
                  <a:pt x="3214668" y="241094"/>
                  <a:pt x="3238473" y="237918"/>
                  <a:pt x="3260675" y="229592"/>
                </a:cubicBezTo>
                <a:cubicBezTo>
                  <a:pt x="3284757" y="220562"/>
                  <a:pt x="3307357" y="207847"/>
                  <a:pt x="3329687" y="195087"/>
                </a:cubicBezTo>
                <a:cubicBezTo>
                  <a:pt x="3411459" y="148360"/>
                  <a:pt x="3355354" y="173697"/>
                  <a:pt x="3433204" y="108822"/>
                </a:cubicBezTo>
                <a:cubicBezTo>
                  <a:pt x="3563790" y="0"/>
                  <a:pt x="3419078" y="140201"/>
                  <a:pt x="3519468" y="39811"/>
                </a:cubicBezTo>
              </a:path>
            </a:pathLst>
          </a:cu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4771506" y="3158836"/>
            <a:ext cx="3458094" cy="1147157"/>
          </a:xfrm>
          <a:custGeom>
            <a:avLst/>
            <a:gdLst>
              <a:gd name="connsiteX0" fmla="*/ 0 w 3458094"/>
              <a:gd name="connsiteY0" fmla="*/ 1047404 h 1147157"/>
              <a:gd name="connsiteX1" fmla="*/ 415636 w 3458094"/>
              <a:gd name="connsiteY1" fmla="*/ 914400 h 1147157"/>
              <a:gd name="connsiteX2" fmla="*/ 615141 w 3458094"/>
              <a:gd name="connsiteY2" fmla="*/ 1147157 h 1147157"/>
              <a:gd name="connsiteX3" fmla="*/ 914400 w 3458094"/>
              <a:gd name="connsiteY3" fmla="*/ 798022 h 1147157"/>
              <a:gd name="connsiteX4" fmla="*/ 2643447 w 3458094"/>
              <a:gd name="connsiteY4" fmla="*/ 282633 h 1147157"/>
              <a:gd name="connsiteX5" fmla="*/ 2842952 w 3458094"/>
              <a:gd name="connsiteY5" fmla="*/ 482139 h 1147157"/>
              <a:gd name="connsiteX6" fmla="*/ 3125585 w 3458094"/>
              <a:gd name="connsiteY6" fmla="*/ 166255 h 1147157"/>
              <a:gd name="connsiteX7" fmla="*/ 3458094 w 3458094"/>
              <a:gd name="connsiteY7" fmla="*/ 0 h 1147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8094" h="1147157">
                <a:moveTo>
                  <a:pt x="0" y="1047404"/>
                </a:moveTo>
                <a:lnTo>
                  <a:pt x="415636" y="914400"/>
                </a:lnTo>
                <a:lnTo>
                  <a:pt x="615141" y="1147157"/>
                </a:lnTo>
                <a:lnTo>
                  <a:pt x="914400" y="798022"/>
                </a:lnTo>
                <a:lnTo>
                  <a:pt x="2643447" y="282633"/>
                </a:lnTo>
                <a:lnTo>
                  <a:pt x="2842952" y="482139"/>
                </a:lnTo>
                <a:lnTo>
                  <a:pt x="3125585" y="166255"/>
                </a:lnTo>
                <a:lnTo>
                  <a:pt x="3458094" y="0"/>
                </a:lnTo>
              </a:path>
            </a:pathLst>
          </a:cu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257800" y="1900535"/>
            <a:ext cx="317716" cy="461665"/>
          </a:xfrm>
          <a:prstGeom prst="rect">
            <a:avLst/>
          </a:prstGeom>
          <a:noFill/>
        </p:spPr>
        <p:txBody>
          <a:bodyPr wrap="none" rtlCol="0">
            <a:spAutoFit/>
          </a:bodyPr>
          <a:lstStyle/>
          <a:p>
            <a:r>
              <a:rPr lang="en-US" sz="2400" dirty="0" smtClean="0">
                <a:solidFill>
                  <a:srgbClr val="0070C0"/>
                </a:solidFill>
              </a:rPr>
              <a:t>x</a:t>
            </a:r>
            <a:endParaRPr lang="en-US" sz="2400" dirty="0">
              <a:solidFill>
                <a:srgbClr val="0070C0"/>
              </a:solidFill>
            </a:endParaRPr>
          </a:p>
        </p:txBody>
      </p:sp>
      <p:sp>
        <p:nvSpPr>
          <p:cNvPr id="20" name="TextBox 19"/>
          <p:cNvSpPr txBox="1"/>
          <p:nvPr/>
        </p:nvSpPr>
        <p:spPr>
          <a:xfrm>
            <a:off x="7467600" y="1219200"/>
            <a:ext cx="317716" cy="461665"/>
          </a:xfrm>
          <a:prstGeom prst="rect">
            <a:avLst/>
          </a:prstGeom>
          <a:noFill/>
        </p:spPr>
        <p:txBody>
          <a:bodyPr wrap="none" rtlCol="0">
            <a:spAutoFit/>
          </a:bodyPr>
          <a:lstStyle/>
          <a:p>
            <a:r>
              <a:rPr lang="en-US" sz="2400" dirty="0" smtClean="0">
                <a:solidFill>
                  <a:srgbClr val="0070C0"/>
                </a:solidFill>
              </a:rPr>
              <a:t>x</a:t>
            </a:r>
            <a:endParaRPr lang="en-US" sz="2400" dirty="0">
              <a:solidFill>
                <a:srgbClr val="0070C0"/>
              </a:solidFill>
            </a:endParaRPr>
          </a:p>
        </p:txBody>
      </p:sp>
      <p:sp>
        <p:nvSpPr>
          <p:cNvPr id="24" name="TextBox 23"/>
          <p:cNvSpPr txBox="1"/>
          <p:nvPr/>
        </p:nvSpPr>
        <p:spPr>
          <a:xfrm>
            <a:off x="5257800" y="5710535"/>
            <a:ext cx="317716" cy="461665"/>
          </a:xfrm>
          <a:prstGeom prst="rect">
            <a:avLst/>
          </a:prstGeom>
          <a:noFill/>
        </p:spPr>
        <p:txBody>
          <a:bodyPr wrap="none" rtlCol="0">
            <a:spAutoFit/>
          </a:bodyPr>
          <a:lstStyle/>
          <a:p>
            <a:r>
              <a:rPr lang="en-US" sz="2400" dirty="0" smtClean="0">
                <a:solidFill>
                  <a:srgbClr val="0070C0"/>
                </a:solidFill>
              </a:rPr>
              <a:t>x</a:t>
            </a:r>
            <a:endParaRPr lang="en-US" sz="2400" dirty="0">
              <a:solidFill>
                <a:srgbClr val="0070C0"/>
              </a:solidFill>
            </a:endParaRPr>
          </a:p>
        </p:txBody>
      </p:sp>
      <p:sp>
        <p:nvSpPr>
          <p:cNvPr id="25" name="TextBox 24"/>
          <p:cNvSpPr txBox="1"/>
          <p:nvPr/>
        </p:nvSpPr>
        <p:spPr>
          <a:xfrm>
            <a:off x="7467600" y="5029200"/>
            <a:ext cx="317716" cy="461665"/>
          </a:xfrm>
          <a:prstGeom prst="rect">
            <a:avLst/>
          </a:prstGeom>
          <a:noFill/>
        </p:spPr>
        <p:txBody>
          <a:bodyPr wrap="none" rtlCol="0">
            <a:spAutoFit/>
          </a:bodyPr>
          <a:lstStyle/>
          <a:p>
            <a:r>
              <a:rPr lang="en-US" sz="2400" dirty="0" smtClean="0">
                <a:solidFill>
                  <a:srgbClr val="0070C0"/>
                </a:solidFill>
              </a:rPr>
              <a:t>x</a:t>
            </a:r>
            <a:endParaRPr lang="en-US" sz="2400" dirty="0">
              <a:solidFill>
                <a:srgbClr val="0070C0"/>
              </a:solidFill>
            </a:endParaRPr>
          </a:p>
        </p:txBody>
      </p:sp>
      <p:sp>
        <p:nvSpPr>
          <p:cNvPr id="26" name="TextBox 25"/>
          <p:cNvSpPr txBox="1"/>
          <p:nvPr/>
        </p:nvSpPr>
        <p:spPr>
          <a:xfrm>
            <a:off x="5244884" y="3805535"/>
            <a:ext cx="317716" cy="461665"/>
          </a:xfrm>
          <a:prstGeom prst="rect">
            <a:avLst/>
          </a:prstGeom>
          <a:noFill/>
        </p:spPr>
        <p:txBody>
          <a:bodyPr wrap="none" rtlCol="0">
            <a:spAutoFit/>
          </a:bodyPr>
          <a:lstStyle/>
          <a:p>
            <a:r>
              <a:rPr lang="en-US" sz="2400" dirty="0" smtClean="0">
                <a:solidFill>
                  <a:srgbClr val="0070C0"/>
                </a:solidFill>
              </a:rPr>
              <a:t>x</a:t>
            </a:r>
            <a:endParaRPr lang="en-US" sz="2400" dirty="0">
              <a:solidFill>
                <a:srgbClr val="0070C0"/>
              </a:solidFill>
            </a:endParaRPr>
          </a:p>
        </p:txBody>
      </p:sp>
      <p:sp>
        <p:nvSpPr>
          <p:cNvPr id="27" name="TextBox 26"/>
          <p:cNvSpPr txBox="1"/>
          <p:nvPr/>
        </p:nvSpPr>
        <p:spPr>
          <a:xfrm>
            <a:off x="7454684" y="3124200"/>
            <a:ext cx="317716" cy="461665"/>
          </a:xfrm>
          <a:prstGeom prst="rect">
            <a:avLst/>
          </a:prstGeom>
          <a:noFill/>
        </p:spPr>
        <p:txBody>
          <a:bodyPr wrap="none" rtlCol="0">
            <a:spAutoFit/>
          </a:bodyPr>
          <a:lstStyle/>
          <a:p>
            <a:r>
              <a:rPr lang="en-US" sz="2400" dirty="0" smtClean="0">
                <a:solidFill>
                  <a:srgbClr val="0070C0"/>
                </a:solidFill>
              </a:rPr>
              <a:t>x</a:t>
            </a:r>
            <a:endParaRPr lang="en-US" sz="2400" dirty="0">
              <a:solidFill>
                <a:srgbClr val="0070C0"/>
              </a:solidFill>
            </a:endParaRPr>
          </a:p>
        </p:txBody>
      </p:sp>
      <p:sp>
        <p:nvSpPr>
          <p:cNvPr id="21" name="Slide Number Placeholder 20"/>
          <p:cNvSpPr>
            <a:spLocks noGrp="1"/>
          </p:cNvSpPr>
          <p:nvPr>
            <p:ph type="sldNum" sz="quarter" idx="12"/>
          </p:nvPr>
        </p:nvSpPr>
        <p:spPr/>
        <p:txBody>
          <a:bodyPr/>
          <a:lstStyle/>
          <a:p>
            <a:fld id="{D0113463-C2EF-4354-8556-45E50703CE15}" type="slidenum">
              <a:rPr lang="en-US" smtClean="0"/>
              <a:pPr/>
              <a:t>15</a:t>
            </a:fld>
            <a:endParaRPr lang="en-US"/>
          </a:p>
        </p:txBody>
      </p:sp>
      <p:sp>
        <p:nvSpPr>
          <p:cNvPr id="22" name="Footer Placeholder 21"/>
          <p:cNvSpPr>
            <a:spLocks noGrp="1"/>
          </p:cNvSpPr>
          <p:nvPr>
            <p:ph type="ftr" sz="quarter" idx="11"/>
          </p:nvPr>
        </p:nvSpPr>
        <p:spPr/>
        <p:txBody>
          <a:bodyPr/>
          <a:lstStyle/>
          <a:p>
            <a:r>
              <a:rPr lang="en-US" smtClean="0"/>
              <a:t>Autocarto 2010</a:t>
            </a:r>
            <a:endParaRPr lang="en-US"/>
          </a:p>
        </p:txBody>
      </p:sp>
    </p:spTree>
    <p:extLst>
      <p:ext uri="{BB962C8B-B14F-4D97-AF65-F5344CB8AC3E}">
        <p14:creationId xmlns:p14="http://schemas.microsoft.com/office/powerpoint/2010/main" val="2513080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mtn1_overlay.png"/>
          <p:cNvPicPr>
            <a:picLocks noChangeAspect="1"/>
          </p:cNvPicPr>
          <p:nvPr/>
        </p:nvPicPr>
        <p:blipFill>
          <a:blip r:embed="rId3" cstate="print"/>
          <a:stretch>
            <a:fillRect/>
          </a:stretch>
        </p:blipFill>
        <p:spPr>
          <a:xfrm>
            <a:off x="152401" y="1905000"/>
            <a:ext cx="4648200" cy="4648200"/>
          </a:xfrm>
          <a:prstGeom prst="rect">
            <a:avLst/>
          </a:prstGeom>
        </p:spPr>
      </p:pic>
      <p:sp>
        <p:nvSpPr>
          <p:cNvPr id="2" name="Title 1"/>
          <p:cNvSpPr>
            <a:spLocks noGrp="1"/>
          </p:cNvSpPr>
          <p:nvPr>
            <p:ph type="title"/>
          </p:nvPr>
        </p:nvSpPr>
        <p:spPr/>
        <p:txBody>
          <a:bodyPr>
            <a:normAutofit fontScale="90000"/>
          </a:bodyPr>
          <a:lstStyle/>
          <a:p>
            <a:r>
              <a:rPr lang="en-US" dirty="0"/>
              <a:t>Terrain reconstruction</a:t>
            </a:r>
            <a:br>
              <a:rPr lang="en-US" dirty="0"/>
            </a:br>
            <a:r>
              <a:rPr lang="en-US" dirty="0"/>
              <a:t>(height samples only at river locations) </a:t>
            </a:r>
          </a:p>
        </p:txBody>
      </p:sp>
      <p:sp>
        <p:nvSpPr>
          <p:cNvPr id="3" name="Content Placeholder 2"/>
          <p:cNvSpPr>
            <a:spLocks noGrp="1"/>
          </p:cNvSpPr>
          <p:nvPr>
            <p:ph idx="1"/>
          </p:nvPr>
        </p:nvSpPr>
        <p:spPr/>
        <p:txBody>
          <a:bodyPr>
            <a:normAutofit/>
          </a:bodyPr>
          <a:lstStyle/>
          <a:p>
            <a:r>
              <a:rPr lang="en-US" sz="2800" dirty="0" smtClean="0"/>
              <a:t>Chaotic connections</a:t>
            </a:r>
          </a:p>
        </p:txBody>
      </p:sp>
      <p:pic>
        <p:nvPicPr>
          <p:cNvPr id="10" name="Picture 9" descr="mtn1_NNSB.bmp"/>
          <p:cNvPicPr>
            <a:picLocks noChangeAspect="1"/>
          </p:cNvPicPr>
          <p:nvPr/>
        </p:nvPicPr>
        <p:blipFill>
          <a:blip r:embed="rId4" cstate="print"/>
          <a:stretch>
            <a:fillRect/>
          </a:stretch>
        </p:blipFill>
        <p:spPr>
          <a:xfrm>
            <a:off x="4495800" y="1905000"/>
            <a:ext cx="4572000" cy="4572000"/>
          </a:xfrm>
          <a:prstGeom prst="rect">
            <a:avLst/>
          </a:prstGeom>
        </p:spPr>
      </p:pic>
      <p:sp>
        <p:nvSpPr>
          <p:cNvPr id="6" name="TextBox 5"/>
          <p:cNvSpPr txBox="1"/>
          <p:nvPr/>
        </p:nvSpPr>
        <p:spPr>
          <a:xfrm>
            <a:off x="1143000" y="6096000"/>
            <a:ext cx="3352800" cy="584775"/>
          </a:xfrm>
          <a:prstGeom prst="rect">
            <a:avLst/>
          </a:prstGeom>
          <a:noFill/>
        </p:spPr>
        <p:txBody>
          <a:bodyPr wrap="square" rtlCol="0">
            <a:spAutoFit/>
          </a:bodyPr>
          <a:lstStyle/>
          <a:p>
            <a:r>
              <a:rPr lang="en-US" sz="1600" dirty="0" smtClean="0"/>
              <a:t>Given river locations (black)</a:t>
            </a:r>
          </a:p>
          <a:p>
            <a:r>
              <a:rPr lang="en-US" sz="1600" dirty="0" smtClean="0"/>
              <a:t>Missing river locations (light blue)</a:t>
            </a:r>
            <a:endParaRPr lang="en-US" sz="1600" dirty="0"/>
          </a:p>
        </p:txBody>
      </p:sp>
      <p:sp>
        <p:nvSpPr>
          <p:cNvPr id="7" name="TextBox 6"/>
          <p:cNvSpPr txBox="1"/>
          <p:nvPr/>
        </p:nvSpPr>
        <p:spPr>
          <a:xfrm>
            <a:off x="5638799" y="6096000"/>
            <a:ext cx="2590801" cy="584775"/>
          </a:xfrm>
          <a:prstGeom prst="rect">
            <a:avLst/>
          </a:prstGeom>
          <a:noFill/>
        </p:spPr>
        <p:txBody>
          <a:bodyPr wrap="square" rtlCol="0">
            <a:spAutoFit/>
          </a:bodyPr>
          <a:lstStyle/>
          <a:p>
            <a:r>
              <a:rPr lang="en-US" sz="1600" dirty="0" smtClean="0"/>
              <a:t>Reconstructed river network with NN-SB</a:t>
            </a:r>
            <a:endParaRPr lang="en-US" sz="1600" dirty="0"/>
          </a:p>
        </p:txBody>
      </p:sp>
      <p:sp>
        <p:nvSpPr>
          <p:cNvPr id="11" name="Slide Number Placeholder 10"/>
          <p:cNvSpPr>
            <a:spLocks noGrp="1"/>
          </p:cNvSpPr>
          <p:nvPr>
            <p:ph type="sldNum" sz="quarter" idx="12"/>
          </p:nvPr>
        </p:nvSpPr>
        <p:spPr/>
        <p:txBody>
          <a:bodyPr/>
          <a:lstStyle/>
          <a:p>
            <a:fld id="{D0113463-C2EF-4354-8556-45E50703CE15}" type="slidenum">
              <a:rPr lang="en-US" smtClean="0"/>
              <a:pPr/>
              <a:t>16</a:t>
            </a:fld>
            <a:endParaRPr lang="en-US"/>
          </a:p>
        </p:txBody>
      </p:sp>
      <p:sp>
        <p:nvSpPr>
          <p:cNvPr id="12" name="Footer Placeholder 11"/>
          <p:cNvSpPr>
            <a:spLocks noGrp="1"/>
          </p:cNvSpPr>
          <p:nvPr>
            <p:ph type="ftr" sz="quarter" idx="11"/>
          </p:nvPr>
        </p:nvSpPr>
        <p:spPr/>
        <p:txBody>
          <a:bodyPr/>
          <a:lstStyle/>
          <a:p>
            <a:r>
              <a:rPr lang="en-US" smtClean="0"/>
              <a:t>Autocarto 2010</a:t>
            </a:r>
            <a:endParaRPr lang="en-US"/>
          </a:p>
        </p:txBody>
      </p:sp>
    </p:spTree>
    <p:extLst>
      <p:ext uri="{BB962C8B-B14F-4D97-AF65-F5344CB8AC3E}">
        <p14:creationId xmlns:p14="http://schemas.microsoft.com/office/powerpoint/2010/main" val="87131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solution: ODETLAP</a:t>
            </a:r>
            <a:endParaRPr lang="en-US" dirty="0"/>
          </a:p>
        </p:txBody>
      </p:sp>
      <p:sp>
        <p:nvSpPr>
          <p:cNvPr id="3" name="Content Placeholder 2"/>
          <p:cNvSpPr>
            <a:spLocks noGrp="1"/>
          </p:cNvSpPr>
          <p:nvPr>
            <p:ph idx="1"/>
          </p:nvPr>
        </p:nvSpPr>
        <p:spPr/>
        <p:txBody>
          <a:bodyPr/>
          <a:lstStyle/>
          <a:p>
            <a:r>
              <a:rPr lang="en-US" dirty="0" smtClean="0"/>
              <a:t>Basic version</a:t>
            </a:r>
          </a:p>
          <a:p>
            <a:pPr lvl="1"/>
            <a:r>
              <a:rPr lang="en-US" i="1" dirty="0" smtClean="0"/>
              <a:t>n</a:t>
            </a:r>
            <a:r>
              <a:rPr lang="en-US" i="1" baseline="30000" dirty="0" smtClean="0"/>
              <a:t>2</a:t>
            </a:r>
            <a:r>
              <a:rPr lang="en-US" dirty="0" smtClean="0"/>
              <a:t> unknowns {</a:t>
            </a:r>
            <a:r>
              <a:rPr lang="en-US" i="1" dirty="0" err="1" smtClean="0">
                <a:latin typeface="Times New Roman" pitchFamily="18" charset="0"/>
                <a:cs typeface="Times New Roman" pitchFamily="18" charset="0"/>
              </a:rPr>
              <a:t>z</a:t>
            </a:r>
            <a:r>
              <a:rPr lang="en-US" i="1" baseline="-25000" dirty="0" err="1"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 j</a:t>
            </a:r>
            <a:r>
              <a:rPr lang="en-US" dirty="0" smtClean="0"/>
              <a:t>}</a:t>
            </a:r>
          </a:p>
          <a:p>
            <a:pPr lvl="1"/>
            <a:r>
              <a:rPr lang="en-US" dirty="0" smtClean="0"/>
              <a:t>Exact equations for all the </a:t>
            </a:r>
            <a:r>
              <a:rPr lang="en-US" i="1" dirty="0" smtClean="0"/>
              <a:t>k</a:t>
            </a:r>
            <a:r>
              <a:rPr lang="en-US" dirty="0" smtClean="0"/>
              <a:t> known-height positions</a:t>
            </a:r>
          </a:p>
          <a:p>
            <a:pPr lvl="1"/>
            <a:r>
              <a:rPr lang="en-US" dirty="0" smtClean="0"/>
              <a:t>Averaging equations for all </a:t>
            </a:r>
            <a:r>
              <a:rPr lang="en-US" i="1" dirty="0" smtClean="0"/>
              <a:t>n</a:t>
            </a:r>
            <a:r>
              <a:rPr lang="en-US" i="1" baseline="30000" dirty="0" smtClean="0"/>
              <a:t>2</a:t>
            </a:r>
            <a:r>
              <a:rPr lang="en-US" dirty="0" smtClean="0"/>
              <a:t> positions</a:t>
            </a:r>
          </a:p>
          <a:p>
            <a:pPr lvl="1"/>
            <a:endParaRPr lang="en-US" dirty="0" smtClean="0"/>
          </a:p>
          <a:p>
            <a:pPr lvl="1"/>
            <a:r>
              <a:rPr lang="en-US" dirty="0" smtClean="0"/>
              <a:t>Weighting between the two sets of equations</a:t>
            </a:r>
          </a:p>
          <a:p>
            <a:pPr lvl="1"/>
            <a:endParaRPr lang="en-US" dirty="0" smtClean="0"/>
          </a:p>
          <a:p>
            <a:pPr lvl="1"/>
            <a:endParaRPr lang="en-US" dirty="0" smtClean="0"/>
          </a:p>
          <a:p>
            <a:pPr lvl="1"/>
            <a:endParaRPr lang="en-US" dirty="0" smtClean="0"/>
          </a:p>
        </p:txBody>
      </p:sp>
      <p:pic>
        <p:nvPicPr>
          <p:cNvPr id="1028" name="Picture 4"/>
          <p:cNvPicPr>
            <a:picLocks noChangeAspect="1" noChangeArrowheads="1"/>
          </p:cNvPicPr>
          <p:nvPr/>
        </p:nvPicPr>
        <p:blipFill>
          <a:blip r:embed="rId3" cstate="print"/>
          <a:srcRect/>
          <a:stretch>
            <a:fillRect/>
          </a:stretch>
        </p:blipFill>
        <p:spPr bwMode="auto">
          <a:xfrm>
            <a:off x="2667000" y="3097530"/>
            <a:ext cx="1981200" cy="643890"/>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1295400" y="4133369"/>
            <a:ext cx="6934200" cy="639137"/>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D0113463-C2EF-4354-8556-45E50703CE15}" type="slidenum">
              <a:rPr lang="en-US" smtClean="0"/>
              <a:pPr/>
              <a:t>17</a:t>
            </a:fld>
            <a:endParaRPr lang="en-US"/>
          </a:p>
        </p:txBody>
      </p:sp>
      <p:sp>
        <p:nvSpPr>
          <p:cNvPr id="9" name="Footer Placeholder 8"/>
          <p:cNvSpPr>
            <a:spLocks noGrp="1"/>
          </p:cNvSpPr>
          <p:nvPr>
            <p:ph type="ftr" sz="quarter" idx="11"/>
          </p:nvPr>
        </p:nvSpPr>
        <p:spPr/>
        <p:txBody>
          <a:bodyPr/>
          <a:lstStyle/>
          <a:p>
            <a:r>
              <a:rPr lang="en-US" smtClean="0"/>
              <a:t>Autocarto 2010</a:t>
            </a:r>
            <a:endParaRPr lang="en-US"/>
          </a:p>
        </p:txBody>
      </p:sp>
    </p:spTree>
    <p:extLst>
      <p:ext uri="{BB962C8B-B14F-4D97-AF65-F5344CB8AC3E}">
        <p14:creationId xmlns:p14="http://schemas.microsoft.com/office/powerpoint/2010/main" val="306007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solution: ODETLAP</a:t>
            </a:r>
            <a:endParaRPr lang="en-US" dirty="0"/>
          </a:p>
        </p:txBody>
      </p:sp>
      <p:sp>
        <p:nvSpPr>
          <p:cNvPr id="3" name="Content Placeholder 2"/>
          <p:cNvSpPr>
            <a:spLocks noGrp="1"/>
          </p:cNvSpPr>
          <p:nvPr>
            <p:ph idx="1"/>
          </p:nvPr>
        </p:nvSpPr>
        <p:spPr/>
        <p:txBody>
          <a:bodyPr>
            <a:normAutofit/>
          </a:bodyPr>
          <a:lstStyle/>
          <a:p>
            <a:r>
              <a:rPr lang="en-US" dirty="0" smtClean="0"/>
              <a:t>Hydrology-aware version (HA-ODETLAP)</a:t>
            </a:r>
          </a:p>
          <a:p>
            <a:pPr lvl="1"/>
            <a:r>
              <a:rPr lang="en-US" i="1" dirty="0" smtClean="0"/>
              <a:t>n</a:t>
            </a:r>
            <a:r>
              <a:rPr lang="en-US" i="1" baseline="30000" dirty="0" smtClean="0"/>
              <a:t>2</a:t>
            </a:r>
            <a:r>
              <a:rPr lang="en-US" dirty="0" smtClean="0"/>
              <a:t> unknowns {</a:t>
            </a:r>
            <a:r>
              <a:rPr lang="en-US" i="1" dirty="0" err="1" smtClean="0">
                <a:latin typeface="Times New Roman" pitchFamily="18" charset="0"/>
                <a:cs typeface="Times New Roman" pitchFamily="18" charset="0"/>
              </a:rPr>
              <a:t>z</a:t>
            </a:r>
            <a:r>
              <a:rPr lang="en-US" i="1" baseline="-25000" dirty="0" err="1" smtClean="0">
                <a:latin typeface="Times New Roman" pitchFamily="18" charset="0"/>
                <a:cs typeface="Times New Roman" pitchFamily="18" charset="0"/>
              </a:rPr>
              <a:t>i</a:t>
            </a:r>
            <a:r>
              <a:rPr lang="en-US" i="1" baseline="-25000" dirty="0" smtClean="0">
                <a:latin typeface="Times New Roman" pitchFamily="18" charset="0"/>
                <a:cs typeface="Times New Roman" pitchFamily="18" charset="0"/>
              </a:rPr>
              <a:t>, j</a:t>
            </a:r>
            <a:r>
              <a:rPr lang="en-US" dirty="0" smtClean="0"/>
              <a:t>}</a:t>
            </a:r>
          </a:p>
          <a:p>
            <a:pPr lvl="1"/>
            <a:r>
              <a:rPr lang="en-US" dirty="0" smtClean="0"/>
              <a:t>Exact equations for all the </a:t>
            </a:r>
            <a:r>
              <a:rPr lang="en-US" i="1" dirty="0" smtClean="0"/>
              <a:t>k</a:t>
            </a:r>
            <a:r>
              <a:rPr lang="en-US" dirty="0" smtClean="0"/>
              <a:t> known-height positions</a:t>
            </a:r>
          </a:p>
          <a:p>
            <a:pPr lvl="1"/>
            <a:r>
              <a:rPr lang="en-US" b="1" dirty="0" smtClean="0"/>
              <a:t>Modified</a:t>
            </a:r>
            <a:r>
              <a:rPr lang="en-US" dirty="0" smtClean="0"/>
              <a:t> averaging equations for known river </a:t>
            </a:r>
            <a:r>
              <a:rPr lang="en-US" dirty="0" err="1" smtClean="0"/>
              <a:t>locs</a:t>
            </a:r>
            <a:endParaRPr lang="en-US" dirty="0" smtClean="0"/>
          </a:p>
          <a:p>
            <a:pPr lvl="1"/>
            <a:endParaRPr lang="en-US" dirty="0" smtClean="0"/>
          </a:p>
          <a:p>
            <a:pPr lvl="2"/>
            <a:r>
              <a:rPr lang="en-US" i="1" dirty="0" smtClean="0">
                <a:latin typeface="Times New Roman" pitchFamily="18" charset="0"/>
                <a:cs typeface="Times New Roman" pitchFamily="18" charset="0"/>
              </a:rPr>
              <a:t>f</a:t>
            </a:r>
            <a:r>
              <a:rPr lang="en-US" dirty="0" smtClean="0"/>
              <a:t> = 1 if not given river location, &gt; 1 otherwise</a:t>
            </a:r>
          </a:p>
          <a:p>
            <a:pPr lvl="1"/>
            <a:r>
              <a:rPr lang="en-US" dirty="0" smtClean="0"/>
              <a:t>Weighting between the two sets of equations</a:t>
            </a:r>
          </a:p>
          <a:p>
            <a:pPr lvl="1"/>
            <a:endParaRPr lang="en-US" dirty="0" smtClean="0"/>
          </a:p>
          <a:p>
            <a:pPr lvl="1"/>
            <a:endParaRPr lang="en-US" dirty="0" smtClean="0"/>
          </a:p>
        </p:txBody>
      </p:sp>
      <p:pic>
        <p:nvPicPr>
          <p:cNvPr id="1028" name="Picture 4"/>
          <p:cNvPicPr>
            <a:picLocks noChangeAspect="1" noChangeArrowheads="1"/>
          </p:cNvPicPr>
          <p:nvPr/>
        </p:nvPicPr>
        <p:blipFill>
          <a:blip r:embed="rId3" cstate="print"/>
          <a:srcRect/>
          <a:stretch>
            <a:fillRect/>
          </a:stretch>
        </p:blipFill>
        <p:spPr bwMode="auto">
          <a:xfrm>
            <a:off x="2667000" y="3124200"/>
            <a:ext cx="1676400" cy="544830"/>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1219200" y="4091542"/>
            <a:ext cx="7010400" cy="556658"/>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D0113463-C2EF-4354-8556-45E50703CE15}" type="slidenum">
              <a:rPr lang="en-US" smtClean="0"/>
              <a:pPr/>
              <a:t>18</a:t>
            </a:fld>
            <a:endParaRPr lang="en-US"/>
          </a:p>
        </p:txBody>
      </p:sp>
      <p:sp>
        <p:nvSpPr>
          <p:cNvPr id="9" name="Footer Placeholder 8"/>
          <p:cNvSpPr>
            <a:spLocks noGrp="1"/>
          </p:cNvSpPr>
          <p:nvPr>
            <p:ph type="ftr" sz="quarter" idx="11"/>
          </p:nvPr>
        </p:nvSpPr>
        <p:spPr/>
        <p:txBody>
          <a:bodyPr/>
          <a:lstStyle/>
          <a:p>
            <a:r>
              <a:rPr lang="en-US" smtClean="0"/>
              <a:t>Autocarto 2010</a:t>
            </a:r>
            <a:endParaRPr lang="en-US"/>
          </a:p>
        </p:txBody>
      </p:sp>
      <p:sp>
        <p:nvSpPr>
          <p:cNvPr id="10" name="Freeform 9"/>
          <p:cNvSpPr/>
          <p:nvPr/>
        </p:nvSpPr>
        <p:spPr>
          <a:xfrm>
            <a:off x="8291512" y="4572000"/>
            <a:ext cx="700088" cy="585787"/>
          </a:xfrm>
          <a:custGeom>
            <a:avLst/>
            <a:gdLst>
              <a:gd name="connsiteX0" fmla="*/ 0 w 700088"/>
              <a:gd name="connsiteY0" fmla="*/ 0 h 585787"/>
              <a:gd name="connsiteX1" fmla="*/ 371475 w 700088"/>
              <a:gd name="connsiteY1" fmla="*/ 585787 h 585787"/>
              <a:gd name="connsiteX2" fmla="*/ 700088 w 700088"/>
              <a:gd name="connsiteY2" fmla="*/ 28575 h 585787"/>
              <a:gd name="connsiteX3" fmla="*/ 685800 w 700088"/>
              <a:gd name="connsiteY3" fmla="*/ 28575 h 585787"/>
            </a:gdLst>
            <a:ahLst/>
            <a:cxnLst>
              <a:cxn ang="0">
                <a:pos x="connsiteX0" y="connsiteY0"/>
              </a:cxn>
              <a:cxn ang="0">
                <a:pos x="connsiteX1" y="connsiteY1"/>
              </a:cxn>
              <a:cxn ang="0">
                <a:pos x="connsiteX2" y="connsiteY2"/>
              </a:cxn>
              <a:cxn ang="0">
                <a:pos x="connsiteX3" y="connsiteY3"/>
              </a:cxn>
            </a:cxnLst>
            <a:rect l="l" t="t" r="r" b="b"/>
            <a:pathLst>
              <a:path w="700088" h="585787">
                <a:moveTo>
                  <a:pt x="0" y="0"/>
                </a:moveTo>
                <a:lnTo>
                  <a:pt x="371475" y="585787"/>
                </a:lnTo>
                <a:lnTo>
                  <a:pt x="700088" y="28575"/>
                </a:lnTo>
                <a:lnTo>
                  <a:pt x="685800" y="28575"/>
                </a:lnTo>
              </a:path>
            </a:pathLst>
          </a:cu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8491537" y="4815705"/>
            <a:ext cx="336292" cy="313507"/>
          </a:xfrm>
          <a:custGeom>
            <a:avLst/>
            <a:gdLst>
              <a:gd name="connsiteX0" fmla="*/ 0 w 336292"/>
              <a:gd name="connsiteY0" fmla="*/ 13470 h 313507"/>
              <a:gd name="connsiteX1" fmla="*/ 0 w 336292"/>
              <a:gd name="connsiteY1" fmla="*/ 13470 h 313507"/>
              <a:gd name="connsiteX2" fmla="*/ 285750 w 336292"/>
              <a:gd name="connsiteY2" fmla="*/ 27757 h 313507"/>
              <a:gd name="connsiteX3" fmla="*/ 328613 w 336292"/>
              <a:gd name="connsiteY3" fmla="*/ 13470 h 313507"/>
              <a:gd name="connsiteX4" fmla="*/ 300038 w 336292"/>
              <a:gd name="connsiteY4" fmla="*/ 56332 h 313507"/>
              <a:gd name="connsiteX5" fmla="*/ 271463 w 336292"/>
              <a:gd name="connsiteY5" fmla="*/ 142057 h 313507"/>
              <a:gd name="connsiteX6" fmla="*/ 257175 w 336292"/>
              <a:gd name="connsiteY6" fmla="*/ 184920 h 313507"/>
              <a:gd name="connsiteX7" fmla="*/ 242888 w 336292"/>
              <a:gd name="connsiteY7" fmla="*/ 227782 h 313507"/>
              <a:gd name="connsiteX8" fmla="*/ 185738 w 336292"/>
              <a:gd name="connsiteY8" fmla="*/ 313507 h 313507"/>
              <a:gd name="connsiteX9" fmla="*/ 171450 w 336292"/>
              <a:gd name="connsiteY9" fmla="*/ 270645 h 313507"/>
              <a:gd name="connsiteX10" fmla="*/ 114300 w 336292"/>
              <a:gd name="connsiteY10" fmla="*/ 184920 h 313507"/>
              <a:gd name="connsiteX11" fmla="*/ 85725 w 336292"/>
              <a:gd name="connsiteY11" fmla="*/ 142057 h 313507"/>
              <a:gd name="connsiteX12" fmla="*/ 28575 w 336292"/>
              <a:gd name="connsiteY12" fmla="*/ 42045 h 313507"/>
              <a:gd name="connsiteX13" fmla="*/ 0 w 336292"/>
              <a:gd name="connsiteY13" fmla="*/ 13470 h 31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6292" h="313507">
                <a:moveTo>
                  <a:pt x="0" y="13470"/>
                </a:moveTo>
                <a:lnTo>
                  <a:pt x="0" y="13470"/>
                </a:lnTo>
                <a:cubicBezTo>
                  <a:pt x="95250" y="18232"/>
                  <a:pt x="190381" y="27757"/>
                  <a:pt x="285750" y="27757"/>
                </a:cubicBezTo>
                <a:cubicBezTo>
                  <a:pt x="300810" y="27757"/>
                  <a:pt x="321878" y="0"/>
                  <a:pt x="328613" y="13470"/>
                </a:cubicBezTo>
                <a:cubicBezTo>
                  <a:pt x="336292" y="28828"/>
                  <a:pt x="307012" y="40641"/>
                  <a:pt x="300038" y="56332"/>
                </a:cubicBezTo>
                <a:cubicBezTo>
                  <a:pt x="287805" y="83857"/>
                  <a:pt x="280988" y="113482"/>
                  <a:pt x="271463" y="142057"/>
                </a:cubicBezTo>
                <a:lnTo>
                  <a:pt x="257175" y="184920"/>
                </a:lnTo>
                <a:cubicBezTo>
                  <a:pt x="252413" y="199207"/>
                  <a:pt x="251242" y="215251"/>
                  <a:pt x="242888" y="227782"/>
                </a:cubicBezTo>
                <a:lnTo>
                  <a:pt x="185738" y="313507"/>
                </a:lnTo>
                <a:cubicBezTo>
                  <a:pt x="180975" y="299220"/>
                  <a:pt x="178764" y="283810"/>
                  <a:pt x="171450" y="270645"/>
                </a:cubicBezTo>
                <a:cubicBezTo>
                  <a:pt x="154771" y="240624"/>
                  <a:pt x="133350" y="213495"/>
                  <a:pt x="114300" y="184920"/>
                </a:cubicBezTo>
                <a:lnTo>
                  <a:pt x="85725" y="142057"/>
                </a:lnTo>
                <a:cubicBezTo>
                  <a:pt x="67257" y="114355"/>
                  <a:pt x="37639" y="73769"/>
                  <a:pt x="28575" y="42045"/>
                </a:cubicBezTo>
                <a:cubicBezTo>
                  <a:pt x="24650" y="28307"/>
                  <a:pt x="4762" y="18232"/>
                  <a:pt x="0" y="1347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3822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b.png"/>
          <p:cNvPicPr>
            <a:picLocks noChangeAspect="1"/>
          </p:cNvPicPr>
          <p:nvPr/>
        </p:nvPicPr>
        <p:blipFill>
          <a:blip r:embed="rId3" cstate="print"/>
          <a:stretch>
            <a:fillRect/>
          </a:stretch>
        </p:blipFill>
        <p:spPr>
          <a:xfrm>
            <a:off x="211148" y="3830084"/>
            <a:ext cx="4056052" cy="3027916"/>
          </a:xfrm>
          <a:prstGeom prst="rect">
            <a:avLst/>
          </a:prstGeom>
        </p:spPr>
      </p:pic>
      <p:sp>
        <p:nvSpPr>
          <p:cNvPr id="2" name="Title 1"/>
          <p:cNvSpPr>
            <a:spLocks noGrp="1"/>
          </p:cNvSpPr>
          <p:nvPr>
            <p:ph type="title"/>
          </p:nvPr>
        </p:nvSpPr>
        <p:spPr/>
        <p:txBody>
          <a:bodyPr/>
          <a:lstStyle/>
          <a:p>
            <a:r>
              <a:rPr lang="en-US" dirty="0" smtClean="0"/>
              <a:t>HA-ODETLAP effect illustrated</a:t>
            </a:r>
            <a:endParaRPr lang="en-US" dirty="0"/>
          </a:p>
        </p:txBody>
      </p:sp>
      <p:graphicFrame>
        <p:nvGraphicFramePr>
          <p:cNvPr id="5" name="Table 4"/>
          <p:cNvGraphicFramePr>
            <a:graphicFrameLocks noGrp="1"/>
          </p:cNvGraphicFramePr>
          <p:nvPr/>
        </p:nvGraphicFramePr>
        <p:xfrm>
          <a:off x="3276600" y="1219200"/>
          <a:ext cx="2971800" cy="2438400"/>
        </p:xfrm>
        <a:graphic>
          <a:graphicData uri="http://schemas.openxmlformats.org/drawingml/2006/table">
            <a:tbl>
              <a:tblPr firstRow="1" bandRow="1">
                <a:tableStyleId>{5940675A-B579-460E-94D1-54222C63F5DA}</a:tableStyleId>
              </a:tblPr>
              <a:tblGrid>
                <a:gridCol w="371475"/>
                <a:gridCol w="371475"/>
                <a:gridCol w="371475"/>
                <a:gridCol w="371475"/>
                <a:gridCol w="371475"/>
                <a:gridCol w="371475"/>
                <a:gridCol w="371475"/>
                <a:gridCol w="371475"/>
              </a:tblGrid>
              <a:tr h="295275">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a:p>
                  </a:txBody>
                  <a:tcPr/>
                </a:tc>
              </a:tr>
              <a:tr h="295275">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10</a:t>
                      </a:r>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95275">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r>
                        <a:rPr lang="en-US" sz="1400" dirty="0" smtClean="0"/>
                        <a:t>10</a:t>
                      </a:r>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endParaRPr lang="en-US" sz="1400"/>
                    </a:p>
                  </a:txBody>
                  <a:tcPr/>
                </a:tc>
              </a:tr>
              <a:tr h="295275">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en-US" sz="1400" dirty="0" smtClean="0"/>
                        <a:t>10</a:t>
                      </a:r>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95275">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a:p>
                  </a:txBody>
                  <a:tcPr/>
                </a:tc>
              </a:tr>
              <a:tr h="295275">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95275">
                <a:tc>
                  <a:txBody>
                    <a:bodyPr/>
                    <a:lstStyle/>
                    <a:p>
                      <a:endParaRPr lang="en-US" sz="1400"/>
                    </a:p>
                  </a:txBody>
                  <a:tcPr/>
                </a:tc>
                <a:tc>
                  <a:txBody>
                    <a:bodyPr/>
                    <a:lstStyle/>
                    <a:p>
                      <a:r>
                        <a:rPr lang="en-US" sz="1400" dirty="0" smtClean="0"/>
                        <a:t>10</a:t>
                      </a:r>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r>
                        <a:rPr lang="en-US" sz="1400" dirty="0" smtClean="0"/>
                        <a:t>10</a:t>
                      </a:r>
                      <a:endParaRPr lang="en-US" sz="1400" dirty="0"/>
                    </a:p>
                  </a:txBody>
                  <a:tcPr>
                    <a:solidFill>
                      <a:schemeClr val="accent1">
                        <a:lumMod val="20000"/>
                        <a:lumOff val="80000"/>
                      </a:schemeClr>
                    </a:solidFill>
                  </a:tcPr>
                </a:tc>
                <a:tc>
                  <a:txBody>
                    <a:bodyPr/>
                    <a:lstStyle/>
                    <a:p>
                      <a:r>
                        <a:rPr lang="en-US" sz="1400" dirty="0" smtClean="0"/>
                        <a:t>10</a:t>
                      </a:r>
                      <a:endParaRPr lang="en-US" sz="1400" dirty="0"/>
                    </a:p>
                  </a:txBody>
                  <a:tcPr>
                    <a:solidFill>
                      <a:schemeClr val="accent1">
                        <a:lumMod val="20000"/>
                        <a:lumOff val="80000"/>
                      </a:schemeClr>
                    </a:solidFill>
                  </a:tcPr>
                </a:tc>
                <a:tc>
                  <a:txBody>
                    <a:bodyPr/>
                    <a:lstStyle/>
                    <a:p>
                      <a:r>
                        <a:rPr lang="en-US" sz="1400" dirty="0" smtClean="0"/>
                        <a:t>10</a:t>
                      </a:r>
                      <a:endParaRPr lang="en-US" sz="1400" dirty="0"/>
                    </a:p>
                  </a:txBody>
                  <a:tcPr>
                    <a:solidFill>
                      <a:schemeClr val="accent1">
                        <a:lumMod val="20000"/>
                        <a:lumOff val="80000"/>
                      </a:schemeClr>
                    </a:solidFill>
                  </a:tcPr>
                </a:tc>
              </a:tr>
              <a:tr h="295275">
                <a:tc>
                  <a:txBody>
                    <a:bodyPr/>
                    <a:lstStyle/>
                    <a:p>
                      <a:r>
                        <a:rPr lang="en-US" sz="1400" dirty="0" smtClean="0"/>
                        <a:t>10</a:t>
                      </a:r>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pic>
        <p:nvPicPr>
          <p:cNvPr id="7" name="Picture 6" descr="haodetlap.tif"/>
          <p:cNvPicPr>
            <a:picLocks noChangeAspect="1"/>
          </p:cNvPicPr>
          <p:nvPr/>
        </p:nvPicPr>
        <p:blipFill>
          <a:blip r:embed="rId4" cstate="print"/>
          <a:stretch>
            <a:fillRect/>
          </a:stretch>
        </p:blipFill>
        <p:spPr>
          <a:xfrm>
            <a:off x="4927600" y="3810000"/>
            <a:ext cx="4064000" cy="3048000"/>
          </a:xfrm>
          <a:prstGeom prst="rect">
            <a:avLst/>
          </a:prstGeom>
        </p:spPr>
      </p:pic>
      <p:sp>
        <p:nvSpPr>
          <p:cNvPr id="6" name="TextBox 5"/>
          <p:cNvSpPr txBox="1"/>
          <p:nvPr/>
        </p:nvSpPr>
        <p:spPr>
          <a:xfrm>
            <a:off x="1066800" y="1981200"/>
            <a:ext cx="2057400" cy="584775"/>
          </a:xfrm>
          <a:prstGeom prst="rect">
            <a:avLst/>
          </a:prstGeom>
          <a:noFill/>
        </p:spPr>
        <p:txBody>
          <a:bodyPr wrap="square" rtlCol="0">
            <a:spAutoFit/>
          </a:bodyPr>
          <a:lstStyle/>
          <a:p>
            <a:r>
              <a:rPr lang="en-US" sz="1600" dirty="0" smtClean="0"/>
              <a:t>Given river locations and respective heights</a:t>
            </a:r>
            <a:endParaRPr lang="en-US" sz="1600" dirty="0"/>
          </a:p>
        </p:txBody>
      </p:sp>
      <p:sp>
        <p:nvSpPr>
          <p:cNvPr id="8" name="TextBox 7"/>
          <p:cNvSpPr txBox="1"/>
          <p:nvPr/>
        </p:nvSpPr>
        <p:spPr>
          <a:xfrm>
            <a:off x="76200" y="3810000"/>
            <a:ext cx="4343400" cy="338554"/>
          </a:xfrm>
          <a:prstGeom prst="rect">
            <a:avLst/>
          </a:prstGeom>
          <a:noFill/>
        </p:spPr>
        <p:txBody>
          <a:bodyPr wrap="square" rtlCol="0">
            <a:spAutoFit/>
          </a:bodyPr>
          <a:lstStyle/>
          <a:p>
            <a:r>
              <a:rPr lang="en-US" sz="1600" dirty="0" smtClean="0"/>
              <a:t>Reconstructed terrain surface with stream burning</a:t>
            </a:r>
            <a:endParaRPr lang="en-US" sz="1600" dirty="0"/>
          </a:p>
        </p:txBody>
      </p:sp>
      <p:sp>
        <p:nvSpPr>
          <p:cNvPr id="11" name="TextBox 10"/>
          <p:cNvSpPr txBox="1"/>
          <p:nvPr/>
        </p:nvSpPr>
        <p:spPr>
          <a:xfrm>
            <a:off x="4953000" y="3810000"/>
            <a:ext cx="4191000" cy="338554"/>
          </a:xfrm>
          <a:prstGeom prst="rect">
            <a:avLst/>
          </a:prstGeom>
          <a:noFill/>
        </p:spPr>
        <p:txBody>
          <a:bodyPr wrap="square" rtlCol="0">
            <a:spAutoFit/>
          </a:bodyPr>
          <a:lstStyle/>
          <a:p>
            <a:r>
              <a:rPr lang="en-US" sz="1600" dirty="0" smtClean="0"/>
              <a:t>Reconstructed terrain surface with HA-ODETLAP</a:t>
            </a:r>
            <a:endParaRPr lang="en-US" sz="1600" dirty="0"/>
          </a:p>
        </p:txBody>
      </p:sp>
      <p:sp>
        <p:nvSpPr>
          <p:cNvPr id="13" name="Slide Number Placeholder 12"/>
          <p:cNvSpPr>
            <a:spLocks noGrp="1"/>
          </p:cNvSpPr>
          <p:nvPr>
            <p:ph type="sldNum" sz="quarter" idx="12"/>
          </p:nvPr>
        </p:nvSpPr>
        <p:spPr/>
        <p:txBody>
          <a:bodyPr/>
          <a:lstStyle/>
          <a:p>
            <a:fld id="{D0113463-C2EF-4354-8556-45E50703CE15}" type="slidenum">
              <a:rPr lang="en-US" smtClean="0"/>
              <a:pPr/>
              <a:t>19</a:t>
            </a:fld>
            <a:endParaRPr lang="en-US" dirty="0"/>
          </a:p>
        </p:txBody>
      </p:sp>
      <p:sp>
        <p:nvSpPr>
          <p:cNvPr id="14" name="Footer Placeholder 13"/>
          <p:cNvSpPr>
            <a:spLocks noGrp="1"/>
          </p:cNvSpPr>
          <p:nvPr>
            <p:ph type="ftr" sz="quarter" idx="11"/>
          </p:nvPr>
        </p:nvSpPr>
        <p:spPr/>
        <p:txBody>
          <a:bodyPr/>
          <a:lstStyle/>
          <a:p>
            <a:r>
              <a:rPr lang="en-US" smtClean="0"/>
              <a:t>Autocarto 2010</a:t>
            </a:r>
            <a:endParaRPr lang="en-US" dirty="0"/>
          </a:p>
        </p:txBody>
      </p:sp>
    </p:spTree>
    <p:extLst>
      <p:ext uri="{BB962C8B-B14F-4D97-AF65-F5344CB8AC3E}">
        <p14:creationId xmlns:p14="http://schemas.microsoft.com/office/powerpoint/2010/main" val="3899309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Fragmentary river segments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28600" y="1905000"/>
            <a:ext cx="4114800" cy="4006871"/>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D0113463-C2EF-4354-8556-45E50703CE15}"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Autocarto 2010</a:t>
            </a:r>
            <a:endParaRPr lang="en-US"/>
          </a:p>
        </p:txBody>
      </p:sp>
      <p:pic>
        <p:nvPicPr>
          <p:cNvPr id="8" name="Picture 3"/>
          <p:cNvPicPr>
            <a:picLocks noChangeAspect="1" noChangeArrowheads="1"/>
          </p:cNvPicPr>
          <p:nvPr/>
        </p:nvPicPr>
        <p:blipFill>
          <a:blip r:embed="rId4" cstate="print"/>
          <a:srcRect/>
          <a:stretch>
            <a:fillRect/>
          </a:stretch>
        </p:blipFill>
        <p:spPr bwMode="auto">
          <a:xfrm>
            <a:off x="4495800" y="1904999"/>
            <a:ext cx="4038600" cy="3934545"/>
          </a:xfrm>
          <a:prstGeom prst="rect">
            <a:avLst/>
          </a:prstGeom>
          <a:noFill/>
          <a:ln w="9525">
            <a:noFill/>
            <a:miter lim="800000"/>
            <a:headEnd/>
            <a:tailEnd/>
          </a:ln>
        </p:spPr>
      </p:pic>
      <p:sp>
        <p:nvSpPr>
          <p:cNvPr id="9" name="TextBox 8"/>
          <p:cNvSpPr txBox="1"/>
          <p:nvPr/>
        </p:nvSpPr>
        <p:spPr>
          <a:xfrm>
            <a:off x="5867725" y="5943600"/>
            <a:ext cx="1752275" cy="369332"/>
          </a:xfrm>
          <a:prstGeom prst="rect">
            <a:avLst/>
          </a:prstGeom>
          <a:noFill/>
        </p:spPr>
        <p:txBody>
          <a:bodyPr wrap="none" rtlCol="0">
            <a:spAutoFit/>
          </a:bodyPr>
          <a:lstStyle/>
          <a:p>
            <a:r>
              <a:rPr lang="en-US" dirty="0" smtClean="0"/>
              <a:t>Original network</a:t>
            </a:r>
            <a:endParaRPr lang="en-US" dirty="0"/>
          </a:p>
        </p:txBody>
      </p:sp>
      <p:sp>
        <p:nvSpPr>
          <p:cNvPr id="10" name="TextBox 9"/>
          <p:cNvSpPr txBox="1"/>
          <p:nvPr/>
        </p:nvSpPr>
        <p:spPr>
          <a:xfrm>
            <a:off x="1600200" y="5943600"/>
            <a:ext cx="1613390" cy="369332"/>
          </a:xfrm>
          <a:prstGeom prst="rect">
            <a:avLst/>
          </a:prstGeom>
          <a:noFill/>
        </p:spPr>
        <p:txBody>
          <a:bodyPr wrap="none" rtlCol="0">
            <a:spAutoFit/>
          </a:bodyPr>
          <a:lstStyle/>
          <a:p>
            <a:r>
              <a:rPr lang="en-US" dirty="0" smtClean="0"/>
              <a:t>River segments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mtn1_overlay.png"/>
          <p:cNvPicPr>
            <a:picLocks noChangeAspect="1"/>
          </p:cNvPicPr>
          <p:nvPr/>
        </p:nvPicPr>
        <p:blipFill>
          <a:blip r:embed="rId3" cstate="print"/>
          <a:stretch>
            <a:fillRect/>
          </a:stretch>
        </p:blipFill>
        <p:spPr>
          <a:xfrm>
            <a:off x="76200" y="1828800"/>
            <a:ext cx="4648200" cy="4648200"/>
          </a:xfrm>
          <a:prstGeom prst="rect">
            <a:avLst/>
          </a:prstGeom>
        </p:spPr>
      </p:pic>
      <p:sp>
        <p:nvSpPr>
          <p:cNvPr id="2" name="Title 1"/>
          <p:cNvSpPr>
            <a:spLocks noGrp="1"/>
          </p:cNvSpPr>
          <p:nvPr>
            <p:ph type="title"/>
          </p:nvPr>
        </p:nvSpPr>
        <p:spPr/>
        <p:txBody>
          <a:bodyPr/>
          <a:lstStyle/>
          <a:p>
            <a:r>
              <a:rPr lang="en-US" dirty="0" smtClean="0"/>
              <a:t>HA-ODETLAP</a:t>
            </a:r>
            <a:endParaRPr lang="en-US" dirty="0"/>
          </a:p>
        </p:txBody>
      </p:sp>
      <p:sp>
        <p:nvSpPr>
          <p:cNvPr id="3" name="Content Placeholder 2"/>
          <p:cNvSpPr>
            <a:spLocks noGrp="1"/>
          </p:cNvSpPr>
          <p:nvPr>
            <p:ph idx="1"/>
          </p:nvPr>
        </p:nvSpPr>
        <p:spPr/>
        <p:txBody>
          <a:bodyPr>
            <a:normAutofit/>
          </a:bodyPr>
          <a:lstStyle/>
          <a:p>
            <a:r>
              <a:rPr lang="en-US" sz="2800" dirty="0" smtClean="0"/>
              <a:t>Much better connections</a:t>
            </a:r>
          </a:p>
        </p:txBody>
      </p:sp>
      <p:pic>
        <p:nvPicPr>
          <p:cNvPr id="7" name="Picture 6" descr="mtn1_HAODETLAP.bmp"/>
          <p:cNvPicPr>
            <a:picLocks noChangeAspect="1"/>
          </p:cNvPicPr>
          <p:nvPr/>
        </p:nvPicPr>
        <p:blipFill>
          <a:blip r:embed="rId4" cstate="print"/>
          <a:stretch>
            <a:fillRect/>
          </a:stretch>
        </p:blipFill>
        <p:spPr>
          <a:xfrm>
            <a:off x="4495800" y="1828800"/>
            <a:ext cx="4648200" cy="4648200"/>
          </a:xfrm>
          <a:prstGeom prst="rect">
            <a:avLst/>
          </a:prstGeom>
        </p:spPr>
      </p:pic>
      <p:sp>
        <p:nvSpPr>
          <p:cNvPr id="8" name="TextBox 7"/>
          <p:cNvSpPr txBox="1"/>
          <p:nvPr/>
        </p:nvSpPr>
        <p:spPr>
          <a:xfrm>
            <a:off x="5638799" y="6214646"/>
            <a:ext cx="2590801" cy="338554"/>
          </a:xfrm>
          <a:prstGeom prst="rect">
            <a:avLst/>
          </a:prstGeom>
          <a:noFill/>
        </p:spPr>
        <p:txBody>
          <a:bodyPr wrap="square" rtlCol="0">
            <a:spAutoFit/>
          </a:bodyPr>
          <a:lstStyle/>
          <a:p>
            <a:r>
              <a:rPr lang="en-US" sz="1600" dirty="0" smtClean="0"/>
              <a:t>Reconstructed river network</a:t>
            </a:r>
            <a:endParaRPr lang="en-US" sz="1600" dirty="0"/>
          </a:p>
        </p:txBody>
      </p:sp>
      <p:sp>
        <p:nvSpPr>
          <p:cNvPr id="10" name="TextBox 9"/>
          <p:cNvSpPr txBox="1"/>
          <p:nvPr/>
        </p:nvSpPr>
        <p:spPr>
          <a:xfrm>
            <a:off x="1066800" y="6096000"/>
            <a:ext cx="3352800" cy="584775"/>
          </a:xfrm>
          <a:prstGeom prst="rect">
            <a:avLst/>
          </a:prstGeom>
          <a:noFill/>
        </p:spPr>
        <p:txBody>
          <a:bodyPr wrap="square" rtlCol="0">
            <a:spAutoFit/>
          </a:bodyPr>
          <a:lstStyle/>
          <a:p>
            <a:r>
              <a:rPr lang="en-US" sz="1600" dirty="0" smtClean="0"/>
              <a:t>Given river locations (black)</a:t>
            </a:r>
          </a:p>
          <a:p>
            <a:r>
              <a:rPr lang="en-US" sz="1600" dirty="0" smtClean="0"/>
              <a:t>Missing river locations (light blue)</a:t>
            </a:r>
            <a:endParaRPr lang="en-US" sz="1600" dirty="0"/>
          </a:p>
        </p:txBody>
      </p:sp>
      <p:sp>
        <p:nvSpPr>
          <p:cNvPr id="12" name="Slide Number Placeholder 11"/>
          <p:cNvSpPr>
            <a:spLocks noGrp="1"/>
          </p:cNvSpPr>
          <p:nvPr>
            <p:ph type="sldNum" sz="quarter" idx="12"/>
          </p:nvPr>
        </p:nvSpPr>
        <p:spPr/>
        <p:txBody>
          <a:bodyPr/>
          <a:lstStyle/>
          <a:p>
            <a:fld id="{D0113463-C2EF-4354-8556-45E50703CE15}" type="slidenum">
              <a:rPr lang="en-US" smtClean="0"/>
              <a:pPr/>
              <a:t>20</a:t>
            </a:fld>
            <a:endParaRPr lang="en-US" dirty="0"/>
          </a:p>
        </p:txBody>
      </p:sp>
      <p:sp>
        <p:nvSpPr>
          <p:cNvPr id="14" name="Footer Placeholder 13"/>
          <p:cNvSpPr>
            <a:spLocks noGrp="1"/>
          </p:cNvSpPr>
          <p:nvPr>
            <p:ph type="ftr" sz="quarter" idx="11"/>
          </p:nvPr>
        </p:nvSpPr>
        <p:spPr/>
        <p:txBody>
          <a:bodyPr/>
          <a:lstStyle/>
          <a:p>
            <a:r>
              <a:rPr lang="en-US" smtClean="0"/>
              <a:t>Autocarto 2010</a:t>
            </a:r>
            <a:endParaRPr lang="en-US"/>
          </a:p>
        </p:txBody>
      </p:sp>
    </p:spTree>
    <p:extLst>
      <p:ext uri="{BB962C8B-B14F-4D97-AF65-F5344CB8AC3E}">
        <p14:creationId xmlns:p14="http://schemas.microsoft.com/office/powerpoint/2010/main" val="481055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such input?</a:t>
            </a:r>
            <a:endParaRPr lang="en-US" dirty="0"/>
          </a:p>
        </p:txBody>
      </p:sp>
      <p:pic>
        <p:nvPicPr>
          <p:cNvPr id="1026" name="Picture 2" descr="C:\Program Files\Microsoft Office\MEDIA\CAGCAT10\j0233070.wmf"/>
          <p:cNvPicPr>
            <a:picLocks noChangeAspect="1" noChangeArrowheads="1"/>
          </p:cNvPicPr>
          <p:nvPr/>
        </p:nvPicPr>
        <p:blipFill>
          <a:blip r:embed="rId3" cstate="print"/>
          <a:srcRect/>
          <a:stretch>
            <a:fillRect/>
          </a:stretch>
        </p:blipFill>
        <p:spPr bwMode="auto">
          <a:xfrm>
            <a:off x="2752725" y="1752600"/>
            <a:ext cx="1295400" cy="649350"/>
          </a:xfrm>
          <a:prstGeom prst="rect">
            <a:avLst/>
          </a:prstGeom>
          <a:noFill/>
        </p:spPr>
      </p:pic>
      <p:sp>
        <p:nvSpPr>
          <p:cNvPr id="18" name="Freeform 17"/>
          <p:cNvSpPr/>
          <p:nvPr/>
        </p:nvSpPr>
        <p:spPr>
          <a:xfrm>
            <a:off x="4214813" y="3681412"/>
            <a:ext cx="800100" cy="2643188"/>
          </a:xfrm>
          <a:custGeom>
            <a:avLst/>
            <a:gdLst>
              <a:gd name="connsiteX0" fmla="*/ 800100 w 800100"/>
              <a:gd name="connsiteY0" fmla="*/ 0 h 2643188"/>
              <a:gd name="connsiteX1" fmla="*/ 785812 w 800100"/>
              <a:gd name="connsiteY1" fmla="*/ 71438 h 2643188"/>
              <a:gd name="connsiteX2" fmla="*/ 771525 w 800100"/>
              <a:gd name="connsiteY2" fmla="*/ 114300 h 2643188"/>
              <a:gd name="connsiteX3" fmla="*/ 757237 w 800100"/>
              <a:gd name="connsiteY3" fmla="*/ 214313 h 2643188"/>
              <a:gd name="connsiteX4" fmla="*/ 742950 w 800100"/>
              <a:gd name="connsiteY4" fmla="*/ 300038 h 2643188"/>
              <a:gd name="connsiteX5" fmla="*/ 700087 w 800100"/>
              <a:gd name="connsiteY5" fmla="*/ 428625 h 2643188"/>
              <a:gd name="connsiteX6" fmla="*/ 685800 w 800100"/>
              <a:gd name="connsiteY6" fmla="*/ 514350 h 2643188"/>
              <a:gd name="connsiteX7" fmla="*/ 657225 w 800100"/>
              <a:gd name="connsiteY7" fmla="*/ 585788 h 2643188"/>
              <a:gd name="connsiteX8" fmla="*/ 642937 w 800100"/>
              <a:gd name="connsiteY8" fmla="*/ 628650 h 2643188"/>
              <a:gd name="connsiteX9" fmla="*/ 614362 w 800100"/>
              <a:gd name="connsiteY9" fmla="*/ 728663 h 2643188"/>
              <a:gd name="connsiteX10" fmla="*/ 585787 w 800100"/>
              <a:gd name="connsiteY10" fmla="*/ 771525 h 2643188"/>
              <a:gd name="connsiteX11" fmla="*/ 528637 w 800100"/>
              <a:gd name="connsiteY11" fmla="*/ 871538 h 2643188"/>
              <a:gd name="connsiteX12" fmla="*/ 514350 w 800100"/>
              <a:gd name="connsiteY12" fmla="*/ 914400 h 2643188"/>
              <a:gd name="connsiteX13" fmla="*/ 457200 w 800100"/>
              <a:gd name="connsiteY13" fmla="*/ 1014413 h 2643188"/>
              <a:gd name="connsiteX14" fmla="*/ 414337 w 800100"/>
              <a:gd name="connsiteY14" fmla="*/ 1057275 h 2643188"/>
              <a:gd name="connsiteX15" fmla="*/ 357187 w 800100"/>
              <a:gd name="connsiteY15" fmla="*/ 1171575 h 2643188"/>
              <a:gd name="connsiteX16" fmla="*/ 314325 w 800100"/>
              <a:gd name="connsiteY16" fmla="*/ 1214438 h 2643188"/>
              <a:gd name="connsiteX17" fmla="*/ 257175 w 800100"/>
              <a:gd name="connsiteY17" fmla="*/ 1300163 h 2643188"/>
              <a:gd name="connsiteX18" fmla="*/ 214312 w 800100"/>
              <a:gd name="connsiteY18" fmla="*/ 1343025 h 2643188"/>
              <a:gd name="connsiteX19" fmla="*/ 128587 w 800100"/>
              <a:gd name="connsiteY19" fmla="*/ 1457325 h 2643188"/>
              <a:gd name="connsiteX20" fmla="*/ 71437 w 800100"/>
              <a:gd name="connsiteY20" fmla="*/ 1528763 h 2643188"/>
              <a:gd name="connsiteX21" fmla="*/ 57150 w 800100"/>
              <a:gd name="connsiteY21" fmla="*/ 1571625 h 2643188"/>
              <a:gd name="connsiteX22" fmla="*/ 28575 w 800100"/>
              <a:gd name="connsiteY22" fmla="*/ 1628775 h 2643188"/>
              <a:gd name="connsiteX23" fmla="*/ 14287 w 800100"/>
              <a:gd name="connsiteY23" fmla="*/ 1685925 h 2643188"/>
              <a:gd name="connsiteX24" fmla="*/ 0 w 800100"/>
              <a:gd name="connsiteY24" fmla="*/ 1728788 h 2643188"/>
              <a:gd name="connsiteX25" fmla="*/ 28575 w 800100"/>
              <a:gd name="connsiteY25" fmla="*/ 2200275 h 2643188"/>
              <a:gd name="connsiteX26" fmla="*/ 42862 w 800100"/>
              <a:gd name="connsiteY26" fmla="*/ 2328863 h 2643188"/>
              <a:gd name="connsiteX27" fmla="*/ 57150 w 800100"/>
              <a:gd name="connsiteY27" fmla="*/ 2557463 h 2643188"/>
              <a:gd name="connsiteX28" fmla="*/ 71437 w 800100"/>
              <a:gd name="connsiteY28" fmla="*/ 2643188 h 2643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00100" h="2643188">
                <a:moveTo>
                  <a:pt x="800100" y="0"/>
                </a:moveTo>
                <a:cubicBezTo>
                  <a:pt x="795337" y="23813"/>
                  <a:pt x="791702" y="47879"/>
                  <a:pt x="785812" y="71438"/>
                </a:cubicBezTo>
                <a:cubicBezTo>
                  <a:pt x="782159" y="86048"/>
                  <a:pt x="774479" y="99532"/>
                  <a:pt x="771525" y="114300"/>
                </a:cubicBezTo>
                <a:cubicBezTo>
                  <a:pt x="764921" y="147322"/>
                  <a:pt x="762358" y="181028"/>
                  <a:pt x="757237" y="214313"/>
                </a:cubicBezTo>
                <a:cubicBezTo>
                  <a:pt x="752832" y="242945"/>
                  <a:pt x="748631" y="271631"/>
                  <a:pt x="742950" y="300038"/>
                </a:cubicBezTo>
                <a:cubicBezTo>
                  <a:pt x="730646" y="361558"/>
                  <a:pt x="725239" y="365745"/>
                  <a:pt x="700087" y="428625"/>
                </a:cubicBezTo>
                <a:cubicBezTo>
                  <a:pt x="695325" y="457200"/>
                  <a:pt x="693422" y="486402"/>
                  <a:pt x="685800" y="514350"/>
                </a:cubicBezTo>
                <a:cubicBezTo>
                  <a:pt x="679052" y="539093"/>
                  <a:pt x="666230" y="561774"/>
                  <a:pt x="657225" y="585788"/>
                </a:cubicBezTo>
                <a:cubicBezTo>
                  <a:pt x="651937" y="599889"/>
                  <a:pt x="647074" y="614169"/>
                  <a:pt x="642937" y="628650"/>
                </a:cubicBezTo>
                <a:cubicBezTo>
                  <a:pt x="636832" y="650019"/>
                  <a:pt x="625783" y="705821"/>
                  <a:pt x="614362" y="728663"/>
                </a:cubicBezTo>
                <a:cubicBezTo>
                  <a:pt x="606683" y="744021"/>
                  <a:pt x="594306" y="756616"/>
                  <a:pt x="585787" y="771525"/>
                </a:cubicBezTo>
                <a:cubicBezTo>
                  <a:pt x="513273" y="898424"/>
                  <a:pt x="598260" y="767103"/>
                  <a:pt x="528637" y="871538"/>
                </a:cubicBezTo>
                <a:cubicBezTo>
                  <a:pt x="523875" y="885825"/>
                  <a:pt x="520282" y="900558"/>
                  <a:pt x="514350" y="914400"/>
                </a:cubicBezTo>
                <a:cubicBezTo>
                  <a:pt x="502021" y="943169"/>
                  <a:pt x="478300" y="989093"/>
                  <a:pt x="457200" y="1014413"/>
                </a:cubicBezTo>
                <a:cubicBezTo>
                  <a:pt x="444265" y="1029935"/>
                  <a:pt x="428625" y="1042988"/>
                  <a:pt x="414337" y="1057275"/>
                </a:cubicBezTo>
                <a:cubicBezTo>
                  <a:pt x="396757" y="1110016"/>
                  <a:pt x="397678" y="1117587"/>
                  <a:pt x="357187" y="1171575"/>
                </a:cubicBezTo>
                <a:cubicBezTo>
                  <a:pt x="345064" y="1187739"/>
                  <a:pt x="326730" y="1198489"/>
                  <a:pt x="314325" y="1214438"/>
                </a:cubicBezTo>
                <a:cubicBezTo>
                  <a:pt x="293241" y="1241547"/>
                  <a:pt x="281459" y="1275879"/>
                  <a:pt x="257175" y="1300163"/>
                </a:cubicBezTo>
                <a:cubicBezTo>
                  <a:pt x="242887" y="1314450"/>
                  <a:pt x="227107" y="1327387"/>
                  <a:pt x="214312" y="1343025"/>
                </a:cubicBezTo>
                <a:cubicBezTo>
                  <a:pt x="184154" y="1379885"/>
                  <a:pt x="157624" y="1419576"/>
                  <a:pt x="128587" y="1457325"/>
                </a:cubicBezTo>
                <a:cubicBezTo>
                  <a:pt x="109994" y="1481496"/>
                  <a:pt x="71437" y="1528763"/>
                  <a:pt x="71437" y="1528763"/>
                </a:cubicBezTo>
                <a:cubicBezTo>
                  <a:pt x="66675" y="1543050"/>
                  <a:pt x="63082" y="1557783"/>
                  <a:pt x="57150" y="1571625"/>
                </a:cubicBezTo>
                <a:cubicBezTo>
                  <a:pt x="48760" y="1591201"/>
                  <a:pt x="36053" y="1608833"/>
                  <a:pt x="28575" y="1628775"/>
                </a:cubicBezTo>
                <a:cubicBezTo>
                  <a:pt x="21680" y="1647161"/>
                  <a:pt x="19681" y="1667044"/>
                  <a:pt x="14287" y="1685925"/>
                </a:cubicBezTo>
                <a:cubicBezTo>
                  <a:pt x="10150" y="1700406"/>
                  <a:pt x="4762" y="1714500"/>
                  <a:pt x="0" y="1728788"/>
                </a:cubicBezTo>
                <a:cubicBezTo>
                  <a:pt x="9525" y="1885950"/>
                  <a:pt x="11188" y="2043787"/>
                  <a:pt x="28575" y="2200275"/>
                </a:cubicBezTo>
                <a:cubicBezTo>
                  <a:pt x="33337" y="2243138"/>
                  <a:pt x="39423" y="2285874"/>
                  <a:pt x="42862" y="2328863"/>
                </a:cubicBezTo>
                <a:cubicBezTo>
                  <a:pt x="48950" y="2404969"/>
                  <a:pt x="50238" y="2481428"/>
                  <a:pt x="57150" y="2557463"/>
                </a:cubicBezTo>
                <a:cubicBezTo>
                  <a:pt x="59773" y="2586313"/>
                  <a:pt x="71437" y="2643188"/>
                  <a:pt x="71437" y="2643188"/>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362200" y="4662732"/>
            <a:ext cx="2028825" cy="447430"/>
          </a:xfrm>
          <a:custGeom>
            <a:avLst/>
            <a:gdLst>
              <a:gd name="connsiteX0" fmla="*/ 0 w 2028825"/>
              <a:gd name="connsiteY0" fmla="*/ 214312 h 447430"/>
              <a:gd name="connsiteX1" fmla="*/ 42862 w 2028825"/>
              <a:gd name="connsiteY1" fmla="*/ 185737 h 447430"/>
              <a:gd name="connsiteX2" fmla="*/ 185737 w 2028825"/>
              <a:gd name="connsiteY2" fmla="*/ 142875 h 447430"/>
              <a:gd name="connsiteX3" fmla="*/ 271462 w 2028825"/>
              <a:gd name="connsiteY3" fmla="*/ 100012 h 447430"/>
              <a:gd name="connsiteX4" fmla="*/ 357187 w 2028825"/>
              <a:gd name="connsiteY4" fmla="*/ 85725 h 447430"/>
              <a:gd name="connsiteX5" fmla="*/ 514350 w 2028825"/>
              <a:gd name="connsiteY5" fmla="*/ 42862 h 447430"/>
              <a:gd name="connsiteX6" fmla="*/ 771525 w 2028825"/>
              <a:gd name="connsiteY6" fmla="*/ 0 h 447430"/>
              <a:gd name="connsiteX7" fmla="*/ 1314450 w 2028825"/>
              <a:gd name="connsiteY7" fmla="*/ 14287 h 447430"/>
              <a:gd name="connsiteX8" fmla="*/ 1371600 w 2028825"/>
              <a:gd name="connsiteY8" fmla="*/ 42862 h 447430"/>
              <a:gd name="connsiteX9" fmla="*/ 1443037 w 2028825"/>
              <a:gd name="connsiteY9" fmla="*/ 57150 h 447430"/>
              <a:gd name="connsiteX10" fmla="*/ 1514475 w 2028825"/>
              <a:gd name="connsiteY10" fmla="*/ 85725 h 447430"/>
              <a:gd name="connsiteX11" fmla="*/ 1643062 w 2028825"/>
              <a:gd name="connsiteY11" fmla="*/ 128587 h 447430"/>
              <a:gd name="connsiteX12" fmla="*/ 1743075 w 2028825"/>
              <a:gd name="connsiteY12" fmla="*/ 157162 h 447430"/>
              <a:gd name="connsiteX13" fmla="*/ 1800225 w 2028825"/>
              <a:gd name="connsiteY13" fmla="*/ 185737 h 447430"/>
              <a:gd name="connsiteX14" fmla="*/ 1885950 w 2028825"/>
              <a:gd name="connsiteY14" fmla="*/ 228600 h 447430"/>
              <a:gd name="connsiteX15" fmla="*/ 1971675 w 2028825"/>
              <a:gd name="connsiteY15" fmla="*/ 357187 h 447430"/>
              <a:gd name="connsiteX16" fmla="*/ 2000250 w 2028825"/>
              <a:gd name="connsiteY16" fmla="*/ 400050 h 447430"/>
              <a:gd name="connsiteX17" fmla="*/ 2028825 w 2028825"/>
              <a:gd name="connsiteY17" fmla="*/ 442912 h 447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28825" h="447430">
                <a:moveTo>
                  <a:pt x="0" y="214312"/>
                </a:moveTo>
                <a:cubicBezTo>
                  <a:pt x="14287" y="204787"/>
                  <a:pt x="27171" y="192711"/>
                  <a:pt x="42862" y="185737"/>
                </a:cubicBezTo>
                <a:cubicBezTo>
                  <a:pt x="87587" y="165859"/>
                  <a:pt x="138238" y="154749"/>
                  <a:pt x="185737" y="142875"/>
                </a:cubicBezTo>
                <a:cubicBezTo>
                  <a:pt x="214312" y="128587"/>
                  <a:pt x="241154" y="110115"/>
                  <a:pt x="271462" y="100012"/>
                </a:cubicBezTo>
                <a:cubicBezTo>
                  <a:pt x="298945" y="90851"/>
                  <a:pt x="329083" y="92751"/>
                  <a:pt x="357187" y="85725"/>
                </a:cubicBezTo>
                <a:cubicBezTo>
                  <a:pt x="507101" y="48247"/>
                  <a:pt x="380199" y="64044"/>
                  <a:pt x="514350" y="42862"/>
                </a:cubicBezTo>
                <a:cubicBezTo>
                  <a:pt x="769652" y="2551"/>
                  <a:pt x="638585" y="33234"/>
                  <a:pt x="771525" y="0"/>
                </a:cubicBezTo>
                <a:cubicBezTo>
                  <a:pt x="952500" y="4762"/>
                  <a:pt x="1133872" y="1389"/>
                  <a:pt x="1314450" y="14287"/>
                </a:cubicBezTo>
                <a:cubicBezTo>
                  <a:pt x="1335694" y="15804"/>
                  <a:pt x="1351394" y="36127"/>
                  <a:pt x="1371600" y="42862"/>
                </a:cubicBezTo>
                <a:cubicBezTo>
                  <a:pt x="1394638" y="50541"/>
                  <a:pt x="1419777" y="50172"/>
                  <a:pt x="1443037" y="57150"/>
                </a:cubicBezTo>
                <a:cubicBezTo>
                  <a:pt x="1467602" y="64520"/>
                  <a:pt x="1490322" y="77099"/>
                  <a:pt x="1514475" y="85725"/>
                </a:cubicBezTo>
                <a:cubicBezTo>
                  <a:pt x="1557024" y="100921"/>
                  <a:pt x="1599230" y="117629"/>
                  <a:pt x="1643062" y="128587"/>
                </a:cubicBezTo>
                <a:cubicBezTo>
                  <a:pt x="1672055" y="135836"/>
                  <a:pt x="1714385" y="144866"/>
                  <a:pt x="1743075" y="157162"/>
                </a:cubicBezTo>
                <a:cubicBezTo>
                  <a:pt x="1762652" y="165552"/>
                  <a:pt x="1780649" y="177347"/>
                  <a:pt x="1800225" y="185737"/>
                </a:cubicBezTo>
                <a:cubicBezTo>
                  <a:pt x="1883038" y="221229"/>
                  <a:pt x="1803579" y="173686"/>
                  <a:pt x="1885950" y="228600"/>
                </a:cubicBezTo>
                <a:lnTo>
                  <a:pt x="1971675" y="357187"/>
                </a:lnTo>
                <a:lnTo>
                  <a:pt x="2000250" y="400050"/>
                </a:lnTo>
                <a:cubicBezTo>
                  <a:pt x="2016043" y="447430"/>
                  <a:pt x="1999477" y="442912"/>
                  <a:pt x="2028825" y="442912"/>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Cloud"/>
          <p:cNvSpPr>
            <a:spLocks noChangeAspect="1" noEditPoints="1" noChangeArrowheads="1"/>
          </p:cNvSpPr>
          <p:nvPr/>
        </p:nvSpPr>
        <p:spPr bwMode="auto">
          <a:xfrm>
            <a:off x="3657600" y="4348162"/>
            <a:ext cx="1371600" cy="9191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030" name="Photo"/>
          <p:cNvSpPr>
            <a:spLocks noEditPoints="1" noChangeArrowheads="1"/>
          </p:cNvSpPr>
          <p:nvPr/>
        </p:nvSpPr>
        <p:spPr bwMode="auto">
          <a:xfrm>
            <a:off x="3667125" y="2057400"/>
            <a:ext cx="447675" cy="300037"/>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61 w 21600"/>
              <a:gd name="T17" fmla="*/ 22454 h 21600"/>
              <a:gd name="T18" fmla="*/ 21069 w 21600"/>
              <a:gd name="T19" fmla="*/ 30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30" name="Picture 29" descr="MC900198718.WMF"/>
          <p:cNvPicPr>
            <a:picLocks noChangeAspect="1"/>
          </p:cNvPicPr>
          <p:nvPr/>
        </p:nvPicPr>
        <p:blipFill>
          <a:blip r:embed="rId4" cstate="print"/>
          <a:stretch>
            <a:fillRect/>
          </a:stretch>
        </p:blipFill>
        <p:spPr>
          <a:xfrm>
            <a:off x="5410200" y="1676400"/>
            <a:ext cx="1143000" cy="1011906"/>
          </a:xfrm>
          <a:prstGeom prst="rect">
            <a:avLst/>
          </a:prstGeom>
        </p:spPr>
      </p:pic>
      <p:sp>
        <p:nvSpPr>
          <p:cNvPr id="22" name="Slide Number Placeholder 21"/>
          <p:cNvSpPr>
            <a:spLocks noGrp="1"/>
          </p:cNvSpPr>
          <p:nvPr>
            <p:ph type="sldNum" sz="quarter" idx="12"/>
          </p:nvPr>
        </p:nvSpPr>
        <p:spPr/>
        <p:txBody>
          <a:bodyPr/>
          <a:lstStyle/>
          <a:p>
            <a:fld id="{D0113463-C2EF-4354-8556-45E50703CE15}" type="slidenum">
              <a:rPr lang="en-US" smtClean="0"/>
              <a:pPr/>
              <a:t>3</a:t>
            </a:fld>
            <a:endParaRPr lang="en-US"/>
          </a:p>
        </p:txBody>
      </p:sp>
      <p:sp>
        <p:nvSpPr>
          <p:cNvPr id="23" name="Footer Placeholder 22"/>
          <p:cNvSpPr>
            <a:spLocks noGrp="1"/>
          </p:cNvSpPr>
          <p:nvPr>
            <p:ph type="ftr" sz="quarter" idx="11"/>
          </p:nvPr>
        </p:nvSpPr>
        <p:spPr/>
        <p:txBody>
          <a:bodyPr/>
          <a:lstStyle/>
          <a:p>
            <a:r>
              <a:rPr lang="en-US" smtClean="0"/>
              <a:t>Autocarto 2010</a:t>
            </a:r>
            <a:endParaRPr lang="en-US"/>
          </a:p>
        </p:txBody>
      </p:sp>
      <p:sp>
        <p:nvSpPr>
          <p:cNvPr id="11" name="Cloud"/>
          <p:cNvSpPr>
            <a:spLocks noChangeAspect="1" noEditPoints="1" noChangeArrowheads="1"/>
          </p:cNvSpPr>
          <p:nvPr/>
        </p:nvSpPr>
        <p:spPr bwMode="auto">
          <a:xfrm>
            <a:off x="2743200" y="3352800"/>
            <a:ext cx="1371600" cy="9191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2" name="Cloud"/>
          <p:cNvSpPr>
            <a:spLocks noChangeAspect="1" noEditPoints="1" noChangeArrowheads="1"/>
          </p:cNvSpPr>
          <p:nvPr/>
        </p:nvSpPr>
        <p:spPr bwMode="auto">
          <a:xfrm>
            <a:off x="2590800" y="5329238"/>
            <a:ext cx="1371600" cy="9191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3" name="Cloud"/>
          <p:cNvSpPr>
            <a:spLocks noChangeAspect="1" noEditPoints="1" noChangeArrowheads="1"/>
          </p:cNvSpPr>
          <p:nvPr/>
        </p:nvSpPr>
        <p:spPr bwMode="auto">
          <a:xfrm>
            <a:off x="4953000" y="5257800"/>
            <a:ext cx="1371600" cy="9191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4" name="Cloud"/>
          <p:cNvSpPr>
            <a:spLocks noChangeAspect="1" noEditPoints="1" noChangeArrowheads="1"/>
          </p:cNvSpPr>
          <p:nvPr/>
        </p:nvSpPr>
        <p:spPr bwMode="auto">
          <a:xfrm>
            <a:off x="5410200" y="4038600"/>
            <a:ext cx="1371600" cy="9191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5" name="Tree"/>
          <p:cNvSpPr>
            <a:spLocks noEditPoints="1" noChangeArrowheads="1"/>
          </p:cNvSpPr>
          <p:nvPr/>
        </p:nvSpPr>
        <p:spPr bwMode="auto">
          <a:xfrm>
            <a:off x="4572000" y="3124200"/>
            <a:ext cx="1295400" cy="10668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6" name="Tree"/>
          <p:cNvSpPr>
            <a:spLocks noEditPoints="1" noChangeArrowheads="1"/>
          </p:cNvSpPr>
          <p:nvPr/>
        </p:nvSpPr>
        <p:spPr bwMode="auto">
          <a:xfrm>
            <a:off x="2667000" y="4419600"/>
            <a:ext cx="1295400" cy="10668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connections!</a:t>
            </a:r>
            <a:endParaRPr lang="en-US" dirty="0"/>
          </a:p>
        </p:txBody>
      </p:sp>
      <p:sp>
        <p:nvSpPr>
          <p:cNvPr id="44" name="Freeform 43"/>
          <p:cNvSpPr/>
          <p:nvPr/>
        </p:nvSpPr>
        <p:spPr>
          <a:xfrm>
            <a:off x="3014662" y="3857625"/>
            <a:ext cx="1557338" cy="285750"/>
          </a:xfrm>
          <a:custGeom>
            <a:avLst/>
            <a:gdLst>
              <a:gd name="connsiteX0" fmla="*/ 0 w 1557338"/>
              <a:gd name="connsiteY0" fmla="*/ 285750 h 285750"/>
              <a:gd name="connsiteX1" fmla="*/ 171450 w 1557338"/>
              <a:gd name="connsiteY1" fmla="*/ 200025 h 285750"/>
              <a:gd name="connsiteX2" fmla="*/ 214313 w 1557338"/>
              <a:gd name="connsiteY2" fmla="*/ 157163 h 285750"/>
              <a:gd name="connsiteX3" fmla="*/ 300038 w 1557338"/>
              <a:gd name="connsiteY3" fmla="*/ 128588 h 285750"/>
              <a:gd name="connsiteX4" fmla="*/ 342900 w 1557338"/>
              <a:gd name="connsiteY4" fmla="*/ 100013 h 285750"/>
              <a:gd name="connsiteX5" fmla="*/ 428625 w 1557338"/>
              <a:gd name="connsiteY5" fmla="*/ 71438 h 285750"/>
              <a:gd name="connsiteX6" fmla="*/ 514350 w 1557338"/>
              <a:gd name="connsiteY6" fmla="*/ 42863 h 285750"/>
              <a:gd name="connsiteX7" fmla="*/ 671513 w 1557338"/>
              <a:gd name="connsiteY7" fmla="*/ 0 h 285750"/>
              <a:gd name="connsiteX8" fmla="*/ 1028700 w 1557338"/>
              <a:gd name="connsiteY8" fmla="*/ 14288 h 285750"/>
              <a:gd name="connsiteX9" fmla="*/ 1085850 w 1557338"/>
              <a:gd name="connsiteY9" fmla="*/ 28575 h 285750"/>
              <a:gd name="connsiteX10" fmla="*/ 1171575 w 1557338"/>
              <a:gd name="connsiteY10" fmla="*/ 57150 h 285750"/>
              <a:gd name="connsiteX11" fmla="*/ 1214438 w 1557338"/>
              <a:gd name="connsiteY11" fmla="*/ 85725 h 285750"/>
              <a:gd name="connsiteX12" fmla="*/ 1300163 w 1557338"/>
              <a:gd name="connsiteY12" fmla="*/ 114300 h 285750"/>
              <a:gd name="connsiteX13" fmla="*/ 1343025 w 1557338"/>
              <a:gd name="connsiteY13" fmla="*/ 128588 h 285750"/>
              <a:gd name="connsiteX14" fmla="*/ 1428750 w 1557338"/>
              <a:gd name="connsiteY14" fmla="*/ 157163 h 285750"/>
              <a:gd name="connsiteX15" fmla="*/ 1471613 w 1557338"/>
              <a:gd name="connsiteY15" fmla="*/ 171450 h 285750"/>
              <a:gd name="connsiteX16" fmla="*/ 1557338 w 1557338"/>
              <a:gd name="connsiteY16" fmla="*/ 200025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57338" h="285750">
                <a:moveTo>
                  <a:pt x="0" y="285750"/>
                </a:moveTo>
                <a:cubicBezTo>
                  <a:pt x="69724" y="262509"/>
                  <a:pt x="116055" y="255419"/>
                  <a:pt x="171450" y="200025"/>
                </a:cubicBezTo>
                <a:cubicBezTo>
                  <a:pt x="185738" y="185738"/>
                  <a:pt x="196650" y="166976"/>
                  <a:pt x="214313" y="157163"/>
                </a:cubicBezTo>
                <a:cubicBezTo>
                  <a:pt x="240643" y="142535"/>
                  <a:pt x="300038" y="128588"/>
                  <a:pt x="300038" y="128588"/>
                </a:cubicBezTo>
                <a:cubicBezTo>
                  <a:pt x="314325" y="119063"/>
                  <a:pt x="327209" y="106987"/>
                  <a:pt x="342900" y="100013"/>
                </a:cubicBezTo>
                <a:cubicBezTo>
                  <a:pt x="370425" y="87780"/>
                  <a:pt x="400050" y="80963"/>
                  <a:pt x="428625" y="71438"/>
                </a:cubicBezTo>
                <a:cubicBezTo>
                  <a:pt x="428635" y="71435"/>
                  <a:pt x="514339" y="42866"/>
                  <a:pt x="514350" y="42863"/>
                </a:cubicBezTo>
                <a:cubicBezTo>
                  <a:pt x="643261" y="10635"/>
                  <a:pt x="591393" y="26707"/>
                  <a:pt x="671513" y="0"/>
                </a:cubicBezTo>
                <a:cubicBezTo>
                  <a:pt x="790575" y="4763"/>
                  <a:pt x="909825" y="6090"/>
                  <a:pt x="1028700" y="14288"/>
                </a:cubicBezTo>
                <a:cubicBezTo>
                  <a:pt x="1048290" y="15639"/>
                  <a:pt x="1067042" y="22933"/>
                  <a:pt x="1085850" y="28575"/>
                </a:cubicBezTo>
                <a:cubicBezTo>
                  <a:pt x="1114700" y="37230"/>
                  <a:pt x="1171575" y="57150"/>
                  <a:pt x="1171575" y="57150"/>
                </a:cubicBezTo>
                <a:cubicBezTo>
                  <a:pt x="1185863" y="66675"/>
                  <a:pt x="1198746" y="78751"/>
                  <a:pt x="1214438" y="85725"/>
                </a:cubicBezTo>
                <a:cubicBezTo>
                  <a:pt x="1241963" y="97958"/>
                  <a:pt x="1271588" y="104775"/>
                  <a:pt x="1300163" y="114300"/>
                </a:cubicBezTo>
                <a:lnTo>
                  <a:pt x="1343025" y="128588"/>
                </a:lnTo>
                <a:lnTo>
                  <a:pt x="1428750" y="157163"/>
                </a:lnTo>
                <a:cubicBezTo>
                  <a:pt x="1443038" y="161926"/>
                  <a:pt x="1457002" y="167797"/>
                  <a:pt x="1471613" y="171450"/>
                </a:cubicBezTo>
                <a:cubicBezTo>
                  <a:pt x="1539094" y="188321"/>
                  <a:pt x="1511200" y="176957"/>
                  <a:pt x="1557338" y="200025"/>
                </a:cubicBezTo>
              </a:path>
            </a:pathLst>
          </a:cu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367338" y="2686050"/>
            <a:ext cx="400050" cy="785813"/>
          </a:xfrm>
          <a:custGeom>
            <a:avLst/>
            <a:gdLst>
              <a:gd name="connsiteX0" fmla="*/ 400050 w 400050"/>
              <a:gd name="connsiteY0" fmla="*/ 0 h 785813"/>
              <a:gd name="connsiteX1" fmla="*/ 342900 w 400050"/>
              <a:gd name="connsiteY1" fmla="*/ 85725 h 785813"/>
              <a:gd name="connsiteX2" fmla="*/ 314325 w 400050"/>
              <a:gd name="connsiteY2" fmla="*/ 128588 h 785813"/>
              <a:gd name="connsiteX3" fmla="*/ 271462 w 400050"/>
              <a:gd name="connsiteY3" fmla="*/ 214313 h 785813"/>
              <a:gd name="connsiteX4" fmla="*/ 214312 w 400050"/>
              <a:gd name="connsiteY4" fmla="*/ 342900 h 785813"/>
              <a:gd name="connsiteX5" fmla="*/ 200025 w 400050"/>
              <a:gd name="connsiteY5" fmla="*/ 385763 h 785813"/>
              <a:gd name="connsiteX6" fmla="*/ 142875 w 400050"/>
              <a:gd name="connsiteY6" fmla="*/ 471488 h 785813"/>
              <a:gd name="connsiteX7" fmla="*/ 100012 w 400050"/>
              <a:gd name="connsiteY7" fmla="*/ 571500 h 785813"/>
              <a:gd name="connsiteX8" fmla="*/ 85725 w 400050"/>
              <a:gd name="connsiteY8" fmla="*/ 614363 h 785813"/>
              <a:gd name="connsiteX9" fmla="*/ 28575 w 400050"/>
              <a:gd name="connsiteY9" fmla="*/ 700088 h 785813"/>
              <a:gd name="connsiteX10" fmla="*/ 0 w 400050"/>
              <a:gd name="connsiteY10" fmla="*/ 785813 h 785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0050" h="785813">
                <a:moveTo>
                  <a:pt x="400050" y="0"/>
                </a:moveTo>
                <a:lnTo>
                  <a:pt x="342900" y="85725"/>
                </a:lnTo>
                <a:cubicBezTo>
                  <a:pt x="333375" y="100013"/>
                  <a:pt x="319755" y="112298"/>
                  <a:pt x="314325" y="128588"/>
                </a:cubicBezTo>
                <a:cubicBezTo>
                  <a:pt x="294607" y="187740"/>
                  <a:pt x="308391" y="158919"/>
                  <a:pt x="271462" y="214313"/>
                </a:cubicBezTo>
                <a:cubicBezTo>
                  <a:pt x="237457" y="316328"/>
                  <a:pt x="259595" y="274976"/>
                  <a:pt x="214312" y="342900"/>
                </a:cubicBezTo>
                <a:cubicBezTo>
                  <a:pt x="209550" y="357188"/>
                  <a:pt x="207339" y="372598"/>
                  <a:pt x="200025" y="385763"/>
                </a:cubicBezTo>
                <a:cubicBezTo>
                  <a:pt x="183347" y="415784"/>
                  <a:pt x="153736" y="438908"/>
                  <a:pt x="142875" y="471488"/>
                </a:cubicBezTo>
                <a:cubicBezTo>
                  <a:pt x="109363" y="572020"/>
                  <a:pt x="152984" y="447897"/>
                  <a:pt x="100012" y="571500"/>
                </a:cubicBezTo>
                <a:cubicBezTo>
                  <a:pt x="94079" y="585343"/>
                  <a:pt x="93039" y="601198"/>
                  <a:pt x="85725" y="614363"/>
                </a:cubicBezTo>
                <a:cubicBezTo>
                  <a:pt x="69047" y="644384"/>
                  <a:pt x="39435" y="667507"/>
                  <a:pt x="28575" y="700088"/>
                </a:cubicBezTo>
                <a:lnTo>
                  <a:pt x="0" y="785813"/>
                </a:lnTo>
              </a:path>
            </a:pathLst>
          </a:cu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4782579" y="5014913"/>
            <a:ext cx="189471" cy="1028700"/>
          </a:xfrm>
          <a:custGeom>
            <a:avLst/>
            <a:gdLst>
              <a:gd name="connsiteX0" fmla="*/ 189471 w 189471"/>
              <a:gd name="connsiteY0" fmla="*/ 0 h 1028700"/>
              <a:gd name="connsiteX1" fmla="*/ 160896 w 189471"/>
              <a:gd name="connsiteY1" fmla="*/ 42862 h 1028700"/>
              <a:gd name="connsiteX2" fmla="*/ 132321 w 189471"/>
              <a:gd name="connsiteY2" fmla="*/ 128587 h 1028700"/>
              <a:gd name="connsiteX3" fmla="*/ 118033 w 189471"/>
              <a:gd name="connsiteY3" fmla="*/ 171450 h 1028700"/>
              <a:gd name="connsiteX4" fmla="*/ 89458 w 189471"/>
              <a:gd name="connsiteY4" fmla="*/ 271462 h 1028700"/>
              <a:gd name="connsiteX5" fmla="*/ 75171 w 189471"/>
              <a:gd name="connsiteY5" fmla="*/ 371475 h 1028700"/>
              <a:gd name="connsiteX6" fmla="*/ 60883 w 189471"/>
              <a:gd name="connsiteY6" fmla="*/ 414337 h 1028700"/>
              <a:gd name="connsiteX7" fmla="*/ 46596 w 189471"/>
              <a:gd name="connsiteY7" fmla="*/ 500062 h 1028700"/>
              <a:gd name="connsiteX8" fmla="*/ 32308 w 189471"/>
              <a:gd name="connsiteY8" fmla="*/ 714375 h 1028700"/>
              <a:gd name="connsiteX9" fmla="*/ 18021 w 189471"/>
              <a:gd name="connsiteY9" fmla="*/ 828675 h 1028700"/>
              <a:gd name="connsiteX10" fmla="*/ 3733 w 189471"/>
              <a:gd name="connsiteY10" fmla="*/ 871537 h 1028700"/>
              <a:gd name="connsiteX11" fmla="*/ 3733 w 189471"/>
              <a:gd name="connsiteY11" fmla="*/ 102870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9471" h="1028700">
                <a:moveTo>
                  <a:pt x="189471" y="0"/>
                </a:moveTo>
                <a:cubicBezTo>
                  <a:pt x="179946" y="14287"/>
                  <a:pt x="167870" y="27171"/>
                  <a:pt x="160896" y="42862"/>
                </a:cubicBezTo>
                <a:cubicBezTo>
                  <a:pt x="148663" y="70387"/>
                  <a:pt x="141846" y="100012"/>
                  <a:pt x="132321" y="128587"/>
                </a:cubicBezTo>
                <a:cubicBezTo>
                  <a:pt x="127558" y="142875"/>
                  <a:pt x="121686" y="156839"/>
                  <a:pt x="118033" y="171450"/>
                </a:cubicBezTo>
                <a:cubicBezTo>
                  <a:pt x="100093" y="243211"/>
                  <a:pt x="109956" y="209972"/>
                  <a:pt x="89458" y="271462"/>
                </a:cubicBezTo>
                <a:cubicBezTo>
                  <a:pt x="84696" y="304800"/>
                  <a:pt x="81775" y="338453"/>
                  <a:pt x="75171" y="371475"/>
                </a:cubicBezTo>
                <a:cubicBezTo>
                  <a:pt x="72217" y="386243"/>
                  <a:pt x="64150" y="399635"/>
                  <a:pt x="60883" y="414337"/>
                </a:cubicBezTo>
                <a:cubicBezTo>
                  <a:pt x="54599" y="442616"/>
                  <a:pt x="51358" y="471487"/>
                  <a:pt x="46596" y="500062"/>
                </a:cubicBezTo>
                <a:cubicBezTo>
                  <a:pt x="41833" y="571500"/>
                  <a:pt x="38510" y="643048"/>
                  <a:pt x="32308" y="714375"/>
                </a:cubicBezTo>
                <a:cubicBezTo>
                  <a:pt x="28982" y="752627"/>
                  <a:pt x="24890" y="790898"/>
                  <a:pt x="18021" y="828675"/>
                </a:cubicBezTo>
                <a:cubicBezTo>
                  <a:pt x="15327" y="843492"/>
                  <a:pt x="4806" y="856515"/>
                  <a:pt x="3733" y="871537"/>
                </a:cubicBezTo>
                <a:cubicBezTo>
                  <a:pt x="0" y="923792"/>
                  <a:pt x="3733" y="976312"/>
                  <a:pt x="3733" y="1028700"/>
                </a:cubicBezTo>
              </a:path>
            </a:pathLst>
          </a:cu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5" name="Picture 24" descr="MM900303378.GIF"/>
          <p:cNvPicPr>
            <a:picLocks noChangeAspect="1"/>
          </p:cNvPicPr>
          <p:nvPr/>
        </p:nvPicPr>
        <p:blipFill>
          <a:blip r:embed="rId3" cstate="print"/>
          <a:stretch>
            <a:fillRect/>
          </a:stretch>
        </p:blipFill>
        <p:spPr>
          <a:xfrm>
            <a:off x="5257800" y="1600199"/>
            <a:ext cx="1066800" cy="1009135"/>
          </a:xfrm>
          <a:prstGeom prst="rect">
            <a:avLst/>
          </a:prstGeom>
        </p:spPr>
      </p:pic>
      <p:pic>
        <p:nvPicPr>
          <p:cNvPr id="26" name="Picture 25" descr="MC900104984.WMF"/>
          <p:cNvPicPr>
            <a:picLocks noChangeAspect="1"/>
          </p:cNvPicPr>
          <p:nvPr/>
        </p:nvPicPr>
        <p:blipFill>
          <a:blip r:embed="rId4" cstate="print"/>
          <a:stretch>
            <a:fillRect/>
          </a:stretch>
        </p:blipFill>
        <p:spPr>
          <a:xfrm>
            <a:off x="2743200" y="3200400"/>
            <a:ext cx="917163" cy="914400"/>
          </a:xfrm>
          <a:prstGeom prst="rect">
            <a:avLst/>
          </a:prstGeom>
        </p:spPr>
      </p:pic>
      <p:pic>
        <p:nvPicPr>
          <p:cNvPr id="29" name="Picture 28" descr="MC900238395.WMF"/>
          <p:cNvPicPr>
            <a:picLocks noChangeAspect="1"/>
          </p:cNvPicPr>
          <p:nvPr/>
        </p:nvPicPr>
        <p:blipFill>
          <a:blip r:embed="rId5" cstate="print"/>
          <a:stretch>
            <a:fillRect/>
          </a:stretch>
        </p:blipFill>
        <p:spPr>
          <a:xfrm>
            <a:off x="3657600" y="5181600"/>
            <a:ext cx="1238805" cy="1219200"/>
          </a:xfrm>
          <a:prstGeom prst="rect">
            <a:avLst/>
          </a:prstGeom>
        </p:spPr>
      </p:pic>
      <p:sp>
        <p:nvSpPr>
          <p:cNvPr id="31" name="TextBox 30"/>
          <p:cNvSpPr txBox="1"/>
          <p:nvPr/>
        </p:nvSpPr>
        <p:spPr>
          <a:xfrm>
            <a:off x="4876800" y="4343400"/>
            <a:ext cx="1676400" cy="369332"/>
          </a:xfrm>
          <a:prstGeom prst="rect">
            <a:avLst/>
          </a:prstGeom>
          <a:solidFill>
            <a:srgbClr val="FFFF99"/>
          </a:solidFill>
        </p:spPr>
        <p:txBody>
          <a:bodyPr wrap="square" rtlCol="0">
            <a:spAutoFit/>
          </a:bodyPr>
          <a:lstStyle/>
          <a:p>
            <a:r>
              <a:rPr lang="en-US" dirty="0" smtClean="0"/>
              <a:t>Key: connection</a:t>
            </a:r>
            <a:endParaRPr lang="en-US" dirty="0"/>
          </a:p>
        </p:txBody>
      </p:sp>
      <p:sp>
        <p:nvSpPr>
          <p:cNvPr id="33" name="Oval Callout 32"/>
          <p:cNvSpPr/>
          <p:nvPr/>
        </p:nvSpPr>
        <p:spPr>
          <a:xfrm>
            <a:off x="6553200" y="1295400"/>
            <a:ext cx="2209800" cy="838200"/>
          </a:xfrm>
          <a:prstGeom prst="wedgeEllipseCallout">
            <a:avLst>
              <a:gd name="adj1" fmla="val -70530"/>
              <a:gd name="adj2" fmla="val 3109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How to reach the ocean?</a:t>
            </a:r>
            <a:endParaRPr lang="en-US" dirty="0">
              <a:solidFill>
                <a:schemeClr val="tx1"/>
              </a:solidFill>
            </a:endParaRPr>
          </a:p>
        </p:txBody>
      </p:sp>
      <p:sp>
        <p:nvSpPr>
          <p:cNvPr id="34" name="Oval Callout 33"/>
          <p:cNvSpPr/>
          <p:nvPr/>
        </p:nvSpPr>
        <p:spPr>
          <a:xfrm>
            <a:off x="685800" y="2667000"/>
            <a:ext cx="1828800" cy="762000"/>
          </a:xfrm>
          <a:prstGeom prst="wedgeEllipseCallout">
            <a:avLst>
              <a:gd name="adj1" fmla="val 60985"/>
              <a:gd name="adj2" fmla="val 697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Where to flood next?</a:t>
            </a:r>
            <a:endParaRPr lang="en-US" dirty="0">
              <a:solidFill>
                <a:schemeClr val="tx1"/>
              </a:solidFill>
            </a:endParaRPr>
          </a:p>
        </p:txBody>
      </p:sp>
      <p:sp>
        <p:nvSpPr>
          <p:cNvPr id="35" name="Oval Callout 34"/>
          <p:cNvSpPr/>
          <p:nvPr/>
        </p:nvSpPr>
        <p:spPr>
          <a:xfrm>
            <a:off x="1295400" y="5410200"/>
            <a:ext cx="1828800" cy="762000"/>
          </a:xfrm>
          <a:prstGeom prst="wedgeEllipseCallout">
            <a:avLst>
              <a:gd name="adj1" fmla="val 77652"/>
              <a:gd name="adj2" fmla="val -175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My next target?</a:t>
            </a:r>
            <a:endParaRPr lang="en-US" dirty="0">
              <a:solidFill>
                <a:schemeClr val="tx1"/>
              </a:solidFill>
            </a:endParaRPr>
          </a:p>
        </p:txBody>
      </p:sp>
      <p:sp>
        <p:nvSpPr>
          <p:cNvPr id="18" name="Slide Number Placeholder 17"/>
          <p:cNvSpPr>
            <a:spLocks noGrp="1"/>
          </p:cNvSpPr>
          <p:nvPr>
            <p:ph type="sldNum" sz="quarter" idx="12"/>
          </p:nvPr>
        </p:nvSpPr>
        <p:spPr/>
        <p:txBody>
          <a:bodyPr/>
          <a:lstStyle/>
          <a:p>
            <a:fld id="{D0113463-C2EF-4354-8556-45E50703CE15}" type="slidenum">
              <a:rPr lang="en-US" smtClean="0"/>
              <a:pPr/>
              <a:t>4</a:t>
            </a:fld>
            <a:endParaRPr lang="en-US"/>
          </a:p>
        </p:txBody>
      </p:sp>
      <p:sp>
        <p:nvSpPr>
          <p:cNvPr id="19" name="Footer Placeholder 18"/>
          <p:cNvSpPr>
            <a:spLocks noGrp="1"/>
          </p:cNvSpPr>
          <p:nvPr>
            <p:ph type="ftr" sz="quarter" idx="11"/>
          </p:nvPr>
        </p:nvSpPr>
        <p:spPr/>
        <p:txBody>
          <a:bodyPr/>
          <a:lstStyle/>
          <a:p>
            <a:r>
              <a:rPr lang="en-US" smtClean="0"/>
              <a:t>Autocarto 2010</a:t>
            </a:r>
            <a:endParaRPr lang="en-US"/>
          </a:p>
        </p:txBody>
      </p:sp>
      <p:sp>
        <p:nvSpPr>
          <p:cNvPr id="20" name="Rectangle 19"/>
          <p:cNvSpPr/>
          <p:nvPr/>
        </p:nvSpPr>
        <p:spPr>
          <a:xfrm>
            <a:off x="3810000" y="3657600"/>
            <a:ext cx="3048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1+#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anim calcmode="lin" valueType="num">
                                      <p:cBhvr>
                                        <p:cTn id="18" dur="500" fill="hold"/>
                                        <p:tgtEl>
                                          <p:spTgt spid="26"/>
                                        </p:tgtEl>
                                        <p:attrNameLst>
                                          <p:attrName>ppt_x</p:attrName>
                                        </p:attrNameLst>
                                      </p:cBhvr>
                                      <p:tavLst>
                                        <p:tav tm="0">
                                          <p:val>
                                            <p:strVal val="#ppt_x"/>
                                          </p:val>
                                        </p:tav>
                                        <p:tav tm="100000">
                                          <p:val>
                                            <p:strVal val="#ppt_x"/>
                                          </p:val>
                                        </p:tav>
                                      </p:tavLst>
                                    </p:anim>
                                    <p:anim calcmode="lin" valueType="num">
                                      <p:cBhvr>
                                        <p:cTn id="19" dur="450" decel="100000" fill="hold"/>
                                        <p:tgtEl>
                                          <p:spTgt spid="26"/>
                                        </p:tgtEl>
                                        <p:attrNameLst>
                                          <p:attrName>ppt_y</p:attrName>
                                        </p:attrNameLst>
                                      </p:cBhvr>
                                      <p:tavLst>
                                        <p:tav tm="0">
                                          <p:val>
                                            <p:strVal val="#ppt_y+1"/>
                                          </p:val>
                                        </p:tav>
                                        <p:tav tm="100000">
                                          <p:val>
                                            <p:strVal val="#ppt_y-.03"/>
                                          </p:val>
                                        </p:tav>
                                      </p:tavLst>
                                    </p:anim>
                                    <p:anim calcmode="lin" valueType="num">
                                      <p:cBhvr>
                                        <p:cTn id="20" dur="50" accel="100000" fill="hold">
                                          <p:stCondLst>
                                            <p:cond delay="450"/>
                                          </p:stCondLst>
                                        </p:cTn>
                                        <p:tgtEl>
                                          <p:spTgt spid="26"/>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900" decel="100000" fill="hold"/>
                                        <p:tgtEl>
                                          <p:spTgt spid="34"/>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500" fill="hold"/>
                                        <p:tgtEl>
                                          <p:spTgt spid="29"/>
                                        </p:tgtEl>
                                        <p:attrNameLst>
                                          <p:attrName>ppt_w</p:attrName>
                                        </p:attrNameLst>
                                      </p:cBhvr>
                                      <p:tavLst>
                                        <p:tav tm="0">
                                          <p:val>
                                            <p:fltVal val="0"/>
                                          </p:val>
                                        </p:tav>
                                        <p:tav tm="100000">
                                          <p:val>
                                            <p:strVal val="#ppt_w"/>
                                          </p:val>
                                        </p:tav>
                                      </p:tavLst>
                                    </p:anim>
                                    <p:anim calcmode="lin" valueType="num">
                                      <p:cBhvr>
                                        <p:cTn id="32" dur="500" fill="hold"/>
                                        <p:tgtEl>
                                          <p:spTgt spid="29"/>
                                        </p:tgtEl>
                                        <p:attrNameLst>
                                          <p:attrName>ppt_h</p:attrName>
                                        </p:attrNameLst>
                                      </p:cBhvr>
                                      <p:tavLst>
                                        <p:tav tm="0">
                                          <p:val>
                                            <p:fltVal val="0"/>
                                          </p:val>
                                        </p:tav>
                                        <p:tav tm="100000">
                                          <p:val>
                                            <p:strVal val="#ppt_h"/>
                                          </p:val>
                                        </p:tav>
                                      </p:tavLst>
                                    </p:anim>
                                    <p:animEffect transition="in" filter="fade">
                                      <p:cBhvr>
                                        <p:cTn id="33" dur="500"/>
                                        <p:tgtEl>
                                          <p:spTgt spid="29"/>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 calcmode="lin" valueType="num">
                                      <p:cBhvr>
                                        <p:cTn id="36" dur="500" fill="hold"/>
                                        <p:tgtEl>
                                          <p:spTgt spid="35"/>
                                        </p:tgtEl>
                                        <p:attrNameLst>
                                          <p:attrName>ppt_w</p:attrName>
                                        </p:attrNameLst>
                                      </p:cBhvr>
                                      <p:tavLst>
                                        <p:tav tm="0">
                                          <p:val>
                                            <p:fltVal val="0"/>
                                          </p:val>
                                        </p:tav>
                                        <p:tav tm="100000">
                                          <p:val>
                                            <p:strVal val="#ppt_w"/>
                                          </p:val>
                                        </p:tav>
                                      </p:tavLst>
                                    </p:anim>
                                    <p:anim calcmode="lin" valueType="num">
                                      <p:cBhvr>
                                        <p:cTn id="37" dur="500" fill="hold"/>
                                        <p:tgtEl>
                                          <p:spTgt spid="35"/>
                                        </p:tgtEl>
                                        <p:attrNameLst>
                                          <p:attrName>ppt_h</p:attrName>
                                        </p:attrNameLst>
                                      </p:cBhvr>
                                      <p:tavLst>
                                        <p:tav tm="0">
                                          <p:val>
                                            <p:fltVal val="0"/>
                                          </p:val>
                                        </p:tav>
                                        <p:tav tm="100000">
                                          <p:val>
                                            <p:strVal val="#ppt_h"/>
                                          </p:val>
                                        </p:tav>
                                      </p:tavLst>
                                    </p:anim>
                                    <p:animEffect transition="in" filter="fade">
                                      <p:cBhvr>
                                        <p:cTn id="38" dur="5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500" fill="hold"/>
                                        <p:tgtEl>
                                          <p:spTgt spid="31"/>
                                        </p:tgtEl>
                                        <p:attrNameLst>
                                          <p:attrName>ppt_x</p:attrName>
                                        </p:attrNameLst>
                                      </p:cBhvr>
                                      <p:tavLst>
                                        <p:tav tm="0">
                                          <p:val>
                                            <p:strVal val="#ppt_x"/>
                                          </p:val>
                                        </p:tav>
                                        <p:tav tm="100000">
                                          <p:val>
                                            <p:strVal val="#ppt_x"/>
                                          </p:val>
                                        </p:tav>
                                      </p:tavLst>
                                    </p:anim>
                                    <p:anim calcmode="lin" valueType="num">
                                      <p:cBhvr additive="base">
                                        <p:cTn id="4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P spid="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a:t>
            </a:r>
            <a:r>
              <a:rPr lang="en-US" dirty="0" smtClean="0"/>
              <a:t>nduced terrain solution framework</a:t>
            </a:r>
            <a:endParaRPr lang="en-US" dirty="0"/>
          </a:p>
        </p:txBody>
      </p:sp>
      <p:sp>
        <p:nvSpPr>
          <p:cNvPr id="3" name="Content Placeholder 2"/>
          <p:cNvSpPr>
            <a:spLocks noGrp="1"/>
          </p:cNvSpPr>
          <p:nvPr>
            <p:ph sz="half" idx="1"/>
          </p:nvPr>
        </p:nvSpPr>
        <p:spPr/>
        <p:txBody>
          <a:bodyPr/>
          <a:lstStyle/>
          <a:p>
            <a:r>
              <a:rPr lang="en-US" dirty="0" smtClean="0"/>
              <a:t>Follow the constraints imposed by the given height.</a:t>
            </a:r>
          </a:p>
          <a:p>
            <a:pPr lvl="1"/>
            <a:r>
              <a:rPr lang="en-US" dirty="0" smtClean="0"/>
              <a:t>No connection if a hill is in between two river segments.</a:t>
            </a:r>
            <a:endParaRPr lang="en-US" dirty="0"/>
          </a:p>
        </p:txBody>
      </p:sp>
      <p:sp>
        <p:nvSpPr>
          <p:cNvPr id="21" name="Footer Placeholder 20"/>
          <p:cNvSpPr>
            <a:spLocks noGrp="1"/>
          </p:cNvSpPr>
          <p:nvPr>
            <p:ph type="ftr" sz="quarter" idx="11"/>
          </p:nvPr>
        </p:nvSpPr>
        <p:spPr/>
        <p:txBody>
          <a:bodyPr/>
          <a:lstStyle/>
          <a:p>
            <a:r>
              <a:rPr lang="en-US" smtClean="0"/>
              <a:t>Autocarto 2010</a:t>
            </a:r>
            <a:endParaRPr lang="en-US" dirty="0"/>
          </a:p>
        </p:txBody>
      </p:sp>
      <p:sp>
        <p:nvSpPr>
          <p:cNvPr id="20" name="Slide Number Placeholder 19"/>
          <p:cNvSpPr>
            <a:spLocks noGrp="1"/>
          </p:cNvSpPr>
          <p:nvPr>
            <p:ph type="sldNum" sz="quarter" idx="12"/>
          </p:nvPr>
        </p:nvSpPr>
        <p:spPr/>
        <p:txBody>
          <a:bodyPr/>
          <a:lstStyle/>
          <a:p>
            <a:fld id="{D0113463-C2EF-4354-8556-45E50703CE15}" type="slidenum">
              <a:rPr lang="en-US" smtClean="0"/>
              <a:pPr/>
              <a:t>5</a:t>
            </a:fld>
            <a:endParaRPr lang="en-US" dirty="0"/>
          </a:p>
        </p:txBody>
      </p:sp>
      <p:pic>
        <p:nvPicPr>
          <p:cNvPr id="4" name="Picture 3" descr="flow.bmp"/>
          <p:cNvPicPr>
            <a:picLocks noChangeAspect="1"/>
          </p:cNvPicPr>
          <p:nvPr/>
        </p:nvPicPr>
        <p:blipFill>
          <a:blip r:embed="rId3" cstate="print"/>
          <a:stretch>
            <a:fillRect/>
          </a:stretch>
        </p:blipFill>
        <p:spPr>
          <a:xfrm>
            <a:off x="4800600" y="1371600"/>
            <a:ext cx="3886200" cy="507889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Hydrological corrected </a:t>
            </a:r>
            <a:br>
              <a:rPr lang="en-US" dirty="0" smtClean="0"/>
            </a:br>
            <a:r>
              <a:rPr lang="en-US" dirty="0" smtClean="0"/>
              <a:t>terrain reconstruction</a:t>
            </a:r>
            <a:endParaRPr lang="en-US" dirty="0"/>
          </a:p>
        </p:txBody>
      </p:sp>
      <p:sp>
        <p:nvSpPr>
          <p:cNvPr id="3" name="Content Placeholder 2"/>
          <p:cNvSpPr>
            <a:spLocks noGrp="1"/>
          </p:cNvSpPr>
          <p:nvPr>
            <p:ph idx="1"/>
          </p:nvPr>
        </p:nvSpPr>
        <p:spPr/>
        <p:txBody>
          <a:bodyPr>
            <a:normAutofit lnSpcReduction="10000"/>
          </a:bodyPr>
          <a:lstStyle/>
          <a:p>
            <a:r>
              <a:rPr lang="en-US" dirty="0" smtClean="0"/>
              <a:t>Goal: Model the terrain based on given heights and river locations</a:t>
            </a:r>
          </a:p>
          <a:p>
            <a:pPr lvl="1"/>
            <a:r>
              <a:rPr lang="en-US" dirty="0" smtClean="0"/>
              <a:t>Two strategies</a:t>
            </a:r>
          </a:p>
          <a:p>
            <a:pPr lvl="2"/>
            <a:r>
              <a:rPr lang="en-US" dirty="0" smtClean="0"/>
              <a:t>General terrain reconstruction -&gt; surface reconditioning</a:t>
            </a:r>
          </a:p>
          <a:p>
            <a:pPr lvl="3"/>
            <a:r>
              <a:rPr lang="en-US" dirty="0" smtClean="0"/>
              <a:t>General reconstruction: spine-fitting, ODETLAP, natural neighbor</a:t>
            </a:r>
          </a:p>
          <a:p>
            <a:pPr lvl="3"/>
            <a:r>
              <a:rPr lang="en-US" dirty="0" smtClean="0"/>
              <a:t>Surface reconditioning – stream burning, </a:t>
            </a:r>
            <a:r>
              <a:rPr lang="en-US" dirty="0" err="1" smtClean="0"/>
              <a:t>AGREE.aml</a:t>
            </a:r>
            <a:endParaRPr lang="en-US" dirty="0" smtClean="0"/>
          </a:p>
          <a:p>
            <a:pPr lvl="3"/>
            <a:r>
              <a:rPr lang="en-US" dirty="0" smtClean="0"/>
              <a:t>Software package: ANUDEM – massage the terrain so it matches the complete river network observations</a:t>
            </a:r>
          </a:p>
          <a:p>
            <a:pPr lvl="2"/>
            <a:r>
              <a:rPr lang="en-US" dirty="0" smtClean="0"/>
              <a:t>Terrain reconstruction that is aware of river locations</a:t>
            </a:r>
          </a:p>
          <a:p>
            <a:pPr lvl="3"/>
            <a:r>
              <a:rPr lang="en-US" dirty="0" smtClean="0"/>
              <a:t>Hydrology-aware ODETLAP</a:t>
            </a:r>
          </a:p>
          <a:p>
            <a:pPr lvl="2"/>
            <a:endParaRPr lang="en-US" dirty="0" smtClean="0"/>
          </a:p>
        </p:txBody>
      </p:sp>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6</a:t>
            </a:fld>
            <a:endParaRPr lang="en-US"/>
          </a:p>
        </p:txBody>
      </p:sp>
      <p:sp>
        <p:nvSpPr>
          <p:cNvPr id="6" name="TextBox 5"/>
          <p:cNvSpPr txBox="1"/>
          <p:nvPr/>
        </p:nvSpPr>
        <p:spPr>
          <a:xfrm>
            <a:off x="2133600" y="5638800"/>
            <a:ext cx="6324600" cy="830997"/>
          </a:xfrm>
          <a:prstGeom prst="rect">
            <a:avLst/>
          </a:prstGeom>
          <a:noFill/>
        </p:spPr>
        <p:txBody>
          <a:bodyPr wrap="square" rtlCol="0">
            <a:spAutoFit/>
          </a:bodyPr>
          <a:lstStyle/>
          <a:p>
            <a:r>
              <a:rPr lang="en-US" sz="1600" dirty="0" smtClean="0"/>
              <a:t>T. Y. Lau &amp; R. Franklin. Completing River Networks With Only Partial River Observations via Hydrology-aware ODETLAP. In 20th Fall Workshop on Computational Geometry, Oct 29-30, 2010.</a:t>
            </a:r>
            <a:endParaRPr lang="en-US" sz="1600" dirty="0"/>
          </a:p>
        </p:txBody>
      </p:sp>
    </p:spTree>
    <p:extLst>
      <p:ext uri="{BB962C8B-B14F-4D97-AF65-F5344CB8AC3E}">
        <p14:creationId xmlns:p14="http://schemas.microsoft.com/office/powerpoint/2010/main" val="2787356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Hydrological corrected terrain reconstruction - results</a:t>
            </a:r>
            <a:endParaRPr lang="en-US" dirty="0"/>
          </a:p>
        </p:txBody>
      </p:sp>
      <p:sp>
        <p:nvSpPr>
          <p:cNvPr id="3" name="Content Placeholder 2"/>
          <p:cNvSpPr>
            <a:spLocks noGrp="1"/>
          </p:cNvSpPr>
          <p:nvPr>
            <p:ph idx="1"/>
          </p:nvPr>
        </p:nvSpPr>
        <p:spPr/>
        <p:txBody>
          <a:bodyPr>
            <a:normAutofit/>
          </a:bodyPr>
          <a:lstStyle/>
          <a:p>
            <a:r>
              <a:rPr lang="en-US" dirty="0" smtClean="0"/>
              <a:t>Dependent on how height data are distributed, and the speed needed</a:t>
            </a:r>
          </a:p>
          <a:p>
            <a:pPr lvl="1"/>
            <a:r>
              <a:rPr lang="en-US" dirty="0" smtClean="0"/>
              <a:t>Evenly-distributed height samples</a:t>
            </a:r>
          </a:p>
          <a:p>
            <a:pPr lvl="2"/>
            <a:r>
              <a:rPr lang="en-US" dirty="0" smtClean="0"/>
              <a:t>Natural neighbor with stream burning often offers best one-pass result.</a:t>
            </a:r>
          </a:p>
          <a:p>
            <a:pPr lvl="1"/>
            <a:r>
              <a:rPr lang="en-US" dirty="0" smtClean="0"/>
              <a:t>Height samples available at given river locations only (or even no height samples are available)</a:t>
            </a:r>
          </a:p>
          <a:p>
            <a:pPr lvl="2"/>
            <a:r>
              <a:rPr lang="en-US" dirty="0" smtClean="0"/>
              <a:t>Hydrology-aware ODETLAP outperforms others.</a:t>
            </a:r>
          </a:p>
          <a:p>
            <a:pPr lvl="1"/>
            <a:endParaRPr lang="en-US" dirty="0"/>
          </a:p>
        </p:txBody>
      </p:sp>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7</a:t>
            </a:fld>
            <a:endParaRPr lang="en-US" dirty="0"/>
          </a:p>
        </p:txBody>
      </p:sp>
      <p:sp>
        <p:nvSpPr>
          <p:cNvPr id="6" name="TextBox 5"/>
          <p:cNvSpPr txBox="1"/>
          <p:nvPr/>
        </p:nvSpPr>
        <p:spPr>
          <a:xfrm>
            <a:off x="1600200" y="5334000"/>
            <a:ext cx="6324600" cy="830997"/>
          </a:xfrm>
          <a:prstGeom prst="rect">
            <a:avLst/>
          </a:prstGeom>
          <a:noFill/>
        </p:spPr>
        <p:txBody>
          <a:bodyPr wrap="square" rtlCol="0">
            <a:spAutoFit/>
          </a:bodyPr>
          <a:lstStyle/>
          <a:p>
            <a:r>
              <a:rPr lang="en-US" sz="1600" dirty="0" smtClean="0"/>
              <a:t>T. Y. Lau &amp; R. Franklin. Completing River Networks With Only Partial River Observations via Hydrology-aware ODETLAP. In 20th Fall Workshop on Computational Geometry, Oct 29-30, 2010.</a:t>
            </a:r>
            <a:endParaRPr lang="en-US" sz="1600" dirty="0"/>
          </a:p>
        </p:txBody>
      </p:sp>
    </p:spTree>
    <p:extLst>
      <p:ext uri="{BB962C8B-B14F-4D97-AF65-F5344CB8AC3E}">
        <p14:creationId xmlns:p14="http://schemas.microsoft.com/office/powerpoint/2010/main" val="883787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Terrain reconstruction</a:t>
            </a:r>
            <a:br>
              <a:rPr lang="en-US" dirty="0" smtClean="0"/>
            </a:br>
            <a:r>
              <a:rPr lang="en-US" dirty="0" smtClean="0"/>
              <a:t> (Evenly-distributed height samples)</a:t>
            </a:r>
            <a:endParaRPr lang="en-US" dirty="0"/>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080669" y="1600200"/>
            <a:ext cx="7017495" cy="4525963"/>
          </a:xfrm>
        </p:spPr>
      </p:pic>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8</a:t>
            </a:fld>
            <a:endParaRPr lang="en-US"/>
          </a:p>
        </p:txBody>
      </p:sp>
      <p:sp>
        <p:nvSpPr>
          <p:cNvPr id="7" name="TextBox 6"/>
          <p:cNvSpPr txBox="1"/>
          <p:nvPr/>
        </p:nvSpPr>
        <p:spPr>
          <a:xfrm>
            <a:off x="2160417" y="3581400"/>
            <a:ext cx="2101344" cy="369332"/>
          </a:xfrm>
          <a:prstGeom prst="rect">
            <a:avLst/>
          </a:prstGeom>
          <a:noFill/>
        </p:spPr>
        <p:txBody>
          <a:bodyPr wrap="none" rtlCol="0">
            <a:spAutoFit/>
          </a:bodyPr>
          <a:lstStyle/>
          <a:p>
            <a:r>
              <a:rPr lang="en-US" dirty="0" smtClean="0"/>
              <a:t>Given river locations</a:t>
            </a:r>
            <a:endParaRPr lang="en-US" dirty="0"/>
          </a:p>
        </p:txBody>
      </p:sp>
      <p:sp>
        <p:nvSpPr>
          <p:cNvPr id="8" name="TextBox 7"/>
          <p:cNvSpPr txBox="1"/>
          <p:nvPr/>
        </p:nvSpPr>
        <p:spPr>
          <a:xfrm>
            <a:off x="4598817" y="3581400"/>
            <a:ext cx="1982722" cy="369332"/>
          </a:xfrm>
          <a:prstGeom prst="rect">
            <a:avLst/>
          </a:prstGeom>
          <a:noFill/>
        </p:spPr>
        <p:txBody>
          <a:bodyPr wrap="none" rtlCol="0">
            <a:spAutoFit/>
          </a:bodyPr>
          <a:lstStyle/>
          <a:p>
            <a:r>
              <a:rPr lang="en-US" dirty="0" smtClean="0"/>
              <a:t>NNSB error: 2.48% </a:t>
            </a:r>
            <a:endParaRPr lang="en-US" dirty="0"/>
          </a:p>
        </p:txBody>
      </p:sp>
      <p:sp>
        <p:nvSpPr>
          <p:cNvPr id="9" name="TextBox 8"/>
          <p:cNvSpPr txBox="1"/>
          <p:nvPr/>
        </p:nvSpPr>
        <p:spPr>
          <a:xfrm>
            <a:off x="7049327" y="3581400"/>
            <a:ext cx="1892890" cy="369332"/>
          </a:xfrm>
          <a:prstGeom prst="rect">
            <a:avLst/>
          </a:prstGeom>
          <a:noFill/>
        </p:spPr>
        <p:txBody>
          <a:bodyPr wrap="none" rtlCol="0">
            <a:spAutoFit/>
          </a:bodyPr>
          <a:lstStyle/>
          <a:p>
            <a:r>
              <a:rPr lang="en-US" dirty="0" smtClean="0"/>
              <a:t>SFSB error: 2.88% </a:t>
            </a:r>
            <a:endParaRPr lang="en-US" dirty="0"/>
          </a:p>
        </p:txBody>
      </p:sp>
      <p:sp>
        <p:nvSpPr>
          <p:cNvPr id="10" name="TextBox 9"/>
          <p:cNvSpPr txBox="1"/>
          <p:nvPr/>
        </p:nvSpPr>
        <p:spPr>
          <a:xfrm>
            <a:off x="2251869" y="6031468"/>
            <a:ext cx="1889748" cy="369332"/>
          </a:xfrm>
          <a:prstGeom prst="rect">
            <a:avLst/>
          </a:prstGeom>
          <a:noFill/>
        </p:spPr>
        <p:txBody>
          <a:bodyPr wrap="none" rtlCol="0">
            <a:spAutoFit/>
          </a:bodyPr>
          <a:lstStyle/>
          <a:p>
            <a:r>
              <a:rPr lang="en-US" dirty="0" smtClean="0"/>
              <a:t>OSSB error: 2.47%</a:t>
            </a:r>
            <a:endParaRPr lang="en-US" dirty="0"/>
          </a:p>
        </p:txBody>
      </p:sp>
      <p:sp>
        <p:nvSpPr>
          <p:cNvPr id="11" name="TextBox 10"/>
          <p:cNvSpPr txBox="1"/>
          <p:nvPr/>
        </p:nvSpPr>
        <p:spPr>
          <a:xfrm>
            <a:off x="4370217" y="6031468"/>
            <a:ext cx="2449132" cy="369332"/>
          </a:xfrm>
          <a:prstGeom prst="rect">
            <a:avLst/>
          </a:prstGeom>
          <a:noFill/>
        </p:spPr>
        <p:txBody>
          <a:bodyPr wrap="none" rtlCol="0">
            <a:spAutoFit/>
          </a:bodyPr>
          <a:lstStyle/>
          <a:p>
            <a:r>
              <a:rPr lang="en-US" dirty="0" smtClean="0"/>
              <a:t>NN-AGREE error: 2.44% </a:t>
            </a:r>
            <a:endParaRPr lang="en-US" dirty="0"/>
          </a:p>
        </p:txBody>
      </p:sp>
      <p:sp>
        <p:nvSpPr>
          <p:cNvPr id="12" name="TextBox 11"/>
          <p:cNvSpPr txBox="1"/>
          <p:nvPr/>
        </p:nvSpPr>
        <p:spPr>
          <a:xfrm>
            <a:off x="6808617" y="6031468"/>
            <a:ext cx="2335383" cy="369332"/>
          </a:xfrm>
          <a:prstGeom prst="rect">
            <a:avLst/>
          </a:prstGeom>
          <a:noFill/>
        </p:spPr>
        <p:txBody>
          <a:bodyPr wrap="none" rtlCol="0">
            <a:spAutoFit/>
          </a:bodyPr>
          <a:lstStyle/>
          <a:p>
            <a:r>
              <a:rPr lang="en-US" dirty="0" smtClean="0"/>
              <a:t>ANUDEM error: 3.82% </a:t>
            </a:r>
            <a:endParaRPr lang="en-US" dirty="0"/>
          </a:p>
        </p:txBody>
      </p:sp>
      <p:pic>
        <p:nvPicPr>
          <p:cNvPr id="3075" name="Picture 3"/>
          <p:cNvPicPr>
            <a:picLocks noChangeAspect="1" noChangeArrowheads="1"/>
          </p:cNvPicPr>
          <p:nvPr/>
        </p:nvPicPr>
        <p:blipFill>
          <a:blip r:embed="rId4" cstate="print"/>
          <a:srcRect/>
          <a:stretch>
            <a:fillRect/>
          </a:stretch>
        </p:blipFill>
        <p:spPr bwMode="auto">
          <a:xfrm>
            <a:off x="76200" y="2895600"/>
            <a:ext cx="2033596" cy="1981200"/>
          </a:xfrm>
          <a:prstGeom prst="rect">
            <a:avLst/>
          </a:prstGeom>
          <a:noFill/>
          <a:ln w="9525">
            <a:noFill/>
            <a:miter lim="800000"/>
            <a:headEnd/>
            <a:tailEnd/>
          </a:ln>
        </p:spPr>
      </p:pic>
      <p:sp>
        <p:nvSpPr>
          <p:cNvPr id="14" name="TextBox 13"/>
          <p:cNvSpPr txBox="1"/>
          <p:nvPr/>
        </p:nvSpPr>
        <p:spPr>
          <a:xfrm>
            <a:off x="305125" y="4876800"/>
            <a:ext cx="1752275" cy="369332"/>
          </a:xfrm>
          <a:prstGeom prst="rect">
            <a:avLst/>
          </a:prstGeom>
          <a:noFill/>
        </p:spPr>
        <p:txBody>
          <a:bodyPr wrap="none" rtlCol="0">
            <a:spAutoFit/>
          </a:bodyPr>
          <a:lstStyle/>
          <a:p>
            <a:r>
              <a:rPr lang="en-US" dirty="0" smtClean="0"/>
              <a:t>Original network</a:t>
            </a:r>
            <a:endParaRPr lang="en-US" dirty="0"/>
          </a:p>
        </p:txBody>
      </p:sp>
    </p:spTree>
    <p:extLst>
      <p:ext uri="{BB962C8B-B14F-4D97-AF65-F5344CB8AC3E}">
        <p14:creationId xmlns:p14="http://schemas.microsoft.com/office/powerpoint/2010/main" val="3878391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Terrain reconstruction</a:t>
            </a:r>
            <a:br>
              <a:rPr lang="en-US" dirty="0" smtClean="0"/>
            </a:br>
            <a:r>
              <a:rPr lang="en-US" dirty="0" smtClean="0"/>
              <a:t>(Evenly-distributed height samples)</a:t>
            </a:r>
            <a:endParaRPr lang="en-US" dirty="0"/>
          </a:p>
        </p:txBody>
      </p:sp>
      <p:sp>
        <p:nvSpPr>
          <p:cNvPr id="4" name="Footer Placeholder 3"/>
          <p:cNvSpPr>
            <a:spLocks noGrp="1"/>
          </p:cNvSpPr>
          <p:nvPr>
            <p:ph type="ftr" sz="quarter" idx="11"/>
          </p:nvPr>
        </p:nvSpPr>
        <p:spPr/>
        <p:txBody>
          <a:bodyPr/>
          <a:lstStyle/>
          <a:p>
            <a:r>
              <a:rPr lang="en-US" smtClean="0"/>
              <a:t>Autocarto 2010</a:t>
            </a:r>
            <a:endParaRPr lang="en-US"/>
          </a:p>
        </p:txBody>
      </p:sp>
      <p:sp>
        <p:nvSpPr>
          <p:cNvPr id="5" name="Slide Number Placeholder 4"/>
          <p:cNvSpPr>
            <a:spLocks noGrp="1"/>
          </p:cNvSpPr>
          <p:nvPr>
            <p:ph type="sldNum" sz="quarter" idx="12"/>
          </p:nvPr>
        </p:nvSpPr>
        <p:spPr/>
        <p:txBody>
          <a:bodyPr/>
          <a:lstStyle/>
          <a:p>
            <a:fld id="{D0113463-C2EF-4354-8556-45E50703CE15}" type="slidenum">
              <a:rPr lang="en-US" smtClean="0"/>
              <a:pPr/>
              <a:t>9</a:t>
            </a:fld>
            <a:endParaRPr lang="en-US"/>
          </a:p>
        </p:txBody>
      </p:sp>
      <p:pic>
        <p:nvPicPr>
          <p:cNvPr id="2050" name="Picture 2"/>
          <p:cNvPicPr>
            <a:picLocks noChangeAspect="1" noChangeArrowheads="1"/>
          </p:cNvPicPr>
          <p:nvPr/>
        </p:nvPicPr>
        <p:blipFill>
          <a:blip r:embed="rId3" cstate="print"/>
          <a:srcRect/>
          <a:stretch>
            <a:fillRect/>
          </a:stretch>
        </p:blipFill>
        <p:spPr bwMode="auto">
          <a:xfrm>
            <a:off x="1009650" y="1447800"/>
            <a:ext cx="71247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1854</TotalTime>
  <Words>3315</Words>
  <Application>Microsoft Office PowerPoint</Application>
  <PresentationFormat>On-screen Show (4:3)</PresentationFormat>
  <Paragraphs>217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Completing fragmentary river networks via induced terrain</vt:lpstr>
      <vt:lpstr>Input: Fragmentary river segments</vt:lpstr>
      <vt:lpstr>Why such input?</vt:lpstr>
      <vt:lpstr>We need connections!</vt:lpstr>
      <vt:lpstr>Induced terrain solution framework</vt:lpstr>
      <vt:lpstr>Hydrological corrected  terrain reconstruction</vt:lpstr>
      <vt:lpstr>Hydrological corrected terrain reconstruction - results</vt:lpstr>
      <vt:lpstr>Terrain reconstruction  (Evenly-distributed height samples)</vt:lpstr>
      <vt:lpstr>Terrain reconstruction (Evenly-distributed height samples)</vt:lpstr>
      <vt:lpstr>Terrain reconstruction  (Evenly-distributed height samples)</vt:lpstr>
      <vt:lpstr>Biased river derivation - Motivation</vt:lpstr>
      <vt:lpstr>Biased river derivation - Details</vt:lpstr>
      <vt:lpstr>Biased river derivation - result</vt:lpstr>
      <vt:lpstr>Conclusion –  Induced terrain solution framework</vt:lpstr>
      <vt:lpstr>Terrain reconstruction (height samples only at river locations) </vt:lpstr>
      <vt:lpstr>Terrain reconstruction (height samples only at river locations) </vt:lpstr>
      <vt:lpstr>Our solution: ODETLAP</vt:lpstr>
      <vt:lpstr>Our solution: ODETLAP</vt:lpstr>
      <vt:lpstr>HA-ODETLAP effect illustrated</vt:lpstr>
      <vt:lpstr>HA-ODETLAP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Completing river networks with only partial river observations via hydrology-aware ODETLAP</dc:title>
  <dc:creator>tylau</dc:creator>
  <cp:lastModifiedBy>tylau</cp:lastModifiedBy>
  <cp:revision>279</cp:revision>
  <dcterms:created xsi:type="dcterms:W3CDTF">2010-10-17T13:11:10Z</dcterms:created>
  <dcterms:modified xsi:type="dcterms:W3CDTF">2010-11-17T17:01:24Z</dcterms:modified>
</cp:coreProperties>
</file>