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56" r:id="rId5"/>
    <p:sldId id="262" r:id="rId6"/>
    <p:sldId id="263" r:id="rId7"/>
    <p:sldId id="264" r:id="rId8"/>
    <p:sldId id="265" r:id="rId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9" autoAdjust="0"/>
    <p:restoredTop sz="94660"/>
  </p:normalViewPr>
  <p:slideViewPr>
    <p:cSldViewPr>
      <p:cViewPr varScale="1">
        <p:scale>
          <a:sx n="112" d="100"/>
          <a:sy n="112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C26-09DA-4AB5-872A-CF18DF26FC00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F47D-582A-4CD4-B06E-C21C48B8E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C26-09DA-4AB5-872A-CF18DF26FC00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F47D-582A-4CD4-B06E-C21C48B8E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C26-09DA-4AB5-872A-CF18DF26FC00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F47D-582A-4CD4-B06E-C21C48B8E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C26-09DA-4AB5-872A-CF18DF26FC00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F47D-582A-4CD4-B06E-C21C48B8E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C26-09DA-4AB5-872A-CF18DF26FC00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F47D-582A-4CD4-B06E-C21C48B8E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C26-09DA-4AB5-872A-CF18DF26FC00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F47D-582A-4CD4-B06E-C21C48B8E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C26-09DA-4AB5-872A-CF18DF26FC00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F47D-582A-4CD4-B06E-C21C48B8E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C26-09DA-4AB5-872A-CF18DF26FC00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F47D-582A-4CD4-B06E-C21C48B8E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C26-09DA-4AB5-872A-CF18DF26FC00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F47D-582A-4CD4-B06E-C21C48B8E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C26-09DA-4AB5-872A-CF18DF26FC00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F47D-582A-4CD4-B06E-C21C48B8E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C26-09DA-4AB5-872A-CF18DF26FC00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F47D-582A-4CD4-B06E-C21C48B8E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31C26-09DA-4AB5-872A-CF18DF26FC00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CF47D-582A-4CD4-B06E-C21C48B8E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.com/academic/learn_labview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one.ni.com/devzone/cda/tut/p/id/711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zone.ni.com/devzone/cda/pub/p/id/40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opac.lib.rpi.edu/search~S1?/XLabVIEW&amp;SORT=R&amp;searchscope=1/XLabVIEW&amp;SORT=R&amp;searchscope=1&amp;SUBKEY=LabVIEW/1,19,19,B/frameset&amp;FF=XLabVIEW&amp;SORT=R&amp;searchscope=1&amp;18,18," TargetMode="External"/><Relationship Id="rId4" Type="http://schemas.openxmlformats.org/officeDocument/2006/relationships/hyperlink" Target="http://opac.lib.rpi.edu/search~S1?/XLabVIEW&amp;SORT=R&amp;searchscope=1/XLabVIEW&amp;SORT=R&amp;searchscope=1&amp;SUBKEY=LabVIEW/1,19,19,B/frameset&amp;FF=XLabVIEW&amp;SORT=R&amp;searchscope=1&amp;9,9,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ac.lib.rpi.edu/search~S1?/XLabVIEW&amp;SORT=R&amp;searchscope=1/XLabVIEW&amp;SORT=R&amp;searchscope=1&amp;SUBKEY=LabVIEW/1,19,19,B/frameset&amp;FF=XLabVIEW&amp;SORT=R&amp;searchscope=1&amp;16,16," TargetMode="External"/><Relationship Id="rId7" Type="http://schemas.openxmlformats.org/officeDocument/2006/relationships/hyperlink" Target="http://opac.lib.rpi.edu/search~S1?/XLabVIEW&amp;SORT=R&amp;searchscope=1/XLabVIEW&amp;SORT=R&amp;searchscope=1&amp;SUBKEY=LabVIEW/1,19,19,B/frameset&amp;FF=XLabVIEW&amp;SORT=R&amp;searchscope=1&amp;11,11,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opac.lib.rpi.edu/search~S1?/XLabVIEW&amp;SORT=R&amp;searchscope=1/XLabVIEW&amp;SORT=R&amp;searchscope=1&amp;SUBKEY=LabVIEW/1,19,19,B/frameset&amp;FF=XLabVIEW&amp;SORT=R&amp;searchscope=1&amp;12,12," TargetMode="External"/><Relationship Id="rId5" Type="http://schemas.openxmlformats.org/officeDocument/2006/relationships/hyperlink" Target="http://opac.lib.rpi.edu/search~S1?/XLabVIEW&amp;SORT=R&amp;searchscope=1/XLabVIEW&amp;SORT=R&amp;searchscope=1&amp;SUBKEY=LabVIEW/1,19,19,B/frameset&amp;FF=XLabVIEW&amp;SORT=R&amp;searchscope=1&amp;19,19," TargetMode="External"/><Relationship Id="rId4" Type="http://schemas.openxmlformats.org/officeDocument/2006/relationships/hyperlink" Target="http://opac.lib.rpi.edu/search~S1?/XLabVIEW&amp;SORT=R&amp;searchscope=1/XLabVIEW&amp;SORT=R&amp;searchscope=1&amp;SUBKEY=LabVIEW/1,19,19,B/frameset&amp;FF=XLabVIEW&amp;SORT=R&amp;searchscope=1&amp;17,17,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Resources for Learning </a:t>
            </a:r>
            <a:br>
              <a:rPr lang="en-US" dirty="0" smtClean="0"/>
            </a:br>
            <a:r>
              <a:rPr lang="en-US" dirty="0" smtClean="0"/>
              <a:t>LabVIEW Software Development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pic>
        <p:nvPicPr>
          <p:cNvPr id="6" name="Picture 5" descr="top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524000" cy="533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Getting Started with LabVIEW</a:t>
            </a:r>
            <a:endParaRPr lang="en-US" sz="3200" b="1" dirty="0"/>
          </a:p>
        </p:txBody>
      </p:sp>
      <p:pic>
        <p:nvPicPr>
          <p:cNvPr id="6" name="Picture 5" descr="top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524000" cy="533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524000"/>
            <a:ext cx="533652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eft Arrow 7"/>
          <p:cNvSpPr/>
          <p:nvPr/>
        </p:nvSpPr>
        <p:spPr>
          <a:xfrm>
            <a:off x="6400800" y="4800600"/>
            <a:ext cx="6858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Introductory Tutorial Courses</a:t>
            </a:r>
            <a:endParaRPr lang="en-US" sz="3200" b="1" dirty="0"/>
          </a:p>
        </p:txBody>
      </p:sp>
      <p:pic>
        <p:nvPicPr>
          <p:cNvPr id="6" name="Picture 5" descr="top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524000" cy="533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4" name="Rectangle 63"/>
          <p:cNvSpPr/>
          <p:nvPr/>
        </p:nvSpPr>
        <p:spPr>
          <a:xfrm>
            <a:off x="914400" y="1251192"/>
            <a:ext cx="7620000" cy="313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NI (Academic) Tutorials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hlinkClick r:id="rId3"/>
              </a:rPr>
              <a:t>http://www.ni.com/academic/learn_labview/</a:t>
            </a:r>
            <a:endParaRPr lang="en-US" sz="2800" b="1" dirty="0" smtClean="0"/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LabVIEW Introduction – Three-Hour Courseware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+mj-lt"/>
              </a:rPr>
              <a:t>LabVIEW Introduction – Six-Hour Courseware</a:t>
            </a:r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Computer Based Training</a:t>
            </a:r>
            <a:endParaRPr lang="en-US" sz="3200" b="1" dirty="0"/>
          </a:p>
        </p:txBody>
      </p:sp>
      <p:pic>
        <p:nvPicPr>
          <p:cNvPr id="6" name="Picture 5" descr="top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524000" cy="533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4" name="Rectangle 63"/>
          <p:cNvSpPr/>
          <p:nvPr/>
        </p:nvSpPr>
        <p:spPr>
          <a:xfrm>
            <a:off x="914400" y="1251192"/>
            <a:ext cx="76200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NI LabVIEW Core Software (Yellow DVD 1 of 2)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LabVIEW Basic 1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LabVIEW Basic 2</a:t>
            </a: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152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Software Engineering with LabVIEW</a:t>
            </a:r>
            <a:endParaRPr lang="en-US" sz="3200" b="1" dirty="0"/>
          </a:p>
        </p:txBody>
      </p:sp>
      <p:pic>
        <p:nvPicPr>
          <p:cNvPr id="6" name="Picture 5" descr="top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524000" cy="533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4" name="Rectangle 63"/>
          <p:cNvSpPr/>
          <p:nvPr/>
        </p:nvSpPr>
        <p:spPr>
          <a:xfrm>
            <a:off x="914400" y="1251192"/>
            <a:ext cx="7620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hlinkClick r:id="rId3"/>
              </a:rPr>
              <a:t>http://zone.ni.com/devzone/cda/tut/p/id/7117</a:t>
            </a:r>
            <a:endParaRPr lang="en-US" sz="2800" b="1" dirty="0" smtClean="0"/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NI Developer Zone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Configuration Management Tools and Guidelines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Requirements Gathering and Mapping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Application Architecture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Code Re-Use and Interoperability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Developing, Debugging and Reviewing Code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Testing and Validation of LabVIEW Application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Development Process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152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Books (1 of 3)</a:t>
            </a:r>
            <a:endParaRPr lang="en-US" sz="3200" b="1" dirty="0"/>
          </a:p>
        </p:txBody>
      </p:sp>
      <p:pic>
        <p:nvPicPr>
          <p:cNvPr id="6" name="Picture 5" descr="top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524000" cy="533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4" name="Rectangle 63"/>
          <p:cNvSpPr/>
          <p:nvPr/>
        </p:nvSpPr>
        <p:spPr>
          <a:xfrm>
            <a:off x="914400" y="1251192"/>
            <a:ext cx="7620000" cy="440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A list of LabVIEW Books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hlinkClick r:id="rId3"/>
              </a:rPr>
              <a:t>http://zone.ni.com/devzone/cda/pub/p/id/409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  <a:p>
            <a:pPr marL="609600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RPI Library Web Resource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hlinkClick r:id="rId4"/>
              </a:rPr>
              <a:t>LabVIEW digital signal processing and digital communications [electronic resource]</a:t>
            </a:r>
            <a:r>
              <a:rPr lang="en-US" sz="2400" dirty="0" smtClean="0"/>
              <a:t> Clark, Cory L. </a:t>
            </a:r>
            <a:br>
              <a:rPr lang="en-US" sz="2400" dirty="0" smtClean="0"/>
            </a:br>
            <a:r>
              <a:rPr lang="en-US" sz="2400" dirty="0" smtClean="0"/>
              <a:t>New York : McGraw-Hill, </a:t>
            </a:r>
            <a:r>
              <a:rPr lang="en-US" sz="2400" dirty="0" smtClean="0">
                <a:solidFill>
                  <a:srgbClr val="FF0000"/>
                </a:solidFill>
              </a:rPr>
              <a:t>c2005</a:t>
            </a:r>
            <a:r>
              <a:rPr lang="en-US" sz="2400" dirty="0" smtClean="0"/>
              <a:t>. 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hlinkClick r:id="rId5"/>
              </a:rPr>
              <a:t>LabVIEW advanced programming techniques [electronic resource]</a:t>
            </a:r>
            <a:r>
              <a:rPr lang="en-US" sz="2400" dirty="0" smtClean="0"/>
              <a:t> Bitter, Rick. </a:t>
            </a:r>
            <a:br>
              <a:rPr lang="en-US" sz="2400" dirty="0" smtClean="0"/>
            </a:br>
            <a:r>
              <a:rPr lang="en-US" sz="2400" dirty="0" smtClean="0"/>
              <a:t>Boca Raton, Fla. : CRC Press, </a:t>
            </a:r>
            <a:r>
              <a:rPr lang="en-US" sz="2400" dirty="0" smtClean="0">
                <a:solidFill>
                  <a:srgbClr val="FF0000"/>
                </a:solidFill>
              </a:rPr>
              <a:t>c2001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152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Books (2 of 3)</a:t>
            </a:r>
            <a:endParaRPr lang="en-US" sz="3200" b="1" dirty="0"/>
          </a:p>
        </p:txBody>
      </p:sp>
      <p:pic>
        <p:nvPicPr>
          <p:cNvPr id="6" name="Picture 5" descr="top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524000" cy="533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914400" y="1019377"/>
            <a:ext cx="7620000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RPI Folsom Book Stacks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hlinkClick r:id="rId3"/>
              </a:rPr>
              <a:t>LabVIEW for everyone : graphical programming made easy and fun.</a:t>
            </a:r>
            <a:r>
              <a:rPr lang="en-US" sz="2000" dirty="0" smtClean="0"/>
              <a:t> Travis, Jeffrey. , Upper Saddle River, NJ : Prentice Hall, </a:t>
            </a:r>
            <a:r>
              <a:rPr lang="en-US" sz="2000" dirty="0" smtClean="0">
                <a:solidFill>
                  <a:srgbClr val="FF0000"/>
                </a:solidFill>
              </a:rPr>
              <a:t>c2007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 Q183.A1 T73 2007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hlinkClick r:id="rId4"/>
              </a:rPr>
              <a:t>LabVIEW graphical programming</a:t>
            </a:r>
            <a:r>
              <a:rPr lang="en-US" sz="2000" dirty="0" smtClean="0"/>
              <a:t> Johnson, Gary W., 1958- , New York : McGraw-Hill, </a:t>
            </a:r>
            <a:r>
              <a:rPr lang="en-US" sz="2000" dirty="0" smtClean="0">
                <a:solidFill>
                  <a:srgbClr val="FF0000"/>
                </a:solidFill>
              </a:rPr>
              <a:t>c2006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Q185 .J64 2006 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hlinkClick r:id="rId5"/>
              </a:rPr>
              <a:t>Virtual bio-instrumentation : biomedical, clinical, and healthcare applications in LabVIEW</a:t>
            </a:r>
            <a:r>
              <a:rPr lang="en-US" sz="2000" dirty="0" smtClean="0"/>
              <a:t> </a:t>
            </a:r>
            <a:r>
              <a:rPr lang="en-US" sz="2000" dirty="0" err="1" smtClean="0"/>
              <a:t>Olansen</a:t>
            </a:r>
            <a:r>
              <a:rPr lang="en-US" sz="2000" dirty="0" smtClean="0"/>
              <a:t>, Jon B., Upper Saddle River, NJ : Prentice Hall PTR, </a:t>
            </a:r>
            <a:r>
              <a:rPr lang="en-US" sz="2000" dirty="0" smtClean="0">
                <a:solidFill>
                  <a:srgbClr val="FF0000"/>
                </a:solidFill>
              </a:rPr>
              <a:t>c2002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R856 .O434 2002 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hlinkClick r:id="rId6"/>
              </a:rPr>
              <a:t>LabVIEW advanced programming techniques</a:t>
            </a:r>
            <a:r>
              <a:rPr lang="en-US" sz="2000" dirty="0" smtClean="0"/>
              <a:t> Bitter, Rick. , Boca Raton : CRC Press, </a:t>
            </a:r>
            <a:r>
              <a:rPr lang="en-US" sz="2000" dirty="0" smtClean="0">
                <a:solidFill>
                  <a:srgbClr val="FF0000"/>
                </a:solidFill>
              </a:rPr>
              <a:t>c2001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QA76.6 .B5735 2001</a:t>
            </a:r>
            <a:endParaRPr lang="en-US" sz="2000" dirty="0" smtClean="0">
              <a:hlinkClick r:id="rId7"/>
            </a:endParaRP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hlinkClick r:id="rId7"/>
              </a:rPr>
              <a:t>Internet applications in LabVIEW</a:t>
            </a:r>
            <a:r>
              <a:rPr lang="en-US" sz="2000" dirty="0" smtClean="0"/>
              <a:t> Travis, Jeffrey. </a:t>
            </a:r>
            <a:br>
              <a:rPr lang="en-US" sz="2000" dirty="0" smtClean="0"/>
            </a:br>
            <a:r>
              <a:rPr lang="en-US" sz="2000" dirty="0" smtClean="0"/>
              <a:t>Upper Saddle River, NJ : Prentice Hall, </a:t>
            </a:r>
            <a:r>
              <a:rPr lang="en-US" sz="2000" dirty="0" smtClean="0">
                <a:solidFill>
                  <a:srgbClr val="FF0000"/>
                </a:solidFill>
              </a:rPr>
              <a:t>c2000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Q185 .T83 2000 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152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Books (3 of 3)</a:t>
            </a:r>
            <a:endParaRPr lang="en-US" sz="3200" b="1" dirty="0"/>
          </a:p>
        </p:txBody>
      </p:sp>
      <p:pic>
        <p:nvPicPr>
          <p:cNvPr id="6" name="Picture 5" descr="top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524000" cy="533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4" name="Rectangle 63"/>
          <p:cNvSpPr/>
          <p:nvPr/>
        </p:nvSpPr>
        <p:spPr>
          <a:xfrm>
            <a:off x="914400" y="1251192"/>
            <a:ext cx="7620000" cy="470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Design Lab References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smtClean="0"/>
              <a:t>LabVIEW &amp; Data </a:t>
            </a:r>
            <a:r>
              <a:rPr lang="en-US" sz="2400" b="1" dirty="0" smtClean="0"/>
              <a:t>Acquisition</a:t>
            </a:r>
          </a:p>
          <a:p>
            <a:pPr marL="1524000" lvl="2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Robert H. King, Introduction to Data Acquisition with LabVIEW, McGraw-Hill Co., Inc. </a:t>
            </a:r>
            <a:r>
              <a:rPr lang="en-US" sz="2400" b="1" dirty="0" smtClean="0">
                <a:solidFill>
                  <a:srgbClr val="FF0000"/>
                </a:solidFill>
              </a:rPr>
              <a:t>2009</a:t>
            </a:r>
            <a:endParaRPr lang="en-US" sz="2400" b="1" dirty="0" smtClean="0"/>
          </a:p>
          <a:p>
            <a:pPr marL="1524000" lvl="2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National Instruments, LabVIEW Measurement Manual, April </a:t>
            </a:r>
            <a:r>
              <a:rPr lang="en-US" sz="2400" b="1" dirty="0" smtClean="0">
                <a:solidFill>
                  <a:srgbClr val="FF0000"/>
                </a:solidFill>
              </a:rPr>
              <a:t>2003</a:t>
            </a:r>
            <a:r>
              <a:rPr lang="en-US" sz="2400" b="1" dirty="0" smtClean="0"/>
              <a:t> Edition.</a:t>
            </a:r>
          </a:p>
          <a:p>
            <a:pPr marL="1066800" lvl="1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/>
              <a:t>DIAdem</a:t>
            </a:r>
            <a:r>
              <a:rPr lang="en-US" sz="2400" b="1" dirty="0" smtClean="0"/>
              <a:t> Manuals</a:t>
            </a:r>
          </a:p>
          <a:p>
            <a:pPr marL="1524000" lvl="2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National Instruments, </a:t>
            </a:r>
            <a:r>
              <a:rPr lang="en-US" sz="2400" b="1" dirty="0" err="1" smtClean="0"/>
              <a:t>DIAdem</a:t>
            </a:r>
            <a:r>
              <a:rPr lang="en-US" sz="2400" b="1" dirty="0" smtClean="0"/>
              <a:t> Basics Course Manual, April </a:t>
            </a:r>
            <a:r>
              <a:rPr lang="en-US" sz="2400" b="1" dirty="0" smtClean="0">
                <a:solidFill>
                  <a:srgbClr val="FF0000"/>
                </a:solidFill>
              </a:rPr>
              <a:t>2007</a:t>
            </a:r>
            <a:r>
              <a:rPr lang="en-US" sz="2400" b="1" dirty="0" smtClean="0"/>
              <a:t> Edition</a:t>
            </a:r>
          </a:p>
          <a:p>
            <a:pPr marL="1524000" lvl="2" indent="-609600">
              <a:lnSpc>
                <a:spcPct val="90000"/>
              </a:lnSpc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National Instruments, </a:t>
            </a:r>
            <a:r>
              <a:rPr lang="en-US" sz="2400" b="1" dirty="0" err="1" smtClean="0"/>
              <a:t>DIAdem</a:t>
            </a:r>
            <a:r>
              <a:rPr lang="en-US" sz="2400" b="1" dirty="0" smtClean="0"/>
              <a:t> Advanced Course Manual, April </a:t>
            </a:r>
            <a:r>
              <a:rPr lang="en-US" sz="2400" b="1" dirty="0" smtClean="0">
                <a:solidFill>
                  <a:srgbClr val="FF0000"/>
                </a:solidFill>
              </a:rPr>
              <a:t>2007</a:t>
            </a:r>
            <a:r>
              <a:rPr lang="en-US" sz="2400" b="1" dirty="0" smtClean="0"/>
              <a:t> Edition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207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Resources for Learning  LabVIEW Software Development</vt:lpstr>
      <vt:lpstr>Getting Started with LabVIEW</vt:lpstr>
      <vt:lpstr>Introductory Tutorial Courses</vt:lpstr>
      <vt:lpstr>Computer Based Training</vt:lpstr>
      <vt:lpstr>Software Engineering with LabVIEW</vt:lpstr>
      <vt:lpstr>Books (1 of 3)</vt:lpstr>
      <vt:lpstr>Books (2 of 3)</vt:lpstr>
      <vt:lpstr>Books (3 of 3)</vt:lpstr>
    </vt:vector>
  </TitlesOfParts>
  <Company>RPI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for Leaning LabVIEW Software Development</dc:title>
  <dc:subject>LabVIEW</dc:subject>
  <dc:creator>Junichi Kanai</dc:creator>
  <cp:lastModifiedBy>Student</cp:lastModifiedBy>
  <cp:revision>31</cp:revision>
  <dcterms:created xsi:type="dcterms:W3CDTF">2009-05-20T13:31:58Z</dcterms:created>
  <dcterms:modified xsi:type="dcterms:W3CDTF">2010-04-25T22:28:47Z</dcterms:modified>
</cp:coreProperties>
</file>