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32" r:id="rId2"/>
    <p:sldId id="333" r:id="rId3"/>
    <p:sldId id="334" r:id="rId4"/>
    <p:sldId id="337" r:id="rId5"/>
    <p:sldId id="261" r:id="rId6"/>
    <p:sldId id="272" r:id="rId7"/>
    <p:sldId id="276" r:id="rId8"/>
    <p:sldId id="277" r:id="rId9"/>
    <p:sldId id="294" r:id="rId10"/>
    <p:sldId id="339" r:id="rId11"/>
    <p:sldId id="335" r:id="rId12"/>
    <p:sldId id="338" r:id="rId13"/>
    <p:sldId id="340" r:id="rId14"/>
    <p:sldId id="295" r:id="rId15"/>
    <p:sldId id="296" r:id="rId16"/>
    <p:sldId id="297" r:id="rId17"/>
    <p:sldId id="298" r:id="rId18"/>
    <p:sldId id="299" r:id="rId19"/>
    <p:sldId id="300" r:id="rId20"/>
    <p:sldId id="301" r:id="rId21"/>
    <p:sldId id="302" r:id="rId22"/>
    <p:sldId id="303" r:id="rId23"/>
    <p:sldId id="304" r:id="rId24"/>
    <p:sldId id="305" r:id="rId25"/>
    <p:sldId id="336" r:id="rId26"/>
    <p:sldId id="306" r:id="rId27"/>
    <p:sldId id="309" r:id="rId28"/>
    <p:sldId id="310" r:id="rId29"/>
    <p:sldId id="311" r:id="rId30"/>
    <p:sldId id="312" r:id="rId31"/>
    <p:sldId id="313" r:id="rId32"/>
    <p:sldId id="314" r:id="rId33"/>
    <p:sldId id="315" r:id="rId34"/>
    <p:sldId id="316" r:id="rId35"/>
    <p:sldId id="326" r:id="rId36"/>
    <p:sldId id="327" r:id="rId37"/>
    <p:sldId id="328" r:id="rId38"/>
    <p:sldId id="329" r:id="rId39"/>
    <p:sldId id="330" r:id="rId40"/>
    <p:sldId id="33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5" d="100"/>
          <a:sy n="135" d="100"/>
        </p:scale>
        <p:origin x="-368" y="-11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F7EFF09-0BCA-1D41-96CD-296E043F7CF7}" type="datetimeFigureOut">
              <a:rPr lang="en-US"/>
              <a:pPr/>
              <a:t>2/27/13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1BEC4FB-6CEE-1543-8063-9B4E471CC273}" type="slidenum">
              <a:rPr lang="en-US"/>
              <a:pPr/>
              <a:t>‹#›</a:t>
            </a:fld>
            <a:endParaRPr lang="en-US"/>
          </a:p>
        </p:txBody>
      </p:sp>
    </p:spTree>
    <p:extLst>
      <p:ext uri="{BB962C8B-B14F-4D97-AF65-F5344CB8AC3E}">
        <p14:creationId xmlns:p14="http://schemas.microsoft.com/office/powerpoint/2010/main" val="11638385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E648155-4CDF-3E4F-98AE-4DFB931C4089}" type="datetime1">
              <a:rPr lang="en-US"/>
              <a:pPr/>
              <a:t>2/27/13</a:t>
            </a:fld>
            <a:endParaRPr lang="en-US"/>
          </a:p>
        </p:txBody>
      </p:sp>
      <p:sp>
        <p:nvSpPr>
          <p:cNvPr id="5"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fld id="{95FAF0CB-015C-AA4A-BD94-4B5040BDC101}" type="slidenum">
              <a:rPr lang="en-US"/>
              <a:pPr/>
              <a:t>‹#›</a:t>
            </a:fld>
            <a:endParaRPr lang="en-US"/>
          </a:p>
        </p:txBody>
      </p:sp>
    </p:spTree>
    <p:extLst>
      <p:ext uri="{BB962C8B-B14F-4D97-AF65-F5344CB8AC3E}">
        <p14:creationId xmlns:p14="http://schemas.microsoft.com/office/powerpoint/2010/main" val="225394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5579605-4BE7-154B-AC49-C7DCE2AAAC9B}" type="datetime1">
              <a:rPr lang="en-US"/>
              <a:pPr/>
              <a:t>2/27/13</a:t>
            </a:fld>
            <a:endParaRPr lang="en-US"/>
          </a:p>
        </p:txBody>
      </p:sp>
      <p:sp>
        <p:nvSpPr>
          <p:cNvPr id="5"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fld id="{EFFAA6B5-6DDA-2B43-AD1B-2D98E14607DF}" type="slidenum">
              <a:rPr lang="en-US"/>
              <a:pPr/>
              <a:t>‹#›</a:t>
            </a:fld>
            <a:endParaRPr lang="en-US"/>
          </a:p>
        </p:txBody>
      </p:sp>
    </p:spTree>
    <p:extLst>
      <p:ext uri="{BB962C8B-B14F-4D97-AF65-F5344CB8AC3E}">
        <p14:creationId xmlns:p14="http://schemas.microsoft.com/office/powerpoint/2010/main" val="238990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DAF5CC-23CB-4148-A7E8-CA0511E265DD}" type="datetime1">
              <a:rPr lang="en-US"/>
              <a:pPr/>
              <a:t>2/27/13</a:t>
            </a:fld>
            <a:endParaRPr lang="en-US"/>
          </a:p>
        </p:txBody>
      </p:sp>
      <p:sp>
        <p:nvSpPr>
          <p:cNvPr id="5"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fld id="{08DE5C9C-8107-2048-8424-96EDDD8E9DAD}" type="slidenum">
              <a:rPr lang="en-US"/>
              <a:pPr/>
              <a:t>‹#›</a:t>
            </a:fld>
            <a:endParaRPr lang="en-US"/>
          </a:p>
        </p:txBody>
      </p:sp>
    </p:spTree>
    <p:extLst>
      <p:ext uri="{BB962C8B-B14F-4D97-AF65-F5344CB8AC3E}">
        <p14:creationId xmlns:p14="http://schemas.microsoft.com/office/powerpoint/2010/main" val="3851435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C924A8-D123-EC4B-99AC-61F2F7A32831}" type="datetime1">
              <a:rPr lang="en-US"/>
              <a:pPr/>
              <a:t>2/27/13</a:t>
            </a:fld>
            <a:endParaRPr lang="en-US"/>
          </a:p>
        </p:txBody>
      </p:sp>
      <p:sp>
        <p:nvSpPr>
          <p:cNvPr id="5"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fld id="{E994897F-D8D9-B64F-95A2-41B902EFD479}" type="slidenum">
              <a:rPr lang="en-US"/>
              <a:pPr/>
              <a:t>‹#›</a:t>
            </a:fld>
            <a:endParaRPr lang="en-US"/>
          </a:p>
        </p:txBody>
      </p:sp>
    </p:spTree>
    <p:extLst>
      <p:ext uri="{BB962C8B-B14F-4D97-AF65-F5344CB8AC3E}">
        <p14:creationId xmlns:p14="http://schemas.microsoft.com/office/powerpoint/2010/main" val="1622941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3" name="Date Placeholder 3"/>
          <p:cNvSpPr>
            <a:spLocks noGrp="1"/>
          </p:cNvSpPr>
          <p:nvPr>
            <p:ph type="dt" sz="half" idx="10"/>
          </p:nvPr>
        </p:nvSpPr>
        <p:spPr/>
        <p:txBody>
          <a:bodyPr/>
          <a:lstStyle>
            <a:lvl1pPr>
              <a:defRPr/>
            </a:lvl1pPr>
          </a:lstStyle>
          <a:p>
            <a:pPr>
              <a:defRPr/>
            </a:pPr>
            <a:fld id="{BD1063A3-2D7D-DF4B-942B-38479B849204}" type="datetime1">
              <a:rPr lang="en-US"/>
              <a:pPr>
                <a:defRPr/>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pPr>
              <a:defRPr/>
            </a:pPr>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pPr>
              <a:defRPr/>
            </a:pPr>
            <a:fld id="{A0AB7060-161A-FF47-86FA-477F4E36BF33}" type="slidenum">
              <a:rPr lang="en-US"/>
              <a:pPr>
                <a:defRPr/>
              </a:pPr>
              <a:t>‹#›</a:t>
            </a:fld>
            <a:endParaRPr lang="en-US"/>
          </a:p>
        </p:txBody>
      </p:sp>
    </p:spTree>
    <p:extLst>
      <p:ext uri="{BB962C8B-B14F-4D97-AF65-F5344CB8AC3E}">
        <p14:creationId xmlns:p14="http://schemas.microsoft.com/office/powerpoint/2010/main" val="109957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671240C-BD93-4D42-835D-A20D93FAC792}" type="datetime1">
              <a:rPr lang="en-US"/>
              <a:pPr/>
              <a:t>2/27/13</a:t>
            </a:fld>
            <a:endParaRPr lang="en-US"/>
          </a:p>
        </p:txBody>
      </p:sp>
      <p:sp>
        <p:nvSpPr>
          <p:cNvPr id="5"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6" name="Slide Number Placeholder 5"/>
          <p:cNvSpPr>
            <a:spLocks noGrp="1"/>
          </p:cNvSpPr>
          <p:nvPr>
            <p:ph type="sldNum" sz="quarter" idx="12"/>
          </p:nvPr>
        </p:nvSpPr>
        <p:spPr/>
        <p:txBody>
          <a:bodyPr/>
          <a:lstStyle>
            <a:lvl1pPr>
              <a:defRPr/>
            </a:lvl1pPr>
          </a:lstStyle>
          <a:p>
            <a:fld id="{C331D13F-23E0-0F41-8F83-A6A53CA191A5}" type="slidenum">
              <a:rPr lang="en-US"/>
              <a:pPr/>
              <a:t>‹#›</a:t>
            </a:fld>
            <a:endParaRPr lang="en-US"/>
          </a:p>
        </p:txBody>
      </p:sp>
    </p:spTree>
    <p:extLst>
      <p:ext uri="{BB962C8B-B14F-4D97-AF65-F5344CB8AC3E}">
        <p14:creationId xmlns:p14="http://schemas.microsoft.com/office/powerpoint/2010/main" val="331674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9ECEBAF-6716-9548-81F1-D36BFE7B8586}" type="datetime1">
              <a:rPr lang="en-US"/>
              <a:pPr/>
              <a:t>2/27/13</a:t>
            </a:fld>
            <a:endParaRPr lang="en-US"/>
          </a:p>
        </p:txBody>
      </p:sp>
      <p:sp>
        <p:nvSpPr>
          <p:cNvPr id="6"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7" name="Slide Number Placeholder 5"/>
          <p:cNvSpPr>
            <a:spLocks noGrp="1"/>
          </p:cNvSpPr>
          <p:nvPr>
            <p:ph type="sldNum" sz="quarter" idx="12"/>
          </p:nvPr>
        </p:nvSpPr>
        <p:spPr/>
        <p:txBody>
          <a:bodyPr/>
          <a:lstStyle>
            <a:lvl1pPr>
              <a:defRPr/>
            </a:lvl1pPr>
          </a:lstStyle>
          <a:p>
            <a:fld id="{82DFA58E-EEA1-FD41-B6A1-EA8ECA93ACC1}" type="slidenum">
              <a:rPr lang="en-US"/>
              <a:pPr/>
              <a:t>‹#›</a:t>
            </a:fld>
            <a:endParaRPr lang="en-US"/>
          </a:p>
        </p:txBody>
      </p:sp>
    </p:spTree>
    <p:extLst>
      <p:ext uri="{BB962C8B-B14F-4D97-AF65-F5344CB8AC3E}">
        <p14:creationId xmlns:p14="http://schemas.microsoft.com/office/powerpoint/2010/main" val="169960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7BD7CEA-A0A2-634D-9922-63EE6C79B3AE}" type="datetime1">
              <a:rPr lang="en-US"/>
              <a:pPr/>
              <a:t>2/27/13</a:t>
            </a:fld>
            <a:endParaRPr lang="en-US"/>
          </a:p>
        </p:txBody>
      </p:sp>
      <p:sp>
        <p:nvSpPr>
          <p:cNvPr id="8"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9" name="Slide Number Placeholder 5"/>
          <p:cNvSpPr>
            <a:spLocks noGrp="1"/>
          </p:cNvSpPr>
          <p:nvPr>
            <p:ph type="sldNum" sz="quarter" idx="12"/>
          </p:nvPr>
        </p:nvSpPr>
        <p:spPr/>
        <p:txBody>
          <a:bodyPr/>
          <a:lstStyle>
            <a:lvl1pPr>
              <a:defRPr/>
            </a:lvl1pPr>
          </a:lstStyle>
          <a:p>
            <a:fld id="{94478708-D3D5-804A-B86C-970BB0C85BBE}" type="slidenum">
              <a:rPr lang="en-US"/>
              <a:pPr/>
              <a:t>‹#›</a:t>
            </a:fld>
            <a:endParaRPr lang="en-US"/>
          </a:p>
        </p:txBody>
      </p:sp>
    </p:spTree>
    <p:extLst>
      <p:ext uri="{BB962C8B-B14F-4D97-AF65-F5344CB8AC3E}">
        <p14:creationId xmlns:p14="http://schemas.microsoft.com/office/powerpoint/2010/main" val="152464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F624FF5-890A-0549-88F6-409F637C39CE}" type="datetime1">
              <a:rPr lang="en-US"/>
              <a:pPr/>
              <a:t>2/27/13</a:t>
            </a:fld>
            <a:endParaRPr lang="en-US"/>
          </a:p>
        </p:txBody>
      </p:sp>
      <p:sp>
        <p:nvSpPr>
          <p:cNvPr id="4"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5" name="Slide Number Placeholder 5"/>
          <p:cNvSpPr>
            <a:spLocks noGrp="1"/>
          </p:cNvSpPr>
          <p:nvPr>
            <p:ph type="sldNum" sz="quarter" idx="12"/>
          </p:nvPr>
        </p:nvSpPr>
        <p:spPr/>
        <p:txBody>
          <a:bodyPr/>
          <a:lstStyle>
            <a:lvl1pPr>
              <a:defRPr/>
            </a:lvl1pPr>
          </a:lstStyle>
          <a:p>
            <a:fld id="{BD5928AF-5A70-F74F-9C20-EDB84929D5F1}" type="slidenum">
              <a:rPr lang="en-US"/>
              <a:pPr/>
              <a:t>‹#›</a:t>
            </a:fld>
            <a:endParaRPr lang="en-US"/>
          </a:p>
        </p:txBody>
      </p:sp>
    </p:spTree>
    <p:extLst>
      <p:ext uri="{BB962C8B-B14F-4D97-AF65-F5344CB8AC3E}">
        <p14:creationId xmlns:p14="http://schemas.microsoft.com/office/powerpoint/2010/main" val="111991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1C32F40-5145-A340-99E5-8DA2818E2846}" type="datetime1">
              <a:rPr lang="en-US"/>
              <a:pPr/>
              <a:t>2/27/13</a:t>
            </a:fld>
            <a:endParaRPr lang="en-US"/>
          </a:p>
        </p:txBody>
      </p:sp>
      <p:sp>
        <p:nvSpPr>
          <p:cNvPr id="3"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4" name="Slide Number Placeholder 5"/>
          <p:cNvSpPr>
            <a:spLocks noGrp="1"/>
          </p:cNvSpPr>
          <p:nvPr>
            <p:ph type="sldNum" sz="quarter" idx="12"/>
          </p:nvPr>
        </p:nvSpPr>
        <p:spPr/>
        <p:txBody>
          <a:bodyPr/>
          <a:lstStyle>
            <a:lvl1pPr>
              <a:defRPr/>
            </a:lvl1pPr>
          </a:lstStyle>
          <a:p>
            <a:fld id="{E5234DAC-9B1E-CB46-A7B2-8D44035B0104}" type="slidenum">
              <a:rPr lang="en-US"/>
              <a:pPr/>
              <a:t>‹#›</a:t>
            </a:fld>
            <a:endParaRPr lang="en-US"/>
          </a:p>
        </p:txBody>
      </p:sp>
    </p:spTree>
    <p:extLst>
      <p:ext uri="{BB962C8B-B14F-4D97-AF65-F5344CB8AC3E}">
        <p14:creationId xmlns:p14="http://schemas.microsoft.com/office/powerpoint/2010/main" val="292751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95C4C7-9D3A-4F4F-8BC0-7ED22F07CF2D}" type="datetime1">
              <a:rPr lang="en-US"/>
              <a:pPr/>
              <a:t>2/27/13</a:t>
            </a:fld>
            <a:endParaRPr lang="en-US"/>
          </a:p>
        </p:txBody>
      </p:sp>
      <p:sp>
        <p:nvSpPr>
          <p:cNvPr id="6"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7" name="Slide Number Placeholder 5"/>
          <p:cNvSpPr>
            <a:spLocks noGrp="1"/>
          </p:cNvSpPr>
          <p:nvPr>
            <p:ph type="sldNum" sz="quarter" idx="12"/>
          </p:nvPr>
        </p:nvSpPr>
        <p:spPr/>
        <p:txBody>
          <a:bodyPr/>
          <a:lstStyle>
            <a:lvl1pPr>
              <a:defRPr/>
            </a:lvl1pPr>
          </a:lstStyle>
          <a:p>
            <a:fld id="{3817C818-1AA1-AB4F-A268-B3390B33E407}" type="slidenum">
              <a:rPr lang="en-US"/>
              <a:pPr/>
              <a:t>‹#›</a:t>
            </a:fld>
            <a:endParaRPr lang="en-US"/>
          </a:p>
        </p:txBody>
      </p:sp>
    </p:spTree>
    <p:extLst>
      <p:ext uri="{BB962C8B-B14F-4D97-AF65-F5344CB8AC3E}">
        <p14:creationId xmlns:p14="http://schemas.microsoft.com/office/powerpoint/2010/main" val="429009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A63079-0431-B540-919E-F5A1E5AE34AC}" type="datetime1">
              <a:rPr lang="en-US"/>
              <a:pPr/>
              <a:t>2/27/13</a:t>
            </a:fld>
            <a:endParaRPr lang="en-US"/>
          </a:p>
        </p:txBody>
      </p:sp>
      <p:sp>
        <p:nvSpPr>
          <p:cNvPr id="6" name="Footer Placeholder 4"/>
          <p:cNvSpPr>
            <a:spLocks noGrp="1"/>
          </p:cNvSpPr>
          <p:nvPr>
            <p:ph type="ftr" sz="quarter" idx="11"/>
          </p:nvPr>
        </p:nvSpPr>
        <p:spPr>
          <a:xfrm>
            <a:off x="0" y="6553200"/>
            <a:ext cx="9144000" cy="274638"/>
          </a:xfrm>
          <a:prstGeom prst="rect">
            <a:avLst/>
          </a:prstGeom>
        </p:spPr>
        <p:txBody>
          <a:bodyPr/>
          <a:lstStyle>
            <a:lvl1pPr>
              <a:defRPr/>
            </a:lvl1pPr>
          </a:lstStyle>
          <a:p>
            <a:r>
              <a:rPr lang="en-US"/>
              <a:t>Materials Selection in Mechanical Design, 4th Edition © 2010 Michael Ashby</a:t>
            </a:r>
          </a:p>
        </p:txBody>
      </p:sp>
      <p:sp>
        <p:nvSpPr>
          <p:cNvPr id="7" name="Slide Number Placeholder 5"/>
          <p:cNvSpPr>
            <a:spLocks noGrp="1"/>
          </p:cNvSpPr>
          <p:nvPr>
            <p:ph type="sldNum" sz="quarter" idx="12"/>
          </p:nvPr>
        </p:nvSpPr>
        <p:spPr/>
        <p:txBody>
          <a:bodyPr/>
          <a:lstStyle>
            <a:lvl1pPr>
              <a:defRPr/>
            </a:lvl1pPr>
          </a:lstStyle>
          <a:p>
            <a:fld id="{15100C11-8FE3-834E-AD1E-BAA7B95B5FCC}" type="slidenum">
              <a:rPr lang="en-US"/>
              <a:pPr/>
              <a:t>‹#›</a:t>
            </a:fld>
            <a:endParaRPr lang="en-US"/>
          </a:p>
        </p:txBody>
      </p:sp>
    </p:spTree>
    <p:extLst>
      <p:ext uri="{BB962C8B-B14F-4D97-AF65-F5344CB8AC3E}">
        <p14:creationId xmlns:p14="http://schemas.microsoft.com/office/powerpoint/2010/main" val="166052670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25074CD-22A0-ED4C-AA6C-36D6C544A098}" type="datetime1">
              <a:rPr lang="en-US"/>
              <a:pPr/>
              <a:t>2/27/13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0C3243D4-AA0B-3E40-BC6D-BBE3522C388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Lst>
  <p:hf sldNum="0" hdr="0" dt="0"/>
  <p:txStyles>
    <p:titleStyle>
      <a:lvl1pPr algn="ctr" rtl="0" fontAlgn="base">
        <a:spcBef>
          <a:spcPct val="0"/>
        </a:spcBef>
        <a:spcAft>
          <a:spcPct val="0"/>
        </a:spcAft>
        <a:defRPr sz="4000" b="1" kern="1200">
          <a:solidFill>
            <a:srgbClr val="B9CDE5"/>
          </a:solidFill>
          <a:latin typeface="+mj-lt"/>
          <a:ea typeface="ＭＳ Ｐゴシック" charset="0"/>
          <a:cs typeface="+mj-cs"/>
        </a:defRPr>
      </a:lvl1pPr>
      <a:lvl2pPr algn="ctr" rtl="0" fontAlgn="base">
        <a:spcBef>
          <a:spcPct val="0"/>
        </a:spcBef>
        <a:spcAft>
          <a:spcPct val="0"/>
        </a:spcAft>
        <a:defRPr sz="4000" b="1">
          <a:solidFill>
            <a:srgbClr val="B9CDE5"/>
          </a:solidFill>
          <a:latin typeface="Arial" charset="0"/>
          <a:ea typeface="ＭＳ Ｐゴシック" charset="0"/>
        </a:defRPr>
      </a:lvl2pPr>
      <a:lvl3pPr algn="ctr" rtl="0" fontAlgn="base">
        <a:spcBef>
          <a:spcPct val="0"/>
        </a:spcBef>
        <a:spcAft>
          <a:spcPct val="0"/>
        </a:spcAft>
        <a:defRPr sz="4000" b="1">
          <a:solidFill>
            <a:srgbClr val="B9CDE5"/>
          </a:solidFill>
          <a:latin typeface="Arial" charset="0"/>
          <a:ea typeface="ＭＳ Ｐゴシック" charset="0"/>
        </a:defRPr>
      </a:lvl3pPr>
      <a:lvl4pPr algn="ctr" rtl="0" fontAlgn="base">
        <a:spcBef>
          <a:spcPct val="0"/>
        </a:spcBef>
        <a:spcAft>
          <a:spcPct val="0"/>
        </a:spcAft>
        <a:defRPr sz="4000" b="1">
          <a:solidFill>
            <a:srgbClr val="B9CDE5"/>
          </a:solidFill>
          <a:latin typeface="Arial" charset="0"/>
          <a:ea typeface="ＭＳ Ｐゴシック" charset="0"/>
        </a:defRPr>
      </a:lvl4pPr>
      <a:lvl5pPr algn="ctr" rtl="0" fontAlgn="base">
        <a:spcBef>
          <a:spcPct val="0"/>
        </a:spcBef>
        <a:spcAft>
          <a:spcPct val="0"/>
        </a:spcAft>
        <a:defRPr sz="4000" b="1">
          <a:solidFill>
            <a:srgbClr val="B9CDE5"/>
          </a:solidFill>
          <a:latin typeface="Arial" charset="0"/>
          <a:ea typeface="ＭＳ Ｐゴシック" charset="0"/>
        </a:defRPr>
      </a:lvl5pPr>
      <a:lvl6pPr marL="457200" algn="ctr" rtl="0" fontAlgn="base">
        <a:spcBef>
          <a:spcPct val="0"/>
        </a:spcBef>
        <a:spcAft>
          <a:spcPct val="0"/>
        </a:spcAft>
        <a:defRPr sz="4000" b="1">
          <a:solidFill>
            <a:srgbClr val="B9CDE5"/>
          </a:solidFill>
          <a:latin typeface="Arial" charset="0"/>
          <a:ea typeface="ＭＳ Ｐゴシック" charset="0"/>
        </a:defRPr>
      </a:lvl6pPr>
      <a:lvl7pPr marL="914400" algn="ctr" rtl="0" fontAlgn="base">
        <a:spcBef>
          <a:spcPct val="0"/>
        </a:spcBef>
        <a:spcAft>
          <a:spcPct val="0"/>
        </a:spcAft>
        <a:defRPr sz="4000" b="1">
          <a:solidFill>
            <a:srgbClr val="B9CDE5"/>
          </a:solidFill>
          <a:latin typeface="Arial" charset="0"/>
          <a:ea typeface="ＭＳ Ｐゴシック" charset="0"/>
        </a:defRPr>
      </a:lvl7pPr>
      <a:lvl8pPr marL="1371600" algn="ctr" rtl="0" fontAlgn="base">
        <a:spcBef>
          <a:spcPct val="0"/>
        </a:spcBef>
        <a:spcAft>
          <a:spcPct val="0"/>
        </a:spcAft>
        <a:defRPr sz="4000" b="1">
          <a:solidFill>
            <a:srgbClr val="B9CDE5"/>
          </a:solidFill>
          <a:latin typeface="Arial" charset="0"/>
          <a:ea typeface="ＭＳ Ｐゴシック" charset="0"/>
        </a:defRPr>
      </a:lvl8pPr>
      <a:lvl9pPr marL="1828800" algn="ctr" rtl="0" fontAlgn="base">
        <a:spcBef>
          <a:spcPct val="0"/>
        </a:spcBef>
        <a:spcAft>
          <a:spcPct val="0"/>
        </a:spcAft>
        <a:defRPr sz="4000" b="1">
          <a:solidFill>
            <a:srgbClr val="B9CDE5"/>
          </a:solidFill>
          <a:latin typeface="Arial"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7.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400"/>
          </a:xfrm>
        </p:spPr>
        <p:txBody>
          <a:bodyPr/>
          <a:lstStyle/>
          <a:p>
            <a:r>
              <a:rPr lang="en-US" sz="3600" dirty="0" smtClean="0"/>
              <a:t>Materials Selection in 30 Minutes</a:t>
            </a:r>
            <a:endParaRPr lang="en-US" sz="3600" dirty="0"/>
          </a:p>
        </p:txBody>
      </p:sp>
      <p:sp>
        <p:nvSpPr>
          <p:cNvPr id="3" name="Subtitle 2"/>
          <p:cNvSpPr>
            <a:spLocks noGrp="1"/>
          </p:cNvSpPr>
          <p:nvPr>
            <p:ph type="subTitle" idx="1"/>
          </p:nvPr>
        </p:nvSpPr>
        <p:spPr>
          <a:xfrm>
            <a:off x="1371600" y="4724400"/>
            <a:ext cx="6400800" cy="1752600"/>
          </a:xfrm>
        </p:spPr>
        <p:txBody>
          <a:bodyPr/>
          <a:lstStyle/>
          <a:p>
            <a:r>
              <a:rPr lang="en-US" dirty="0" smtClean="0"/>
              <a:t>Prof. Dan Lewis</a:t>
            </a:r>
          </a:p>
          <a:p>
            <a:r>
              <a:rPr lang="en-US" dirty="0" smtClean="0"/>
              <a:t>Materials Science and Eng.</a:t>
            </a:r>
            <a:br>
              <a:rPr lang="en-US" dirty="0" smtClean="0"/>
            </a:br>
            <a:r>
              <a:rPr lang="en-US" dirty="0" smtClean="0"/>
              <a:t>lewisd2, X2297, MRC 110</a:t>
            </a:r>
            <a:endParaRPr lang="en-US" dirty="0"/>
          </a:p>
        </p:txBody>
      </p:sp>
      <p:pic>
        <p:nvPicPr>
          <p:cNvPr id="5" name="Picture 4"/>
          <p:cNvPicPr>
            <a:picLocks noChangeAspect="1"/>
          </p:cNvPicPr>
          <p:nvPr/>
        </p:nvPicPr>
        <p:blipFill>
          <a:blip r:embed="rId2"/>
          <a:stretch>
            <a:fillRect/>
          </a:stretch>
        </p:blipFill>
        <p:spPr>
          <a:xfrm>
            <a:off x="2057400" y="1219200"/>
            <a:ext cx="5080000" cy="3403600"/>
          </a:xfrm>
          <a:prstGeom prst="rect">
            <a:avLst/>
          </a:prstGeom>
        </p:spPr>
      </p:pic>
    </p:spTree>
    <p:extLst>
      <p:ext uri="{BB962C8B-B14F-4D97-AF65-F5344CB8AC3E}">
        <p14:creationId xmlns:p14="http://schemas.microsoft.com/office/powerpoint/2010/main" val="3896641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Objectives</a:t>
            </a:r>
            <a:endParaRPr lang="en-US" dirty="0"/>
          </a:p>
        </p:txBody>
      </p:sp>
      <p:sp>
        <p:nvSpPr>
          <p:cNvPr id="6" name="Subtitle 5"/>
          <p:cNvSpPr>
            <a:spLocks noGrp="1"/>
          </p:cNvSpPr>
          <p:nvPr>
            <p:ph type="subTitle" idx="1"/>
          </p:nvPr>
        </p:nvSpPr>
        <p:spPr>
          <a:xfrm>
            <a:off x="1524000" y="3886200"/>
            <a:ext cx="6096000" cy="1752600"/>
          </a:xfrm>
        </p:spPr>
        <p:txBody>
          <a:bodyPr/>
          <a:lstStyle/>
          <a:p>
            <a:pPr algn="l"/>
            <a:r>
              <a:rPr lang="en-US" dirty="0" smtClean="0"/>
              <a:t>Consider what is meant when you think of the definition of “objective”.  Get your </a:t>
            </a:r>
            <a:r>
              <a:rPr lang="en-US" dirty="0" err="1" smtClean="0"/>
              <a:t>iClickers</a:t>
            </a:r>
            <a:r>
              <a:rPr lang="en-US" dirty="0" smtClean="0"/>
              <a:t> ready…</a:t>
            </a:r>
            <a:endParaRPr lang="en-US" dirty="0"/>
          </a:p>
        </p:txBody>
      </p:sp>
    </p:spTree>
    <p:extLst>
      <p:ext uri="{BB962C8B-B14F-4D97-AF65-F5344CB8AC3E}">
        <p14:creationId xmlns:p14="http://schemas.microsoft.com/office/powerpoint/2010/main" val="7103741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839200" cy="6553200"/>
          </a:xfrm>
          <a:prstGeom prst="rect">
            <a:avLst/>
          </a:prstGeom>
          <a:solidFill>
            <a:schemeClr val="bg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p:txBody>
          <a:bodyPr/>
          <a:lstStyle/>
          <a:p>
            <a:r>
              <a:rPr lang="en-US" dirty="0" smtClean="0">
                <a:solidFill>
                  <a:srgbClr val="FFFFFF"/>
                </a:solidFill>
              </a:rPr>
              <a:t>Identify the objectives among “A”, “B” and “C” below.</a:t>
            </a:r>
            <a:endParaRPr lang="en-US" dirty="0">
              <a:solidFill>
                <a:srgbClr val="FFFFFF"/>
              </a:solidFill>
            </a:endParaRPr>
          </a:p>
        </p:txBody>
      </p:sp>
      <p:sp>
        <p:nvSpPr>
          <p:cNvPr id="5" name="Content Placeholder 4"/>
          <p:cNvSpPr>
            <a:spLocks noGrp="1"/>
          </p:cNvSpPr>
          <p:nvPr>
            <p:ph idx="1"/>
          </p:nvPr>
        </p:nvSpPr>
        <p:spPr>
          <a:xfrm>
            <a:off x="457200" y="1600200"/>
            <a:ext cx="8229600" cy="4525963"/>
          </a:xfrm>
        </p:spPr>
        <p:txBody>
          <a:bodyPr/>
          <a:lstStyle/>
          <a:p>
            <a:pPr marL="514350" indent="-514350">
              <a:buFont typeface="+mj-lt"/>
              <a:buAutoNum type="alphaUcPeriod"/>
            </a:pPr>
            <a:r>
              <a:rPr lang="en-US" dirty="0" smtClean="0"/>
              <a:t>My summer job must pay in excess of $10/hour.</a:t>
            </a:r>
          </a:p>
          <a:p>
            <a:pPr marL="514350" indent="-514350">
              <a:buFont typeface="+mj-lt"/>
              <a:buAutoNum type="alphaUcPeriod"/>
            </a:pPr>
            <a:r>
              <a:rPr lang="en-US" dirty="0" smtClean="0"/>
              <a:t>If I walk to work, I would like my commute to last no more than 10 minutes.</a:t>
            </a:r>
          </a:p>
          <a:p>
            <a:pPr marL="514350" indent="-514350">
              <a:buFont typeface="+mj-lt"/>
              <a:buAutoNum type="alphaUcPeriod"/>
            </a:pPr>
            <a:r>
              <a:rPr lang="en-US" dirty="0" smtClean="0"/>
              <a:t>Today, the recipe requires 454 g of flour to bake bread.</a:t>
            </a:r>
          </a:p>
          <a:p>
            <a:pPr marL="514350" indent="-514350">
              <a:buFont typeface="+mj-lt"/>
              <a:buAutoNum type="alphaUcPeriod"/>
            </a:pPr>
            <a:r>
              <a:rPr lang="en-US" dirty="0" smtClean="0"/>
              <a:t>“A” and “B” are objectives, “C” is not.</a:t>
            </a:r>
          </a:p>
          <a:p>
            <a:pPr marL="514350" indent="-514350">
              <a:buFont typeface="+mj-lt"/>
              <a:buAutoNum type="alphaUcPeriod"/>
            </a:pPr>
            <a:r>
              <a:rPr lang="en-US" dirty="0" smtClean="0"/>
              <a:t>“A”, “B”, and “C” are NOT objectives.</a:t>
            </a:r>
          </a:p>
        </p:txBody>
      </p:sp>
    </p:spTree>
    <p:extLst>
      <p:ext uri="{BB962C8B-B14F-4D97-AF65-F5344CB8AC3E}">
        <p14:creationId xmlns:p14="http://schemas.microsoft.com/office/powerpoint/2010/main" val="1372136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839200" cy="6553200"/>
          </a:xfrm>
          <a:prstGeom prst="rect">
            <a:avLst/>
          </a:prstGeom>
          <a:solidFill>
            <a:schemeClr val="bg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p:txBody>
          <a:bodyPr/>
          <a:lstStyle/>
          <a:p>
            <a:r>
              <a:rPr lang="en-US" dirty="0" smtClean="0">
                <a:solidFill>
                  <a:srgbClr val="FFFFFF"/>
                </a:solidFill>
              </a:rPr>
              <a:t>Identify the objectives among “A”, “B” and “C” below.</a:t>
            </a:r>
            <a:endParaRPr lang="en-US" dirty="0">
              <a:solidFill>
                <a:srgbClr val="FFFFFF"/>
              </a:solidFill>
            </a:endParaRPr>
          </a:p>
        </p:txBody>
      </p:sp>
      <p:sp>
        <p:nvSpPr>
          <p:cNvPr id="5" name="Content Placeholder 4"/>
          <p:cNvSpPr>
            <a:spLocks noGrp="1"/>
          </p:cNvSpPr>
          <p:nvPr>
            <p:ph idx="1"/>
          </p:nvPr>
        </p:nvSpPr>
        <p:spPr/>
        <p:txBody>
          <a:bodyPr/>
          <a:lstStyle/>
          <a:p>
            <a:pPr marL="514350" indent="-514350">
              <a:buFont typeface="+mj-lt"/>
              <a:buAutoNum type="alphaUcPeriod"/>
            </a:pPr>
            <a:r>
              <a:rPr lang="en-US" dirty="0" smtClean="0">
                <a:solidFill>
                  <a:schemeClr val="tx1">
                    <a:lumMod val="50000"/>
                  </a:schemeClr>
                </a:solidFill>
              </a:rPr>
              <a:t>My summer job must pay in excess of $10/hour.</a:t>
            </a:r>
          </a:p>
          <a:p>
            <a:pPr marL="514350" indent="-514350">
              <a:buFont typeface="+mj-lt"/>
              <a:buAutoNum type="alphaUcPeriod"/>
            </a:pPr>
            <a:r>
              <a:rPr lang="en-US" dirty="0" smtClean="0">
                <a:solidFill>
                  <a:schemeClr val="tx1">
                    <a:lumMod val="50000"/>
                  </a:schemeClr>
                </a:solidFill>
              </a:rPr>
              <a:t>If I walk to work, I would like my commute to last no more than 10 minutes.</a:t>
            </a:r>
          </a:p>
          <a:p>
            <a:pPr marL="514350" indent="-514350">
              <a:buFont typeface="+mj-lt"/>
              <a:buAutoNum type="alphaUcPeriod"/>
            </a:pPr>
            <a:r>
              <a:rPr lang="en-US" dirty="0" smtClean="0">
                <a:solidFill>
                  <a:schemeClr val="tx1">
                    <a:lumMod val="50000"/>
                  </a:schemeClr>
                </a:solidFill>
              </a:rPr>
              <a:t>Today, the recipe requires 454 g of flour to bake bread.</a:t>
            </a:r>
          </a:p>
          <a:p>
            <a:pPr marL="514350" indent="-514350">
              <a:buFont typeface="+mj-lt"/>
              <a:buAutoNum type="alphaUcPeriod"/>
            </a:pPr>
            <a:r>
              <a:rPr lang="en-US" dirty="0" smtClean="0">
                <a:solidFill>
                  <a:schemeClr val="tx1">
                    <a:lumMod val="50000"/>
                  </a:schemeClr>
                </a:solidFill>
              </a:rPr>
              <a:t>“A” and “B” are objectives, “C” is not.</a:t>
            </a:r>
          </a:p>
          <a:p>
            <a:pPr marL="514350" indent="-514350">
              <a:buFont typeface="+mj-lt"/>
              <a:buAutoNum type="alphaUcPeriod"/>
            </a:pPr>
            <a:r>
              <a:rPr lang="en-US" b="1" dirty="0" smtClean="0"/>
              <a:t>“A”, “B”, and “C” are NOT objectives.</a:t>
            </a:r>
          </a:p>
        </p:txBody>
      </p:sp>
    </p:spTree>
    <p:extLst>
      <p:ext uri="{BB962C8B-B14F-4D97-AF65-F5344CB8AC3E}">
        <p14:creationId xmlns:p14="http://schemas.microsoft.com/office/powerpoint/2010/main" val="36689330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839200" cy="6553200"/>
          </a:xfrm>
          <a:prstGeom prst="rect">
            <a:avLst/>
          </a:prstGeom>
          <a:solidFill>
            <a:schemeClr val="bg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 name="Title 3"/>
          <p:cNvSpPr>
            <a:spLocks noGrp="1"/>
          </p:cNvSpPr>
          <p:nvPr>
            <p:ph type="title"/>
          </p:nvPr>
        </p:nvSpPr>
        <p:spPr/>
        <p:txBody>
          <a:bodyPr/>
          <a:lstStyle/>
          <a:p>
            <a:r>
              <a:rPr lang="en-US" dirty="0" smtClean="0">
                <a:solidFill>
                  <a:srgbClr val="FFFFFF"/>
                </a:solidFill>
              </a:rPr>
              <a:t>Identify the objectives among “A”, “B” and “C” below.</a:t>
            </a:r>
            <a:endParaRPr lang="en-US" dirty="0">
              <a:solidFill>
                <a:srgbClr val="FFFFFF"/>
              </a:solidFill>
            </a:endParaRPr>
          </a:p>
        </p:txBody>
      </p:sp>
      <p:sp>
        <p:nvSpPr>
          <p:cNvPr id="5" name="Content Placeholder 4"/>
          <p:cNvSpPr>
            <a:spLocks noGrp="1"/>
          </p:cNvSpPr>
          <p:nvPr>
            <p:ph idx="1"/>
          </p:nvPr>
        </p:nvSpPr>
        <p:spPr>
          <a:xfrm>
            <a:off x="457200" y="1570037"/>
            <a:ext cx="8229600" cy="4525963"/>
          </a:xfrm>
        </p:spPr>
        <p:txBody>
          <a:bodyPr/>
          <a:lstStyle/>
          <a:p>
            <a:pPr marL="514350" indent="-514350">
              <a:buFont typeface="+mj-lt"/>
              <a:buAutoNum type="alphaUcPeriod"/>
            </a:pPr>
            <a:r>
              <a:rPr lang="en-US" dirty="0" smtClean="0">
                <a:solidFill>
                  <a:srgbClr val="FFFF00"/>
                </a:solidFill>
              </a:rPr>
              <a:t>Pay &gt; $10/</a:t>
            </a:r>
            <a:r>
              <a:rPr lang="en-US" dirty="0" smtClean="0">
                <a:solidFill>
                  <a:srgbClr val="FFFF00"/>
                </a:solidFill>
              </a:rPr>
              <a:t>hour (I want to maximize my pay.)</a:t>
            </a:r>
            <a:endParaRPr lang="en-US" dirty="0" smtClean="0">
              <a:solidFill>
                <a:srgbClr val="FFFF00"/>
              </a:solidFill>
            </a:endParaRPr>
          </a:p>
          <a:p>
            <a:pPr marL="514350" indent="-514350">
              <a:buFont typeface="+mj-lt"/>
              <a:buAutoNum type="alphaUcPeriod"/>
            </a:pPr>
            <a:r>
              <a:rPr lang="en-US" dirty="0" err="1" smtClean="0">
                <a:solidFill>
                  <a:srgbClr val="FFFF00"/>
                </a:solidFill>
              </a:rPr>
              <a:t>T</a:t>
            </a:r>
            <a:r>
              <a:rPr lang="en-US" baseline="-25000" dirty="0" err="1" smtClean="0">
                <a:solidFill>
                  <a:srgbClr val="FFFF00"/>
                </a:solidFill>
              </a:rPr>
              <a:t>walk</a:t>
            </a:r>
            <a:r>
              <a:rPr lang="en-US" dirty="0" smtClean="0">
                <a:solidFill>
                  <a:srgbClr val="FFFF00"/>
                </a:solidFill>
              </a:rPr>
              <a:t> &lt; 10 </a:t>
            </a:r>
            <a:r>
              <a:rPr lang="en-US" dirty="0" smtClean="0">
                <a:solidFill>
                  <a:srgbClr val="FFFF00"/>
                </a:solidFill>
              </a:rPr>
              <a:t>minutes (I want the shortest commute possible.)</a:t>
            </a:r>
            <a:endParaRPr lang="en-US" dirty="0" smtClean="0">
              <a:solidFill>
                <a:schemeClr val="tx1">
                  <a:lumMod val="50000"/>
                </a:schemeClr>
              </a:solidFill>
            </a:endParaRPr>
          </a:p>
          <a:p>
            <a:pPr marL="514350" indent="-514350">
              <a:buFont typeface="+mj-lt"/>
              <a:buAutoNum type="alphaUcPeriod"/>
            </a:pPr>
            <a:r>
              <a:rPr lang="en-US" dirty="0" err="1" smtClean="0">
                <a:solidFill>
                  <a:srgbClr val="FFFF00"/>
                </a:solidFill>
              </a:rPr>
              <a:t>M</a:t>
            </a:r>
            <a:r>
              <a:rPr lang="en-US" baseline="-25000" dirty="0" err="1" smtClean="0">
                <a:solidFill>
                  <a:srgbClr val="FFFF00"/>
                </a:solidFill>
              </a:rPr>
              <a:t>flour</a:t>
            </a:r>
            <a:r>
              <a:rPr lang="en-US" dirty="0" smtClean="0">
                <a:solidFill>
                  <a:srgbClr val="FFFF00"/>
                </a:solidFill>
              </a:rPr>
              <a:t> = 454 </a:t>
            </a:r>
            <a:r>
              <a:rPr lang="en-US" dirty="0" smtClean="0">
                <a:solidFill>
                  <a:srgbClr val="FFFF00"/>
                </a:solidFill>
              </a:rPr>
              <a:t>grams (not seeking a maximum or minimum, just a statement of property needs.)</a:t>
            </a:r>
            <a:endParaRPr lang="en-US" dirty="0" smtClean="0">
              <a:solidFill>
                <a:schemeClr val="tx1">
                  <a:lumMod val="50000"/>
                </a:schemeClr>
              </a:solidFill>
            </a:endParaRPr>
          </a:p>
          <a:p>
            <a:pPr marL="514350" indent="-514350">
              <a:buFont typeface="+mj-lt"/>
              <a:buAutoNum type="alphaUcPeriod"/>
            </a:pPr>
            <a:r>
              <a:rPr lang="en-US" dirty="0" smtClean="0">
                <a:solidFill>
                  <a:schemeClr val="tx1">
                    <a:lumMod val="50000"/>
                  </a:schemeClr>
                </a:solidFill>
              </a:rPr>
              <a:t>“A” and “B” are objectives, “C” is not.</a:t>
            </a:r>
          </a:p>
          <a:p>
            <a:pPr marL="514350" indent="-514350">
              <a:buFont typeface="+mj-lt"/>
              <a:buAutoNum type="alphaUcPeriod"/>
            </a:pPr>
            <a:r>
              <a:rPr lang="en-US" b="1" dirty="0" smtClean="0"/>
              <a:t>“A”, “B”, and “C” are NOT objectives.</a:t>
            </a:r>
          </a:p>
        </p:txBody>
      </p:sp>
    </p:spTree>
    <p:extLst>
      <p:ext uri="{BB962C8B-B14F-4D97-AF65-F5344CB8AC3E}">
        <p14:creationId xmlns:p14="http://schemas.microsoft.com/office/powerpoint/2010/main" val="37098244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ctrTitle"/>
          </p:nvPr>
        </p:nvSpPr>
        <p:spPr>
          <a:xfrm>
            <a:off x="685800" y="0"/>
            <a:ext cx="7772400" cy="1066800"/>
          </a:xfrm>
        </p:spPr>
        <p:txBody>
          <a:bodyPr/>
          <a:lstStyle/>
          <a:p>
            <a:pPr eaLnBrk="1" hangingPunct="1"/>
            <a:r>
              <a:rPr lang="en-US" sz="3600">
                <a:latin typeface="Arial" charset="0"/>
              </a:rPr>
              <a:t>Selection Strategies</a:t>
            </a:r>
          </a:p>
        </p:txBody>
      </p:sp>
      <p:sp>
        <p:nvSpPr>
          <p:cNvPr id="6" name="Subtitle 5"/>
          <p:cNvSpPr>
            <a:spLocks noGrp="1"/>
          </p:cNvSpPr>
          <p:nvPr>
            <p:ph type="subTitle" idx="1"/>
          </p:nvPr>
        </p:nvSpPr>
        <p:spPr>
          <a:xfrm>
            <a:off x="876300" y="5257800"/>
            <a:ext cx="7391400" cy="1512888"/>
          </a:xfrm>
        </p:spPr>
        <p:txBody>
          <a:bodyPr rtlCol="0">
            <a:normAutofit fontScale="85000" lnSpcReduction="10000"/>
          </a:bodyPr>
          <a:lstStyle/>
          <a:p>
            <a:pPr eaLnBrk="1" fontAlgn="auto" hangingPunct="1">
              <a:spcAft>
                <a:spcPts val="0"/>
              </a:spcAft>
              <a:buFont typeface="Arial" pitchFamily="34" charset="0"/>
              <a:buNone/>
              <a:defRPr/>
            </a:pPr>
            <a:r>
              <a:rPr lang="en-US" dirty="0" smtClean="0">
                <a:ea typeface="+mn-ea"/>
                <a:cs typeface="+mn-cs"/>
              </a:rPr>
              <a:t>Required features are constraints; they are used to screen out unsuitable cars. The survivors are ranked by cost of ownership</a:t>
            </a:r>
            <a:endParaRPr lang="en-US" dirty="0">
              <a:ea typeface="+mn-ea"/>
              <a:cs typeface="+mn-cs"/>
            </a:endParaRPr>
          </a:p>
        </p:txBody>
      </p:sp>
      <p:grpSp>
        <p:nvGrpSpPr>
          <p:cNvPr id="17412" name="Group 2"/>
          <p:cNvGrpSpPr>
            <a:grpSpLocks/>
          </p:cNvGrpSpPr>
          <p:nvPr/>
        </p:nvGrpSpPr>
        <p:grpSpPr bwMode="auto">
          <a:xfrm>
            <a:off x="1497013" y="1066800"/>
            <a:ext cx="6172200" cy="3962400"/>
            <a:chOff x="1371599" y="758899"/>
            <a:chExt cx="6400800" cy="4192064"/>
          </a:xfrm>
        </p:grpSpPr>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758899"/>
              <a:ext cx="6400800" cy="39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3"/>
            <p:cNvSpPr txBox="1">
              <a:spLocks noChangeArrowheads="1"/>
            </p:cNvSpPr>
            <p:nvPr/>
          </p:nvSpPr>
          <p:spPr bwMode="auto">
            <a:xfrm>
              <a:off x="4192729" y="4704742"/>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5.3</a:t>
              </a:r>
            </a:p>
          </p:txBody>
        </p:sp>
      </p:grpSp>
    </p:spTree>
    <p:extLst>
      <p:ext uri="{BB962C8B-B14F-4D97-AF65-F5344CB8AC3E}">
        <p14:creationId xmlns:p14="http://schemas.microsoft.com/office/powerpoint/2010/main" val="25767780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ctrTitle"/>
          </p:nvPr>
        </p:nvSpPr>
        <p:spPr>
          <a:xfrm>
            <a:off x="685800" y="-76200"/>
            <a:ext cx="7772400" cy="1171575"/>
          </a:xfrm>
        </p:spPr>
        <p:txBody>
          <a:bodyPr/>
          <a:lstStyle/>
          <a:p>
            <a:pPr eaLnBrk="1" hangingPunct="1"/>
            <a:r>
              <a:rPr lang="en-US">
                <a:latin typeface="Arial" charset="0"/>
              </a:rPr>
              <a:t>Choosing a Material</a:t>
            </a:r>
          </a:p>
        </p:txBody>
      </p:sp>
      <p:sp>
        <p:nvSpPr>
          <p:cNvPr id="6" name="Subtitle 5"/>
          <p:cNvSpPr>
            <a:spLocks noGrp="1"/>
          </p:cNvSpPr>
          <p:nvPr>
            <p:ph type="subTitle" idx="1"/>
          </p:nvPr>
        </p:nvSpPr>
        <p:spPr>
          <a:xfrm>
            <a:off x="476250" y="5619750"/>
            <a:ext cx="8191500" cy="1219200"/>
          </a:xfrm>
        </p:spPr>
        <p:txBody>
          <a:bodyPr rtlCol="0">
            <a:normAutofit fontScale="70000" lnSpcReduction="20000"/>
          </a:bodyPr>
          <a:lstStyle/>
          <a:p>
            <a:pPr eaLnBrk="1" fontAlgn="auto" hangingPunct="1">
              <a:spcAft>
                <a:spcPts val="0"/>
              </a:spcAft>
              <a:buFont typeface="Arial" pitchFamily="34" charset="0"/>
              <a:buNone/>
              <a:defRPr/>
            </a:pPr>
            <a:r>
              <a:rPr lang="en-US" dirty="0" smtClean="0">
                <a:ea typeface="+mn-ea"/>
                <a:cs typeface="+mn-cs"/>
              </a:rPr>
              <a:t>Design requirements are first expressed as constraints and objectives. The constraints are used for screening. The survivors are ranked by the objective, expressed as a material index.</a:t>
            </a:r>
            <a:endParaRPr lang="en-US" dirty="0">
              <a:ea typeface="+mn-ea"/>
              <a:cs typeface="+mn-cs"/>
            </a:endParaRPr>
          </a:p>
        </p:txBody>
      </p:sp>
      <p:grpSp>
        <p:nvGrpSpPr>
          <p:cNvPr id="18436" name="Group 2"/>
          <p:cNvGrpSpPr>
            <a:grpSpLocks/>
          </p:cNvGrpSpPr>
          <p:nvPr/>
        </p:nvGrpSpPr>
        <p:grpSpPr bwMode="auto">
          <a:xfrm>
            <a:off x="1355725" y="1143000"/>
            <a:ext cx="6400800" cy="4356100"/>
            <a:chOff x="1371600" y="990600"/>
            <a:chExt cx="6400800" cy="4356511"/>
          </a:xfrm>
        </p:grpSpPr>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6400800" cy="411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3"/>
            <p:cNvSpPr txBox="1">
              <a:spLocks noChangeArrowheads="1"/>
            </p:cNvSpPr>
            <p:nvPr/>
          </p:nvSpPr>
          <p:spPr bwMode="auto">
            <a:xfrm>
              <a:off x="4157463" y="5100890"/>
              <a:ext cx="829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5.14</a:t>
              </a:r>
            </a:p>
          </p:txBody>
        </p:sp>
      </p:grpSp>
    </p:spTree>
    <p:extLst>
      <p:ext uri="{BB962C8B-B14F-4D97-AF65-F5344CB8AC3E}">
        <p14:creationId xmlns:p14="http://schemas.microsoft.com/office/powerpoint/2010/main" val="36397400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p:cNvSpPr>
            <a:spLocks noGrp="1"/>
          </p:cNvSpPr>
          <p:nvPr>
            <p:ph type="ctrTitle"/>
          </p:nvPr>
        </p:nvSpPr>
        <p:spPr>
          <a:xfrm>
            <a:off x="457200" y="93663"/>
            <a:ext cx="8229600" cy="1470025"/>
          </a:xfrm>
        </p:spPr>
        <p:txBody>
          <a:bodyPr/>
          <a:lstStyle/>
          <a:p>
            <a:pPr eaLnBrk="1" hangingPunct="1"/>
            <a:r>
              <a:rPr lang="en-US">
                <a:latin typeface="Arial" charset="0"/>
              </a:rPr>
              <a:t>Strategy for Materials Selection</a:t>
            </a:r>
          </a:p>
        </p:txBody>
      </p:sp>
      <p:sp>
        <p:nvSpPr>
          <p:cNvPr id="7" name="Subtitle 6"/>
          <p:cNvSpPr>
            <a:spLocks noGrp="1"/>
          </p:cNvSpPr>
          <p:nvPr>
            <p:ph type="subTitle" idx="1"/>
          </p:nvPr>
        </p:nvSpPr>
        <p:spPr>
          <a:xfrm>
            <a:off x="5029200" y="1981200"/>
            <a:ext cx="3581400" cy="1790700"/>
          </a:xfrm>
          <a:solidFill>
            <a:schemeClr val="accent5">
              <a:lumMod val="75000"/>
            </a:schemeClr>
          </a:solidFill>
        </p:spPr>
        <p:txBody>
          <a:bodyPr rtlCol="0">
            <a:normAutofit fontScale="70000" lnSpcReduction="20000"/>
          </a:bodyPr>
          <a:lstStyle/>
          <a:p>
            <a:pPr eaLnBrk="1" fontAlgn="auto" hangingPunct="1">
              <a:spcAft>
                <a:spcPts val="0"/>
              </a:spcAft>
              <a:buFont typeface="Arial" pitchFamily="34" charset="0"/>
              <a:buNone/>
              <a:defRPr/>
            </a:pPr>
            <a:r>
              <a:rPr lang="en-US" dirty="0" smtClean="0">
                <a:ea typeface="+mn-ea"/>
                <a:cs typeface="+mn-cs"/>
              </a:rPr>
              <a:t>The four main steps:</a:t>
            </a:r>
          </a:p>
          <a:p>
            <a:pPr eaLnBrk="1" fontAlgn="auto" hangingPunct="1">
              <a:spcAft>
                <a:spcPts val="0"/>
              </a:spcAft>
              <a:buFont typeface="Arial" pitchFamily="34" charset="0"/>
              <a:buNone/>
              <a:defRPr/>
            </a:pPr>
            <a:r>
              <a:rPr lang="en-US" dirty="0" smtClean="0">
                <a:ea typeface="+mn-ea"/>
                <a:cs typeface="+mn-cs"/>
              </a:rPr>
              <a:t>Translation</a:t>
            </a:r>
          </a:p>
          <a:p>
            <a:pPr eaLnBrk="1" fontAlgn="auto" hangingPunct="1">
              <a:spcAft>
                <a:spcPts val="0"/>
              </a:spcAft>
              <a:buFont typeface="Arial" pitchFamily="34" charset="0"/>
              <a:buNone/>
              <a:defRPr/>
            </a:pPr>
            <a:r>
              <a:rPr lang="en-US" dirty="0" smtClean="0">
                <a:ea typeface="+mn-ea"/>
                <a:cs typeface="+mn-cs"/>
              </a:rPr>
              <a:t>Screening</a:t>
            </a:r>
          </a:p>
          <a:p>
            <a:pPr eaLnBrk="1" fontAlgn="auto" hangingPunct="1">
              <a:spcAft>
                <a:spcPts val="0"/>
              </a:spcAft>
              <a:buFont typeface="Arial" pitchFamily="34" charset="0"/>
              <a:buNone/>
              <a:defRPr/>
            </a:pPr>
            <a:r>
              <a:rPr lang="en-US" dirty="0" smtClean="0">
                <a:ea typeface="+mn-ea"/>
                <a:cs typeface="+mn-cs"/>
              </a:rPr>
              <a:t>Ranking</a:t>
            </a:r>
          </a:p>
          <a:p>
            <a:pPr eaLnBrk="1" fontAlgn="auto" hangingPunct="1">
              <a:spcAft>
                <a:spcPts val="0"/>
              </a:spcAft>
              <a:buFont typeface="Arial" pitchFamily="34" charset="0"/>
              <a:buNone/>
              <a:defRPr/>
            </a:pPr>
            <a:r>
              <a:rPr lang="en-US" dirty="0" smtClean="0">
                <a:ea typeface="+mn-ea"/>
                <a:cs typeface="+mn-cs"/>
              </a:rPr>
              <a:t>Documentation</a:t>
            </a:r>
            <a:endParaRPr lang="en-US" dirty="0">
              <a:ea typeface="+mn-ea"/>
              <a:cs typeface="+mn-cs"/>
            </a:endParaRPr>
          </a:p>
        </p:txBody>
      </p:sp>
      <p:grpSp>
        <p:nvGrpSpPr>
          <p:cNvPr id="19460" name="Group 2"/>
          <p:cNvGrpSpPr>
            <a:grpSpLocks/>
          </p:cNvGrpSpPr>
          <p:nvPr/>
        </p:nvGrpSpPr>
        <p:grpSpPr bwMode="auto">
          <a:xfrm>
            <a:off x="990600" y="1447800"/>
            <a:ext cx="3276600" cy="5076825"/>
            <a:chOff x="3250914" y="411956"/>
            <a:chExt cx="2642171" cy="4818221"/>
          </a:xfrm>
        </p:grpSpPr>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914" y="411956"/>
              <a:ext cx="26421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3"/>
            <p:cNvSpPr txBox="1">
              <a:spLocks noChangeArrowheads="1"/>
            </p:cNvSpPr>
            <p:nvPr/>
          </p:nvSpPr>
          <p:spPr bwMode="auto">
            <a:xfrm>
              <a:off x="4192728" y="4983956"/>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5.5</a:t>
              </a:r>
            </a:p>
          </p:txBody>
        </p:sp>
      </p:grpSp>
    </p:spTree>
    <p:extLst>
      <p:ext uri="{BB962C8B-B14F-4D97-AF65-F5344CB8AC3E}">
        <p14:creationId xmlns:p14="http://schemas.microsoft.com/office/powerpoint/2010/main" val="12306074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1">
                    <a:lumMod val="40000"/>
                    <a:lumOff val="60000"/>
                  </a:schemeClr>
                </a:solidFill>
                <a:ea typeface="+mj-ea"/>
                <a:cs typeface="+mj-cs"/>
              </a:rPr>
              <a:t>Translating Design Requirements</a:t>
            </a:r>
            <a:endParaRPr lang="en-US" dirty="0">
              <a:solidFill>
                <a:schemeClr val="accent1">
                  <a:lumMod val="40000"/>
                  <a:lumOff val="60000"/>
                </a:schemeClr>
              </a:solidFill>
              <a:ea typeface="+mj-ea"/>
              <a:cs typeface="+mj-cs"/>
            </a:endParaRP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676400"/>
            <a:ext cx="844867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8326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ea typeface="+mn-ea"/>
              <a:cs typeface="+mn-cs"/>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352800"/>
            <a:ext cx="680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4"/>
          <p:cNvGrpSpPr>
            <a:grpSpLocks/>
          </p:cNvGrpSpPr>
          <p:nvPr/>
        </p:nvGrpSpPr>
        <p:grpSpPr bwMode="auto">
          <a:xfrm>
            <a:off x="2614613" y="411163"/>
            <a:ext cx="3902075" cy="2484437"/>
            <a:chOff x="1371600" y="990600"/>
            <a:chExt cx="6400800" cy="4356511"/>
          </a:xfrm>
        </p:grpSpPr>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600"/>
              <a:ext cx="6400800" cy="411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6"/>
            <p:cNvSpPr txBox="1">
              <a:spLocks noChangeArrowheads="1"/>
            </p:cNvSpPr>
            <p:nvPr/>
          </p:nvSpPr>
          <p:spPr bwMode="auto">
            <a:xfrm>
              <a:off x="4157463" y="5100890"/>
              <a:ext cx="829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5.14</a:t>
              </a:r>
            </a:p>
          </p:txBody>
        </p:sp>
      </p:grpSp>
    </p:spTree>
    <p:extLst>
      <p:ext uri="{BB962C8B-B14F-4D97-AF65-F5344CB8AC3E}">
        <p14:creationId xmlns:p14="http://schemas.microsoft.com/office/powerpoint/2010/main" val="4227301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5049838"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43250"/>
            <a:ext cx="51974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5599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2200" y="698956"/>
            <a:ext cx="4572000" cy="646331"/>
          </a:xfrm>
          <a:prstGeom prst="rect">
            <a:avLst/>
          </a:prstGeom>
        </p:spPr>
        <p:txBody>
          <a:bodyPr>
            <a:spAutoFit/>
          </a:bodyPr>
          <a:lstStyle/>
          <a:p>
            <a:pPr algn="ctr"/>
            <a:r>
              <a:rPr lang="en-US" dirty="0" smtClean="0"/>
              <a:t>Materials Selection in Mechanical Design, 4th Edition © 2010 Michael Ashby</a:t>
            </a:r>
            <a:endParaRPr lang="en-US" dirty="0"/>
          </a:p>
        </p:txBody>
      </p:sp>
      <p:pic>
        <p:nvPicPr>
          <p:cNvPr id="6" name="Picture 5"/>
          <p:cNvPicPr>
            <a:picLocks noChangeAspect="1"/>
          </p:cNvPicPr>
          <p:nvPr/>
        </p:nvPicPr>
        <p:blipFill>
          <a:blip r:embed="rId2"/>
          <a:stretch>
            <a:fillRect/>
          </a:stretch>
        </p:blipFill>
        <p:spPr>
          <a:xfrm>
            <a:off x="2897048" y="2044243"/>
            <a:ext cx="3349905" cy="4114800"/>
          </a:xfrm>
          <a:prstGeom prst="rect">
            <a:avLst/>
          </a:prstGeom>
        </p:spPr>
      </p:pic>
    </p:spTree>
    <p:extLst>
      <p:ext uri="{BB962C8B-B14F-4D97-AF65-F5344CB8AC3E}">
        <p14:creationId xmlns:p14="http://schemas.microsoft.com/office/powerpoint/2010/main" val="11381093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685800" y="533400"/>
            <a:ext cx="7772400" cy="1470025"/>
          </a:xfrm>
        </p:spPr>
        <p:txBody>
          <a:bodyPr/>
          <a:lstStyle/>
          <a:p>
            <a:pPr eaLnBrk="1" hangingPunct="1"/>
            <a:r>
              <a:rPr lang="en-US">
                <a:latin typeface="Arial" charset="0"/>
              </a:rPr>
              <a:t>Material Indices</a:t>
            </a:r>
          </a:p>
        </p:txBody>
      </p:sp>
      <p:sp>
        <p:nvSpPr>
          <p:cNvPr id="5" name="Subtitle 4"/>
          <p:cNvSpPr>
            <a:spLocks noGrp="1"/>
          </p:cNvSpPr>
          <p:nvPr>
            <p:ph type="subTitle" idx="1"/>
          </p:nvPr>
        </p:nvSpPr>
        <p:spPr>
          <a:xfrm>
            <a:off x="1371600" y="1981200"/>
            <a:ext cx="6400800" cy="3124200"/>
          </a:xfrm>
        </p:spPr>
        <p:txBody>
          <a:bodyPr rtlCol="0">
            <a:normAutofit fontScale="92500" lnSpcReduction="10000"/>
          </a:bodyPr>
          <a:lstStyle/>
          <a:p>
            <a:pPr eaLnBrk="1" fontAlgn="auto" hangingPunct="1">
              <a:spcAft>
                <a:spcPts val="0"/>
              </a:spcAft>
              <a:buFont typeface="Arial" pitchFamily="34" charset="0"/>
              <a:buNone/>
              <a:defRPr/>
            </a:pPr>
            <a:endParaRPr lang="en-US" dirty="0" smtClean="0">
              <a:ea typeface="+mn-ea"/>
              <a:cs typeface="+mn-cs"/>
            </a:endParaRPr>
          </a:p>
          <a:p>
            <a:pPr eaLnBrk="1" fontAlgn="auto" hangingPunct="1">
              <a:spcAft>
                <a:spcPts val="0"/>
              </a:spcAft>
              <a:buFont typeface="Arial" pitchFamily="34" charset="0"/>
              <a:buNone/>
              <a:defRPr/>
            </a:pPr>
            <a:r>
              <a:rPr lang="en-US" u="sng" dirty="0" smtClean="0">
                <a:ea typeface="+mn-ea"/>
                <a:cs typeface="+mn-cs"/>
              </a:rPr>
              <a:t>Constraints</a:t>
            </a:r>
            <a:r>
              <a:rPr lang="en-US" dirty="0" smtClean="0">
                <a:ea typeface="+mn-ea"/>
                <a:cs typeface="+mn-cs"/>
              </a:rPr>
              <a:t> set property limits. </a:t>
            </a:r>
          </a:p>
          <a:p>
            <a:pPr eaLnBrk="1" fontAlgn="auto" hangingPunct="1">
              <a:spcAft>
                <a:spcPts val="0"/>
              </a:spcAft>
              <a:buFont typeface="Arial" pitchFamily="34" charset="0"/>
              <a:buNone/>
              <a:defRPr/>
            </a:pPr>
            <a:endParaRPr lang="en-US" dirty="0">
              <a:ea typeface="+mn-ea"/>
            </a:endParaRPr>
          </a:p>
          <a:p>
            <a:pPr eaLnBrk="1" fontAlgn="auto" hangingPunct="1">
              <a:spcAft>
                <a:spcPts val="0"/>
              </a:spcAft>
              <a:buFont typeface="Arial" pitchFamily="34" charset="0"/>
              <a:buNone/>
              <a:defRPr/>
            </a:pPr>
            <a:endParaRPr lang="en-US" dirty="0" smtClean="0">
              <a:ea typeface="+mn-ea"/>
              <a:cs typeface="+mn-cs"/>
            </a:endParaRPr>
          </a:p>
          <a:p>
            <a:pPr eaLnBrk="1" fontAlgn="auto" hangingPunct="1">
              <a:spcAft>
                <a:spcPts val="0"/>
              </a:spcAft>
              <a:buFont typeface="Arial" pitchFamily="34" charset="0"/>
              <a:buNone/>
              <a:defRPr/>
            </a:pPr>
            <a:r>
              <a:rPr lang="en-US" u="sng" dirty="0" smtClean="0">
                <a:ea typeface="+mn-ea"/>
                <a:cs typeface="+mn-cs"/>
              </a:rPr>
              <a:t>Objectives</a:t>
            </a:r>
            <a:r>
              <a:rPr lang="en-US" dirty="0" smtClean="0">
                <a:ea typeface="+mn-ea"/>
                <a:cs typeface="+mn-cs"/>
              </a:rPr>
              <a:t> define material indices, for which we seek extreme values.</a:t>
            </a:r>
            <a:endParaRPr lang="en-US" dirty="0">
              <a:ea typeface="+mn-ea"/>
              <a:cs typeface="+mn-cs"/>
            </a:endParaRPr>
          </a:p>
        </p:txBody>
      </p:sp>
    </p:spTree>
    <p:extLst>
      <p:ext uri="{BB962C8B-B14F-4D97-AF65-F5344CB8AC3E}">
        <p14:creationId xmlns:p14="http://schemas.microsoft.com/office/powerpoint/2010/main" val="13700866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ea typeface="+mn-ea"/>
              <a:cs typeface="+mn-cs"/>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7620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944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ctrTitle"/>
          </p:nvPr>
        </p:nvSpPr>
        <p:spPr>
          <a:xfrm>
            <a:off x="685800" y="-23813"/>
            <a:ext cx="7772400" cy="1470026"/>
          </a:xfrm>
        </p:spPr>
        <p:txBody>
          <a:bodyPr/>
          <a:lstStyle/>
          <a:p>
            <a:pPr eaLnBrk="1" hangingPunct="1"/>
            <a:r>
              <a:rPr lang="en-US">
                <a:latin typeface="Arial" charset="0"/>
              </a:rPr>
              <a:t>Minimizing Mass: </a:t>
            </a:r>
            <a:br>
              <a:rPr lang="en-US">
                <a:latin typeface="Arial" charset="0"/>
              </a:rPr>
            </a:br>
            <a:r>
              <a:rPr lang="en-US" b="0">
                <a:solidFill>
                  <a:schemeClr val="tx1"/>
                </a:solidFill>
                <a:latin typeface="Arial" charset="0"/>
              </a:rPr>
              <a:t>A light, strong tie</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400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5448300"/>
            <a:ext cx="185261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1371600" y="3706813"/>
            <a:ext cx="6400800" cy="1752600"/>
          </a:xfrm>
        </p:spPr>
        <p:txBody>
          <a:bodyPr rtlCol="0">
            <a:normAutofit/>
          </a:bodyPr>
          <a:lstStyle/>
          <a:p>
            <a:pPr eaLnBrk="1" fontAlgn="auto" hangingPunct="1">
              <a:spcAft>
                <a:spcPts val="0"/>
              </a:spcAft>
              <a:buFont typeface="Arial" pitchFamily="34" charset="0"/>
              <a:buNone/>
              <a:defRPr/>
            </a:pPr>
            <a:r>
              <a:rPr lang="en-US" dirty="0" smtClean="0">
                <a:ea typeface="+mn-ea"/>
                <a:cs typeface="+mn-cs"/>
              </a:rPr>
              <a:t>Objective Function: equation describing the quantity to be maximized or minimized.</a:t>
            </a:r>
            <a:endParaRPr lang="en-US" dirty="0">
              <a:ea typeface="+mn-ea"/>
              <a:cs typeface="+mn-cs"/>
            </a:endParaRPr>
          </a:p>
        </p:txBody>
      </p:sp>
    </p:spTree>
    <p:extLst>
      <p:ext uri="{BB962C8B-B14F-4D97-AF65-F5344CB8AC3E}">
        <p14:creationId xmlns:p14="http://schemas.microsoft.com/office/powerpoint/2010/main" val="269230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76200"/>
            <a:ext cx="8077200" cy="1371600"/>
          </a:xfrm>
        </p:spPr>
        <p:txBody>
          <a:bodyPr rtlCol="0">
            <a:normAutofit fontScale="92500" lnSpcReduction="10000"/>
          </a:bodyPr>
          <a:lstStyle/>
          <a:p>
            <a:pPr eaLnBrk="1" fontAlgn="auto" hangingPunct="1">
              <a:spcAft>
                <a:spcPts val="0"/>
              </a:spcAft>
              <a:buFont typeface="Arial" pitchFamily="34" charset="0"/>
              <a:buNone/>
              <a:defRPr/>
            </a:pPr>
            <a:r>
              <a:rPr lang="en-US" dirty="0" smtClean="0">
                <a:ea typeface="+mn-ea"/>
                <a:cs typeface="+mn-cs"/>
              </a:rPr>
              <a:t>We can reduce the mass by reducing the cross-section, but there is a constraint: A must be sufficient to carry F*, requiring that: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450" y="1447800"/>
            <a:ext cx="1373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Subtitle 4"/>
          <p:cNvSpPr txBox="1">
            <a:spLocks/>
          </p:cNvSpPr>
          <p:nvPr/>
        </p:nvSpPr>
        <p:spPr bwMode="auto">
          <a:xfrm>
            <a:off x="685800" y="2522538"/>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3200">
                <a:solidFill>
                  <a:srgbClr val="FFFFFF"/>
                </a:solidFill>
              </a:rPr>
              <a:t>Eliminating A between these two equations gives:</a:t>
            </a:r>
          </a:p>
        </p:txBody>
      </p:sp>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3657600"/>
            <a:ext cx="53911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5384800"/>
            <a:ext cx="1485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5"/>
          <p:cNvSpPr txBox="1">
            <a:spLocks noChangeArrowheads="1"/>
          </p:cNvSpPr>
          <p:nvPr/>
        </p:nvSpPr>
        <p:spPr bwMode="auto">
          <a:xfrm>
            <a:off x="381000" y="5334000"/>
            <a:ext cx="5895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Material indices are generally expressed so that a </a:t>
            </a:r>
          </a:p>
          <a:p>
            <a:pPr eaLnBrk="1" hangingPunct="1"/>
            <a:r>
              <a:rPr lang="en-US" sz="2000"/>
              <a:t>maximum value is sought, so the material index</a:t>
            </a:r>
          </a:p>
          <a:p>
            <a:pPr eaLnBrk="1" hangingPunct="1"/>
            <a:r>
              <a:rPr lang="en-US" sz="2000"/>
              <a:t>for a light, strong tie is:</a:t>
            </a:r>
          </a:p>
        </p:txBody>
      </p:sp>
    </p:spTree>
    <p:extLst>
      <p:ext uri="{BB962C8B-B14F-4D97-AF65-F5344CB8AC3E}">
        <p14:creationId xmlns:p14="http://schemas.microsoft.com/office/powerpoint/2010/main" val="509239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ctrTitle"/>
          </p:nvPr>
        </p:nvSpPr>
        <p:spPr/>
        <p:txBody>
          <a:bodyPr/>
          <a:lstStyle/>
          <a:p>
            <a:pPr eaLnBrk="1" hangingPunct="1"/>
            <a:r>
              <a:rPr lang="en-US" dirty="0">
                <a:latin typeface="Arial" charset="0"/>
              </a:rPr>
              <a:t>Minimizing Mass</a:t>
            </a:r>
            <a:br>
              <a:rPr lang="en-US" dirty="0">
                <a:latin typeface="Arial" charset="0"/>
              </a:rPr>
            </a:br>
            <a:r>
              <a:rPr lang="en-US" b="0" dirty="0">
                <a:solidFill>
                  <a:schemeClr val="tx1"/>
                </a:solidFill>
                <a:latin typeface="Arial" charset="0"/>
              </a:rPr>
              <a:t>A light, stiff panel</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0104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3902075"/>
            <a:ext cx="2495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4724400"/>
            <a:ext cx="2066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5715000"/>
            <a:ext cx="14668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4"/>
          <p:cNvSpPr txBox="1">
            <a:spLocks noChangeArrowheads="1"/>
          </p:cNvSpPr>
          <p:nvPr/>
        </p:nvSpPr>
        <p:spPr bwMode="auto">
          <a:xfrm>
            <a:off x="914400" y="3979863"/>
            <a:ext cx="34877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Objective Function</a:t>
            </a:r>
          </a:p>
          <a:p>
            <a:pPr eaLnBrk="1" hangingPunct="1"/>
            <a:endParaRPr lang="en-US" sz="3200" dirty="0"/>
          </a:p>
          <a:p>
            <a:pPr eaLnBrk="1" hangingPunct="1"/>
            <a:r>
              <a:rPr lang="en-US" dirty="0"/>
              <a:t>Constraint on Stiffness</a:t>
            </a:r>
          </a:p>
          <a:p>
            <a:pPr eaLnBrk="1" hangingPunct="1"/>
            <a:endParaRPr lang="en-US" sz="4400" dirty="0"/>
          </a:p>
          <a:p>
            <a:pPr eaLnBrk="1" hangingPunct="1"/>
            <a:r>
              <a:rPr lang="en-US" dirty="0"/>
              <a:t>Second Moment of Area</a:t>
            </a:r>
          </a:p>
        </p:txBody>
      </p:sp>
    </p:spTree>
    <p:extLst>
      <p:ext uri="{BB962C8B-B14F-4D97-AF65-F5344CB8AC3E}">
        <p14:creationId xmlns:p14="http://schemas.microsoft.com/office/powerpoint/2010/main" val="14107535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8839200" cy="6553200"/>
          </a:xfrm>
          <a:prstGeom prst="rect">
            <a:avLst/>
          </a:prstGeom>
          <a:solidFill>
            <a:schemeClr val="bg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7649" name="Title 2"/>
          <p:cNvSpPr>
            <a:spLocks noGrp="1"/>
          </p:cNvSpPr>
          <p:nvPr>
            <p:ph type="ctrTitle"/>
          </p:nvPr>
        </p:nvSpPr>
        <p:spPr/>
        <p:txBody>
          <a:bodyPr/>
          <a:lstStyle/>
          <a:p>
            <a:pPr eaLnBrk="1" hangingPunct="1"/>
            <a:r>
              <a:rPr lang="en-US" sz="3200" dirty="0" smtClean="0">
                <a:solidFill>
                  <a:schemeClr val="tx1"/>
                </a:solidFill>
                <a:latin typeface="Arial" charset="0"/>
              </a:rPr>
              <a:t>Break Into Groups and Develop the Performance Equation for the Light, Stiff Panel</a:t>
            </a:r>
            <a:endParaRPr lang="en-US" sz="3200" b="0" dirty="0">
              <a:solidFill>
                <a:schemeClr val="tx1"/>
              </a:solidFill>
              <a:latin typeface="Arial" charset="0"/>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0104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463" y="3902075"/>
            <a:ext cx="2495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4724400"/>
            <a:ext cx="20669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5715000"/>
            <a:ext cx="14668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4"/>
          <p:cNvSpPr txBox="1">
            <a:spLocks noChangeArrowheads="1"/>
          </p:cNvSpPr>
          <p:nvPr/>
        </p:nvSpPr>
        <p:spPr bwMode="auto">
          <a:xfrm>
            <a:off x="914400" y="3979863"/>
            <a:ext cx="34877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Objective Function</a:t>
            </a:r>
          </a:p>
          <a:p>
            <a:pPr eaLnBrk="1" hangingPunct="1"/>
            <a:endParaRPr lang="en-US" sz="3200"/>
          </a:p>
          <a:p>
            <a:pPr eaLnBrk="1" hangingPunct="1"/>
            <a:r>
              <a:rPr lang="en-US"/>
              <a:t>Constraint on Stiffness</a:t>
            </a:r>
          </a:p>
          <a:p>
            <a:pPr eaLnBrk="1" hangingPunct="1"/>
            <a:endParaRPr lang="en-US" sz="4400"/>
          </a:p>
          <a:p>
            <a:pPr eaLnBrk="1" hangingPunct="1"/>
            <a:r>
              <a:rPr lang="en-US"/>
              <a:t>Second Moment of Area</a:t>
            </a:r>
          </a:p>
        </p:txBody>
      </p:sp>
    </p:spTree>
    <p:extLst>
      <p:ext uri="{BB962C8B-B14F-4D97-AF65-F5344CB8AC3E}">
        <p14:creationId xmlns:p14="http://schemas.microsoft.com/office/powerpoint/2010/main" val="17732735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28600" y="3352800"/>
            <a:ext cx="6400800" cy="1752600"/>
          </a:xfrm>
        </p:spPr>
        <p:txBody>
          <a:bodyPr rtlCol="0">
            <a:normAutofit fontScale="92500" lnSpcReduction="20000"/>
          </a:bodyPr>
          <a:lstStyle/>
          <a:p>
            <a:pPr algn="l" eaLnBrk="1" fontAlgn="auto" hangingPunct="1">
              <a:spcAft>
                <a:spcPts val="0"/>
              </a:spcAft>
              <a:buFont typeface="Arial" pitchFamily="34" charset="0"/>
              <a:buNone/>
              <a:defRPr/>
            </a:pPr>
            <a:r>
              <a:rPr lang="en-US" dirty="0" smtClean="0">
                <a:ea typeface="+mn-ea"/>
                <a:cs typeface="+mn-cs"/>
              </a:rPr>
              <a:t>Material index for a light, stiff panel</a:t>
            </a:r>
          </a:p>
          <a:p>
            <a:pPr algn="l" eaLnBrk="1" fontAlgn="auto" hangingPunct="1">
              <a:spcAft>
                <a:spcPts val="0"/>
              </a:spcAft>
              <a:buFont typeface="Arial" pitchFamily="34" charset="0"/>
              <a:buNone/>
              <a:defRPr/>
            </a:pPr>
            <a:endParaRPr lang="en-US" dirty="0">
              <a:ea typeface="+mn-ea"/>
              <a:cs typeface="+mn-cs"/>
            </a:endParaRPr>
          </a:p>
          <a:p>
            <a:pPr algn="l" eaLnBrk="1" fontAlgn="auto" hangingPunct="1">
              <a:spcAft>
                <a:spcPts val="0"/>
              </a:spcAft>
              <a:buFont typeface="Arial" pitchFamily="34" charset="0"/>
              <a:buNone/>
              <a:defRPr/>
            </a:pPr>
            <a:r>
              <a:rPr lang="en-US" dirty="0" smtClean="0">
                <a:ea typeface="+mn-ea"/>
                <a:cs typeface="+mn-cs"/>
              </a:rPr>
              <a:t>Material index with a constraint of strength rather than stiffness</a:t>
            </a:r>
            <a:endParaRPr lang="en-US" dirty="0">
              <a:ea typeface="+mn-ea"/>
              <a:cs typeface="+mn-cs"/>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33400"/>
            <a:ext cx="77025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970213"/>
            <a:ext cx="1857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4191000"/>
            <a:ext cx="19716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9470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ctrTitle"/>
          </p:nvPr>
        </p:nvSpPr>
        <p:spPr/>
        <p:txBody>
          <a:bodyPr/>
          <a:lstStyle/>
          <a:p>
            <a:pPr eaLnBrk="1" hangingPunct="1"/>
            <a:r>
              <a:rPr lang="en-US">
                <a:latin typeface="Arial" charset="0"/>
              </a:rPr>
              <a:t>Performance Equation</a:t>
            </a:r>
          </a:p>
        </p:txBody>
      </p:sp>
      <p:sp>
        <p:nvSpPr>
          <p:cNvPr id="5" name="Subtitle 4"/>
          <p:cNvSpPr>
            <a:spLocks noGrp="1"/>
          </p:cNvSpPr>
          <p:nvPr>
            <p:ph type="subTitle" idx="1"/>
          </p:nvPr>
        </p:nvSpPr>
        <p:spPr>
          <a:solidFill>
            <a:schemeClr val="accent5">
              <a:lumMod val="75000"/>
            </a:schemeClr>
          </a:solidFill>
        </p:spPr>
        <p:txBody>
          <a:bodyPr rtlCol="0">
            <a:normAutofit fontScale="85000" lnSpcReduction="20000"/>
          </a:bodyPr>
          <a:lstStyle/>
          <a:p>
            <a:pPr eaLnBrk="1" fontAlgn="auto" hangingPunct="1">
              <a:spcAft>
                <a:spcPts val="0"/>
              </a:spcAft>
              <a:buFont typeface="Arial" pitchFamily="34" charset="0"/>
              <a:buNone/>
              <a:defRPr/>
            </a:pPr>
            <a:r>
              <a:rPr lang="en-US" dirty="0" smtClean="0">
                <a:ea typeface="+mn-ea"/>
                <a:cs typeface="+mn-cs"/>
              </a:rPr>
              <a:t>The performance of a structural element is determined by three things: the functional requirements, the geometry, and the properties of the material of which it is made.</a:t>
            </a:r>
            <a:endParaRPr lang="en-US" dirty="0">
              <a:ea typeface="+mn-ea"/>
              <a:cs typeface="+mn-cs"/>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l="10905" b="50000"/>
          <a:stretch>
            <a:fillRect/>
          </a:stretch>
        </p:blipFill>
        <p:spPr bwMode="auto">
          <a:xfrm>
            <a:off x="336550" y="2068513"/>
            <a:ext cx="8470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7810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4"/>
          <p:cNvSpPr>
            <a:spLocks noGrp="1"/>
          </p:cNvSpPr>
          <p:nvPr>
            <p:ph type="subTitle" idx="1"/>
          </p:nvPr>
        </p:nvSpPr>
        <p:spPr>
          <a:xfrm>
            <a:off x="914400" y="4800600"/>
            <a:ext cx="7315200" cy="1752600"/>
          </a:xfrm>
        </p:spPr>
        <p:txBody>
          <a:bodyPr/>
          <a:lstStyle/>
          <a:p>
            <a:pPr eaLnBrk="1" hangingPunct="1">
              <a:lnSpc>
                <a:spcPct val="90000"/>
              </a:lnSpc>
            </a:pPr>
            <a:r>
              <a:rPr lang="en-US" sz="3000">
                <a:solidFill>
                  <a:srgbClr val="FFFFFF"/>
                </a:solidFill>
                <a:latin typeface="Arial" charset="0"/>
              </a:rPr>
              <a:t> The specification of function, objective, and constraint leads to a materials index. The combination in the highlighted boxes leads to the index </a:t>
            </a:r>
            <a:r>
              <a:rPr lang="en-US" sz="3000" i="1">
                <a:solidFill>
                  <a:srgbClr val="FFFFFF"/>
                </a:solidFill>
                <a:latin typeface="Arial" charset="0"/>
              </a:rPr>
              <a:t>E</a:t>
            </a:r>
            <a:r>
              <a:rPr lang="en-US" sz="3000" i="1" baseline="30000">
                <a:solidFill>
                  <a:srgbClr val="FFFFFF"/>
                </a:solidFill>
                <a:latin typeface="Arial" charset="0"/>
              </a:rPr>
              <a:t>1/2</a:t>
            </a:r>
            <a:r>
              <a:rPr lang="en-US" sz="3000" i="1">
                <a:solidFill>
                  <a:srgbClr val="FFFFFF"/>
                </a:solidFill>
                <a:latin typeface="Arial" charset="0"/>
              </a:rPr>
              <a:t>/</a:t>
            </a:r>
            <a:r>
              <a:rPr lang="el-GR" sz="3000" i="1">
                <a:solidFill>
                  <a:srgbClr val="FFFFFF"/>
                </a:solidFill>
                <a:latin typeface="Arial" charset="0"/>
              </a:rPr>
              <a:t>ρ</a:t>
            </a:r>
            <a:r>
              <a:rPr lang="en-US" sz="3000">
                <a:solidFill>
                  <a:srgbClr val="FFFFFF"/>
                </a:solidFill>
                <a:latin typeface="Arial" charset="0"/>
              </a:rPr>
              <a:t>.</a:t>
            </a:r>
          </a:p>
        </p:txBody>
      </p:sp>
      <p:grpSp>
        <p:nvGrpSpPr>
          <p:cNvPr id="32771" name="Group 2"/>
          <p:cNvGrpSpPr>
            <a:grpSpLocks/>
          </p:cNvGrpSpPr>
          <p:nvPr/>
        </p:nvGrpSpPr>
        <p:grpSpPr bwMode="auto">
          <a:xfrm>
            <a:off x="1104900" y="457200"/>
            <a:ext cx="6934200" cy="4343400"/>
            <a:chOff x="1371600" y="1066800"/>
            <a:chExt cx="6400800" cy="3846367"/>
          </a:xfrm>
        </p:grpSpPr>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400800" cy="358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3"/>
            <p:cNvSpPr txBox="1">
              <a:spLocks noChangeArrowheads="1"/>
            </p:cNvSpPr>
            <p:nvPr/>
          </p:nvSpPr>
          <p:spPr bwMode="auto">
            <a:xfrm>
              <a:off x="4192729" y="4666946"/>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5.7</a:t>
              </a:r>
            </a:p>
          </p:txBody>
        </p:sp>
      </p:grpSp>
    </p:spTree>
    <p:extLst>
      <p:ext uri="{BB962C8B-B14F-4D97-AF65-F5344CB8AC3E}">
        <p14:creationId xmlns:p14="http://schemas.microsoft.com/office/powerpoint/2010/main" val="16028611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455613"/>
            <a:ext cx="632460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323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6553200"/>
          </a:xfrm>
          <a:prstGeom prst="rect">
            <a:avLst/>
          </a:prstGeom>
          <a:solidFill>
            <a:schemeClr val="bg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p:txBody>
          <a:bodyPr/>
          <a:lstStyle/>
          <a:p>
            <a:r>
              <a:rPr lang="en-US" dirty="0" smtClean="0">
                <a:solidFill>
                  <a:srgbClr val="FFFFFF"/>
                </a:solidFill>
              </a:rPr>
              <a:t>Materials Selection Requires:</a:t>
            </a:r>
            <a:endParaRPr lang="en-US" dirty="0">
              <a:solidFill>
                <a:srgbClr val="FFFFFF"/>
              </a:solidFill>
            </a:endParaRPr>
          </a:p>
        </p:txBody>
      </p:sp>
      <p:sp>
        <p:nvSpPr>
          <p:cNvPr id="4" name="Content Placeholder 3"/>
          <p:cNvSpPr>
            <a:spLocks noGrp="1"/>
          </p:cNvSpPr>
          <p:nvPr>
            <p:ph idx="1"/>
          </p:nvPr>
        </p:nvSpPr>
        <p:spPr/>
        <p:txBody>
          <a:bodyPr/>
          <a:lstStyle/>
          <a:p>
            <a:pPr marL="514350" indent="-514350">
              <a:buFont typeface="+mj-lt"/>
              <a:buAutoNum type="alphaUcPeriod"/>
            </a:pPr>
            <a:r>
              <a:rPr lang="en-US" dirty="0" smtClean="0"/>
              <a:t>Identification of objectives, constraints, and free variables.</a:t>
            </a:r>
          </a:p>
          <a:p>
            <a:pPr marL="514350" indent="-514350">
              <a:buFont typeface="+mj-lt"/>
              <a:buAutoNum type="alphaUcPeriod"/>
            </a:pPr>
            <a:r>
              <a:rPr lang="en-US" dirty="0" smtClean="0"/>
              <a:t>Development of a performance equation.</a:t>
            </a:r>
          </a:p>
          <a:p>
            <a:pPr marL="514350" indent="-514350">
              <a:buFont typeface="+mj-lt"/>
              <a:buAutoNum type="alphaUcPeriod"/>
            </a:pPr>
            <a:r>
              <a:rPr lang="en-US" dirty="0" smtClean="0"/>
              <a:t>Inspection of materials properties (through materials indices).</a:t>
            </a:r>
          </a:p>
          <a:p>
            <a:pPr marL="514350" indent="-514350">
              <a:buFont typeface="+mj-lt"/>
              <a:buAutoNum type="alphaUcPeriod"/>
            </a:pPr>
            <a:r>
              <a:rPr lang="en-US" dirty="0" smtClean="0"/>
              <a:t>Seeking documentation on specific materials.</a:t>
            </a:r>
          </a:p>
          <a:p>
            <a:pPr marL="514350" indent="-51435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15636479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1" y="914400"/>
            <a:ext cx="9122629" cy="491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3529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4"/>
          <p:cNvSpPr>
            <a:spLocks noGrp="1"/>
          </p:cNvSpPr>
          <p:nvPr>
            <p:ph type="subTitle" idx="1"/>
          </p:nvPr>
        </p:nvSpPr>
        <p:spPr>
          <a:xfrm>
            <a:off x="1104900" y="5486400"/>
            <a:ext cx="6934200" cy="1300163"/>
          </a:xfrm>
        </p:spPr>
        <p:txBody>
          <a:bodyPr/>
          <a:lstStyle/>
          <a:p>
            <a:pPr eaLnBrk="1" hangingPunct="1"/>
            <a:r>
              <a:rPr lang="en-US" sz="3000">
                <a:solidFill>
                  <a:srgbClr val="FFFFFF"/>
                </a:solidFill>
                <a:latin typeface="Arial" charset="0"/>
              </a:rPr>
              <a:t>A schematic E-</a:t>
            </a:r>
            <a:r>
              <a:rPr lang="el-GR" sz="3000">
                <a:solidFill>
                  <a:srgbClr val="FFFFFF"/>
                </a:solidFill>
                <a:latin typeface="Arial" charset="0"/>
              </a:rPr>
              <a:t>ρ</a:t>
            </a:r>
            <a:r>
              <a:rPr lang="en-US" sz="3000">
                <a:solidFill>
                  <a:srgbClr val="FFFFFF"/>
                </a:solidFill>
                <a:latin typeface="Arial" charset="0"/>
              </a:rPr>
              <a:t> chart showing a lower limit for E and an upper limit for </a:t>
            </a:r>
            <a:r>
              <a:rPr lang="el-GR" sz="3000">
                <a:solidFill>
                  <a:srgbClr val="FFFFFF"/>
                </a:solidFill>
                <a:latin typeface="Arial" charset="0"/>
              </a:rPr>
              <a:t>ρ</a:t>
            </a:r>
            <a:r>
              <a:rPr lang="en-US" sz="3000">
                <a:solidFill>
                  <a:srgbClr val="FFFFFF"/>
                </a:solidFill>
                <a:latin typeface="Arial" charset="0"/>
              </a:rPr>
              <a:t>.</a:t>
            </a:r>
          </a:p>
        </p:txBody>
      </p:sp>
      <p:grpSp>
        <p:nvGrpSpPr>
          <p:cNvPr id="35843" name="Group 2"/>
          <p:cNvGrpSpPr>
            <a:grpSpLocks/>
          </p:cNvGrpSpPr>
          <p:nvPr/>
        </p:nvGrpSpPr>
        <p:grpSpPr bwMode="auto">
          <a:xfrm>
            <a:off x="1371600" y="330200"/>
            <a:ext cx="6400800" cy="5046663"/>
            <a:chOff x="1371600" y="576262"/>
            <a:chExt cx="6400800" cy="5046821"/>
          </a:xfrm>
        </p:grpSpPr>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76262"/>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3"/>
            <p:cNvSpPr txBox="1">
              <a:spLocks noChangeArrowheads="1"/>
            </p:cNvSpPr>
            <p:nvPr/>
          </p:nvSpPr>
          <p:spPr bwMode="auto">
            <a:xfrm>
              <a:off x="4192729" y="5376862"/>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5.8</a:t>
              </a:r>
            </a:p>
          </p:txBody>
        </p:sp>
      </p:grpSp>
    </p:spTree>
    <p:extLst>
      <p:ext uri="{BB962C8B-B14F-4D97-AF65-F5344CB8AC3E}">
        <p14:creationId xmlns:p14="http://schemas.microsoft.com/office/powerpoint/2010/main" val="19005710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ctrTitle"/>
          </p:nvPr>
        </p:nvSpPr>
        <p:spPr>
          <a:xfrm>
            <a:off x="685800" y="-76200"/>
            <a:ext cx="7772400" cy="1371600"/>
          </a:xfrm>
        </p:spPr>
        <p:txBody>
          <a:bodyPr/>
          <a:lstStyle/>
          <a:p>
            <a:pPr eaLnBrk="1" hangingPunct="1"/>
            <a:r>
              <a:rPr lang="en-US">
                <a:latin typeface="Arial" charset="0"/>
              </a:rPr>
              <a:t>Ranking: Indices on Charts</a:t>
            </a:r>
          </a:p>
        </p:txBody>
      </p:sp>
      <p:sp>
        <p:nvSpPr>
          <p:cNvPr id="36866" name="Subtitle 5"/>
          <p:cNvSpPr>
            <a:spLocks noGrp="1"/>
          </p:cNvSpPr>
          <p:nvPr>
            <p:ph type="subTitle" idx="1"/>
          </p:nvPr>
        </p:nvSpPr>
        <p:spPr>
          <a:xfrm>
            <a:off x="723900" y="5629275"/>
            <a:ext cx="7696200" cy="1181100"/>
          </a:xfrm>
        </p:spPr>
        <p:txBody>
          <a:bodyPr/>
          <a:lstStyle/>
          <a:p>
            <a:pPr eaLnBrk="1" hangingPunct="1">
              <a:lnSpc>
                <a:spcPct val="90000"/>
              </a:lnSpc>
            </a:pPr>
            <a:r>
              <a:rPr lang="en-US" sz="2700">
                <a:solidFill>
                  <a:srgbClr val="FFFFFF"/>
                </a:solidFill>
                <a:latin typeface="Arial" charset="0"/>
              </a:rPr>
              <a:t>A schematic E-</a:t>
            </a:r>
            <a:r>
              <a:rPr lang="el-GR" sz="2700">
                <a:solidFill>
                  <a:srgbClr val="FFFFFF"/>
                </a:solidFill>
                <a:latin typeface="Arial" charset="0"/>
              </a:rPr>
              <a:t>ρ</a:t>
            </a:r>
            <a:r>
              <a:rPr lang="en-US" sz="2700">
                <a:solidFill>
                  <a:srgbClr val="FFFFFF"/>
                </a:solidFill>
                <a:latin typeface="Arial" charset="0"/>
              </a:rPr>
              <a:t> chart showing guide lines for the three material indices for stiff, lightweight design.</a:t>
            </a:r>
          </a:p>
        </p:txBody>
      </p:sp>
      <p:grpSp>
        <p:nvGrpSpPr>
          <p:cNvPr id="36868" name="Group 2"/>
          <p:cNvGrpSpPr>
            <a:grpSpLocks/>
          </p:cNvGrpSpPr>
          <p:nvPr/>
        </p:nvGrpSpPr>
        <p:grpSpPr bwMode="auto">
          <a:xfrm>
            <a:off x="1781175" y="1127125"/>
            <a:ext cx="5581650" cy="4419600"/>
            <a:chOff x="1371599" y="457199"/>
            <a:chExt cx="6400800" cy="5200048"/>
          </a:xfrm>
        </p:grpSpPr>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457199"/>
              <a:ext cx="6400800" cy="49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3"/>
            <p:cNvSpPr txBox="1">
              <a:spLocks noChangeArrowheads="1"/>
            </p:cNvSpPr>
            <p:nvPr/>
          </p:nvSpPr>
          <p:spPr bwMode="auto">
            <a:xfrm>
              <a:off x="4192729" y="5411026"/>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5.9</a:t>
              </a:r>
            </a:p>
          </p:txBody>
        </p:sp>
      </p:grpSp>
    </p:spTree>
    <p:extLst>
      <p:ext uri="{BB962C8B-B14F-4D97-AF65-F5344CB8AC3E}">
        <p14:creationId xmlns:p14="http://schemas.microsoft.com/office/powerpoint/2010/main" val="7855046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4"/>
          <p:cNvSpPr>
            <a:spLocks noGrp="1"/>
          </p:cNvSpPr>
          <p:nvPr>
            <p:ph type="subTitle" idx="1"/>
          </p:nvPr>
        </p:nvSpPr>
        <p:spPr>
          <a:xfrm>
            <a:off x="1371600" y="5734050"/>
            <a:ext cx="6400800" cy="876300"/>
          </a:xfrm>
        </p:spPr>
        <p:txBody>
          <a:bodyPr/>
          <a:lstStyle/>
          <a:p>
            <a:pPr eaLnBrk="1" hangingPunct="1">
              <a:lnSpc>
                <a:spcPct val="90000"/>
              </a:lnSpc>
            </a:pPr>
            <a:r>
              <a:rPr lang="en-US" sz="2700">
                <a:solidFill>
                  <a:srgbClr val="FFFFFF"/>
                </a:solidFill>
                <a:latin typeface="Arial" charset="0"/>
              </a:rPr>
              <a:t>A schematic E-</a:t>
            </a:r>
            <a:r>
              <a:rPr lang="el-GR" sz="2700">
                <a:solidFill>
                  <a:srgbClr val="FFFFFF"/>
                </a:solidFill>
                <a:latin typeface="Arial" charset="0"/>
              </a:rPr>
              <a:t>ρ</a:t>
            </a:r>
            <a:r>
              <a:rPr lang="en-US" sz="2700">
                <a:solidFill>
                  <a:srgbClr val="FFFFFF"/>
                </a:solidFill>
                <a:latin typeface="Arial" charset="0"/>
              </a:rPr>
              <a:t> chart showing a grid of lines for the material index </a:t>
            </a:r>
            <a:r>
              <a:rPr lang="en-US" sz="2700" i="1">
                <a:solidFill>
                  <a:srgbClr val="FFFFFF"/>
                </a:solidFill>
                <a:latin typeface="Arial" charset="0"/>
              </a:rPr>
              <a:t>M=E</a:t>
            </a:r>
            <a:r>
              <a:rPr lang="en-US" sz="2700" i="1" baseline="30000">
                <a:solidFill>
                  <a:srgbClr val="FFFFFF"/>
                </a:solidFill>
                <a:latin typeface="Arial" charset="0"/>
              </a:rPr>
              <a:t>1/3</a:t>
            </a:r>
            <a:r>
              <a:rPr lang="en-US" sz="2700" i="1">
                <a:solidFill>
                  <a:srgbClr val="FFFFFF"/>
                </a:solidFill>
                <a:latin typeface="Arial" charset="0"/>
              </a:rPr>
              <a:t>/</a:t>
            </a:r>
            <a:r>
              <a:rPr lang="el-GR" sz="2700" i="1">
                <a:solidFill>
                  <a:srgbClr val="FFFFFF"/>
                </a:solidFill>
                <a:latin typeface="Arial" charset="0"/>
              </a:rPr>
              <a:t>ρ</a:t>
            </a:r>
            <a:r>
              <a:rPr lang="en-US" sz="2700" i="1">
                <a:solidFill>
                  <a:srgbClr val="FFFFFF"/>
                </a:solidFill>
                <a:latin typeface="Arial" charset="0"/>
              </a:rPr>
              <a:t>.</a:t>
            </a:r>
          </a:p>
        </p:txBody>
      </p:sp>
      <p:grpSp>
        <p:nvGrpSpPr>
          <p:cNvPr id="37891" name="Group 2"/>
          <p:cNvGrpSpPr>
            <a:grpSpLocks/>
          </p:cNvGrpSpPr>
          <p:nvPr/>
        </p:nvGrpSpPr>
        <p:grpSpPr bwMode="auto">
          <a:xfrm>
            <a:off x="1371600" y="152400"/>
            <a:ext cx="6400800" cy="5581650"/>
            <a:chOff x="1371600" y="381000"/>
            <a:chExt cx="6400800" cy="5581345"/>
          </a:xfrm>
        </p:grpSpPr>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400800" cy="533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3"/>
            <p:cNvSpPr txBox="1">
              <a:spLocks noChangeArrowheads="1"/>
            </p:cNvSpPr>
            <p:nvPr/>
          </p:nvSpPr>
          <p:spPr bwMode="auto">
            <a:xfrm>
              <a:off x="4166988" y="5716124"/>
              <a:ext cx="829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5.10</a:t>
              </a:r>
            </a:p>
          </p:txBody>
        </p:sp>
      </p:grpSp>
    </p:spTree>
    <p:extLst>
      <p:ext uri="{BB962C8B-B14F-4D97-AF65-F5344CB8AC3E}">
        <p14:creationId xmlns:p14="http://schemas.microsoft.com/office/powerpoint/2010/main" val="42556451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4"/>
          <p:cNvSpPr>
            <a:spLocks noGrp="1"/>
          </p:cNvSpPr>
          <p:nvPr>
            <p:ph type="subTitle" idx="1"/>
          </p:nvPr>
        </p:nvSpPr>
        <p:spPr>
          <a:xfrm>
            <a:off x="561975" y="5334000"/>
            <a:ext cx="8077200" cy="1270000"/>
          </a:xfrm>
        </p:spPr>
        <p:txBody>
          <a:bodyPr/>
          <a:lstStyle/>
          <a:p>
            <a:pPr eaLnBrk="1" hangingPunct="1">
              <a:lnSpc>
                <a:spcPct val="80000"/>
              </a:lnSpc>
            </a:pPr>
            <a:r>
              <a:rPr lang="en-US" sz="2200">
                <a:solidFill>
                  <a:srgbClr val="FFFFFF"/>
                </a:solidFill>
                <a:latin typeface="Arial" charset="0"/>
              </a:rPr>
              <a:t>A selection based on the index M=E</a:t>
            </a:r>
            <a:r>
              <a:rPr lang="en-US" sz="2200" baseline="30000">
                <a:solidFill>
                  <a:srgbClr val="FFFFFF"/>
                </a:solidFill>
                <a:latin typeface="Arial" charset="0"/>
              </a:rPr>
              <a:t>1/3</a:t>
            </a:r>
            <a:r>
              <a:rPr lang="en-US" sz="2200">
                <a:solidFill>
                  <a:srgbClr val="FFFFFF"/>
                </a:solidFill>
                <a:latin typeface="Arial" charset="0"/>
              </a:rPr>
              <a:t>/</a:t>
            </a:r>
            <a:r>
              <a:rPr lang="el-GR" sz="2200">
                <a:solidFill>
                  <a:srgbClr val="FFFFFF"/>
                </a:solidFill>
                <a:latin typeface="Arial" charset="0"/>
              </a:rPr>
              <a:t>ρ</a:t>
            </a:r>
            <a:r>
              <a:rPr lang="en-US" sz="2200">
                <a:solidFill>
                  <a:srgbClr val="FFFFFF"/>
                </a:solidFill>
                <a:latin typeface="Arial" charset="0"/>
              </a:rPr>
              <a:t> &gt; 2(GPa)</a:t>
            </a:r>
            <a:r>
              <a:rPr lang="en-US" sz="2200" baseline="30000">
                <a:solidFill>
                  <a:srgbClr val="FFFFFF"/>
                </a:solidFill>
                <a:latin typeface="Arial" charset="0"/>
              </a:rPr>
              <a:t>1/3</a:t>
            </a:r>
            <a:r>
              <a:rPr lang="en-US" sz="2200">
                <a:solidFill>
                  <a:srgbClr val="FFFFFF"/>
                </a:solidFill>
                <a:latin typeface="Arial" charset="0"/>
              </a:rPr>
              <a:t> (Mg/m</a:t>
            </a:r>
            <a:r>
              <a:rPr lang="en-US" sz="2200" baseline="30000">
                <a:solidFill>
                  <a:srgbClr val="FFFFFF"/>
                </a:solidFill>
                <a:latin typeface="Arial" charset="0"/>
              </a:rPr>
              <a:t>3</a:t>
            </a:r>
            <a:r>
              <a:rPr lang="en-US" sz="2200">
                <a:solidFill>
                  <a:srgbClr val="FFFFFF"/>
                </a:solidFill>
                <a:latin typeface="Arial" charset="0"/>
              </a:rPr>
              <a:t>) together with the property limit E &gt; 50 GPa. The materials contained in the search region become the candidates for the next stage of the selection process</a:t>
            </a:r>
          </a:p>
        </p:txBody>
      </p:sp>
      <p:grpSp>
        <p:nvGrpSpPr>
          <p:cNvPr id="38915" name="Group 2"/>
          <p:cNvGrpSpPr>
            <a:grpSpLocks/>
          </p:cNvGrpSpPr>
          <p:nvPr/>
        </p:nvGrpSpPr>
        <p:grpSpPr bwMode="auto">
          <a:xfrm>
            <a:off x="1371600" y="147638"/>
            <a:ext cx="6400800" cy="5051425"/>
            <a:chOff x="1371600" y="838200"/>
            <a:chExt cx="6400800" cy="5051933"/>
          </a:xfrm>
        </p:grpSpPr>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400800" cy="48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3"/>
            <p:cNvSpPr txBox="1">
              <a:spLocks noChangeArrowheads="1"/>
            </p:cNvSpPr>
            <p:nvPr/>
          </p:nvSpPr>
          <p:spPr bwMode="auto">
            <a:xfrm>
              <a:off x="4164607" y="5643912"/>
              <a:ext cx="829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5.11</a:t>
              </a:r>
            </a:p>
          </p:txBody>
        </p:sp>
      </p:grpSp>
    </p:spTree>
    <p:extLst>
      <p:ext uri="{BB962C8B-B14F-4D97-AF65-F5344CB8AC3E}">
        <p14:creationId xmlns:p14="http://schemas.microsoft.com/office/powerpoint/2010/main" val="40695808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6"/>
          <p:cNvSpPr>
            <a:spLocks noGrp="1"/>
          </p:cNvSpPr>
          <p:nvPr>
            <p:ph type="ctrTitle"/>
          </p:nvPr>
        </p:nvSpPr>
        <p:spPr>
          <a:xfrm>
            <a:off x="685800" y="0"/>
            <a:ext cx="7772400" cy="1219200"/>
          </a:xfrm>
        </p:spPr>
        <p:txBody>
          <a:bodyPr/>
          <a:lstStyle/>
          <a:p>
            <a:r>
              <a:rPr lang="en-US">
                <a:latin typeface="Arial" charset="0"/>
              </a:rPr>
              <a:t>Materials for Oars</a:t>
            </a:r>
          </a:p>
        </p:txBody>
      </p:sp>
      <p:sp>
        <p:nvSpPr>
          <p:cNvPr id="10" name="Subtitle 9"/>
          <p:cNvSpPr>
            <a:spLocks noGrp="1"/>
          </p:cNvSpPr>
          <p:nvPr>
            <p:ph type="subTitle" idx="1"/>
          </p:nvPr>
        </p:nvSpPr>
        <p:spPr>
          <a:xfrm>
            <a:off x="190500" y="1066800"/>
            <a:ext cx="8763000" cy="2209800"/>
          </a:xfrm>
        </p:spPr>
        <p:txBody>
          <a:bodyPr>
            <a:noAutofit/>
          </a:bodyPr>
          <a:lstStyle/>
          <a:p>
            <a:r>
              <a:rPr lang="en-US" sz="2700">
                <a:solidFill>
                  <a:srgbClr val="FFFFFF"/>
                </a:solidFill>
                <a:latin typeface="Arial" charset="0"/>
              </a:rPr>
              <a:t>Credit for inventing the rowed boat seems to belong to the Egyptians. The real stimulus for development of boats and oars came in 1900 with the establishment of rowing as an Olympic sport. Since then both have drawn the fullest craftsmanship and materials of their day.</a:t>
            </a:r>
          </a:p>
        </p:txBody>
      </p:sp>
      <p:grpSp>
        <p:nvGrpSpPr>
          <p:cNvPr id="15364" name="Group 4"/>
          <p:cNvGrpSpPr>
            <a:grpSpLocks/>
          </p:cNvGrpSpPr>
          <p:nvPr/>
        </p:nvGrpSpPr>
        <p:grpSpPr bwMode="auto">
          <a:xfrm>
            <a:off x="2432050" y="3657600"/>
            <a:ext cx="4279900" cy="2819400"/>
            <a:chOff x="2133600" y="1647825"/>
            <a:chExt cx="4876800" cy="3808571"/>
          </a:xfrm>
        </p:grpSpPr>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47825"/>
              <a:ext cx="4876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5"/>
            <p:cNvSpPr txBox="1">
              <a:spLocks noChangeArrowheads="1"/>
            </p:cNvSpPr>
            <p:nvPr/>
          </p:nvSpPr>
          <p:spPr bwMode="auto">
            <a:xfrm>
              <a:off x="4157461" y="5210175"/>
              <a:ext cx="8290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a:t>Figure 6.11</a:t>
              </a:r>
            </a:p>
          </p:txBody>
        </p:sp>
      </p:grpSp>
    </p:spTree>
    <p:extLst>
      <p:ext uri="{BB962C8B-B14F-4D97-AF65-F5344CB8AC3E}">
        <p14:creationId xmlns:p14="http://schemas.microsoft.com/office/powerpoint/2010/main" val="26745798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p:cNvSpPr>
            <a:spLocks noGrp="1"/>
          </p:cNvSpPr>
          <p:nvPr>
            <p:ph type="title"/>
          </p:nvPr>
        </p:nvSpPr>
        <p:spPr>
          <a:xfrm>
            <a:off x="457200" y="76200"/>
            <a:ext cx="8229600" cy="1143000"/>
          </a:xfrm>
        </p:spPr>
        <p:txBody>
          <a:bodyPr/>
          <a:lstStyle/>
          <a:p>
            <a:r>
              <a:rPr lang="en-US">
                <a:latin typeface="Arial" charset="0"/>
              </a:rPr>
              <a:t>Materials for Oars: Translation</a:t>
            </a:r>
          </a:p>
        </p:txBody>
      </p:sp>
      <p:sp>
        <p:nvSpPr>
          <p:cNvPr id="16386" name="Content Placeholder 6"/>
          <p:cNvSpPr>
            <a:spLocks noGrp="1"/>
          </p:cNvSpPr>
          <p:nvPr>
            <p:ph idx="1"/>
          </p:nvPr>
        </p:nvSpPr>
        <p:spPr>
          <a:xfrm>
            <a:off x="457200" y="1198563"/>
            <a:ext cx="8229600" cy="4525962"/>
          </a:xfrm>
        </p:spPr>
        <p:txBody>
          <a:bodyPr/>
          <a:lstStyle/>
          <a:p>
            <a:r>
              <a:rPr lang="en-US" sz="2800">
                <a:latin typeface="Arial" charset="0"/>
              </a:rPr>
              <a:t>An oar is essentially a beam loaded in bending</a:t>
            </a:r>
          </a:p>
          <a:p>
            <a:r>
              <a:rPr lang="en-US" sz="2800">
                <a:latin typeface="Arial" charset="0"/>
              </a:rPr>
              <a:t>Oars must be strong enough not to break, but they are designed on stiffness – to give a specified elastic deflection under a given load</a:t>
            </a:r>
          </a:p>
          <a:p>
            <a:r>
              <a:rPr lang="en-US" sz="2800">
                <a:latin typeface="Arial" charset="0"/>
              </a:rPr>
              <a:t>Must also be light – extra weight increases the drag on the hull</a:t>
            </a:r>
          </a:p>
          <a:p>
            <a:r>
              <a:rPr lang="en-US" sz="2800">
                <a:latin typeface="Arial" charset="0"/>
              </a:rPr>
              <a:t>Oars must also be tough enough to withstand being dropped or clashing together</a:t>
            </a:r>
          </a:p>
        </p:txBody>
      </p:sp>
    </p:spTree>
    <p:extLst>
      <p:ext uri="{BB962C8B-B14F-4D97-AF65-F5344CB8AC3E}">
        <p14:creationId xmlns:p14="http://schemas.microsoft.com/office/powerpoint/2010/main" val="33122422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5"/>
          <p:cNvSpPr txBox="1">
            <a:spLocks noChangeArrowheads="1"/>
          </p:cNvSpPr>
          <p:nvPr/>
        </p:nvSpPr>
        <p:spPr bwMode="auto">
          <a:xfrm>
            <a:off x="142875" y="3430588"/>
            <a:ext cx="8763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2800"/>
              <a:t>The material index for the oar is that </a:t>
            </a:r>
          </a:p>
          <a:p>
            <a:pPr algn="ctr"/>
            <a:r>
              <a:rPr lang="en-US" sz="2800"/>
              <a:t>for a light, stiff beam:</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4648200"/>
            <a:ext cx="157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407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52400" y="1749425"/>
            <a:ext cx="6477000" cy="4860925"/>
            <a:chOff x="1371600" y="609600"/>
            <a:chExt cx="6400800" cy="5291330"/>
          </a:xfrm>
        </p:grpSpPr>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400800" cy="504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3"/>
            <p:cNvSpPr txBox="1">
              <a:spLocks noChangeArrowheads="1"/>
            </p:cNvSpPr>
            <p:nvPr/>
          </p:nvSpPr>
          <p:spPr bwMode="auto">
            <a:xfrm>
              <a:off x="4171316" y="5654709"/>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a:t>Figure 6.2</a:t>
              </a:r>
            </a:p>
          </p:txBody>
        </p:sp>
      </p:grpSp>
      <p:sp>
        <p:nvSpPr>
          <p:cNvPr id="18435" name="Subtitle 7"/>
          <p:cNvSpPr txBox="1">
            <a:spLocks/>
          </p:cNvSpPr>
          <p:nvPr/>
        </p:nvSpPr>
        <p:spPr bwMode="auto">
          <a:xfrm>
            <a:off x="152400" y="762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spcBef>
                <a:spcPct val="20000"/>
              </a:spcBef>
              <a:buFont typeface="Arial" charset="0"/>
              <a:buNone/>
            </a:pPr>
            <a:r>
              <a:rPr lang="en-US" sz="2000" dirty="0">
                <a:solidFill>
                  <a:srgbClr val="FFFFFF"/>
                </a:solidFill>
              </a:rPr>
              <a:t>The appropriate selection chart plots Young</a:t>
            </a:r>
            <a:r>
              <a:rPr lang="ja-JP" altLang="en-US" sz="2000" dirty="0">
                <a:solidFill>
                  <a:srgbClr val="FFFFFF"/>
                </a:solidFill>
              </a:rPr>
              <a:t>’</a:t>
            </a:r>
            <a:r>
              <a:rPr lang="en-US" sz="2000" dirty="0">
                <a:solidFill>
                  <a:srgbClr val="FFFFFF"/>
                </a:solidFill>
              </a:rPr>
              <a:t>s modulus against density. The selection line for the material index has a slope of 2; it is positioned so that a small group of materials is left above it. They are the materials with the largest values of M and represent the best choice, provided they satisfy the other </a:t>
            </a:r>
            <a:r>
              <a:rPr lang="en-US" sz="2000" dirty="0" smtClean="0">
                <a:solidFill>
                  <a:srgbClr val="FFFFFF"/>
                </a:solidFill>
              </a:rPr>
              <a:t>constraints.</a:t>
            </a:r>
            <a:endParaRPr lang="en-US" sz="2000" dirty="0">
              <a:solidFill>
                <a:srgbClr val="FFFFFF"/>
              </a:solidFill>
            </a:endParaRPr>
          </a:p>
        </p:txBody>
      </p:sp>
      <p:sp>
        <p:nvSpPr>
          <p:cNvPr id="18436" name="TextBox 13"/>
          <p:cNvSpPr txBox="1">
            <a:spLocks noChangeArrowheads="1"/>
          </p:cNvSpPr>
          <p:nvPr/>
        </p:nvSpPr>
        <p:spPr bwMode="auto">
          <a:xfrm>
            <a:off x="6757988" y="3276600"/>
            <a:ext cx="2365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a:t>Woods, carbon-</a:t>
            </a:r>
          </a:p>
          <a:p>
            <a:pPr algn="ctr"/>
            <a:r>
              <a:rPr lang="en-US"/>
              <a:t>reinforced polymers,</a:t>
            </a:r>
          </a:p>
          <a:p>
            <a:pPr algn="ctr"/>
            <a:r>
              <a:rPr lang="en-US"/>
              <a:t>and certain ceramics</a:t>
            </a:r>
          </a:p>
          <a:p>
            <a:pPr algn="ctr"/>
            <a:r>
              <a:rPr lang="en-US"/>
              <a:t>are the best choices</a:t>
            </a:r>
          </a:p>
          <a:p>
            <a:pPr algn="ctr"/>
            <a:r>
              <a:rPr lang="en-US"/>
              <a:t>based on their </a:t>
            </a:r>
          </a:p>
          <a:p>
            <a:pPr algn="ctr"/>
            <a:r>
              <a:rPr lang="en-US"/>
              <a:t>location relative to</a:t>
            </a:r>
          </a:p>
          <a:p>
            <a:pPr algn="ctr"/>
            <a:r>
              <a:rPr lang="en-US"/>
              <a:t>the selection line</a:t>
            </a:r>
          </a:p>
        </p:txBody>
      </p:sp>
    </p:spTree>
    <p:extLst>
      <p:ext uri="{BB962C8B-B14F-4D97-AF65-F5344CB8AC3E}">
        <p14:creationId xmlns:p14="http://schemas.microsoft.com/office/powerpoint/2010/main" val="899108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19100" y="3886200"/>
            <a:ext cx="8305800" cy="2663825"/>
          </a:xfrm>
        </p:spPr>
        <p:txBody>
          <a:bodyPr>
            <a:normAutofit/>
          </a:bodyPr>
          <a:lstStyle/>
          <a:p>
            <a:pPr>
              <a:lnSpc>
                <a:spcPct val="80000"/>
              </a:lnSpc>
            </a:pPr>
            <a:r>
              <a:rPr lang="en-US" sz="2700">
                <a:solidFill>
                  <a:srgbClr val="FFFFFF"/>
                </a:solidFill>
                <a:latin typeface="Arial" charset="0"/>
              </a:rPr>
              <a:t>Ceramics are brittle and fail to meet the toughness constraint of the design. Composite blades are lighter than wood for the same stiffness and offer greater control of properties. Until recently a CFRP oar cost more than a wooden one, but the price of carbon fibers has fallen sufficiently that the two cost about the same.</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457200"/>
            <a:ext cx="77787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9725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6553200"/>
          </a:xfrm>
          <a:prstGeom prst="rect">
            <a:avLst/>
          </a:prstGeom>
          <a:solidFill>
            <a:schemeClr val="bg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 name="Title 2"/>
          <p:cNvSpPr>
            <a:spLocks noGrp="1"/>
          </p:cNvSpPr>
          <p:nvPr>
            <p:ph type="title"/>
          </p:nvPr>
        </p:nvSpPr>
        <p:spPr/>
        <p:txBody>
          <a:bodyPr/>
          <a:lstStyle/>
          <a:p>
            <a:r>
              <a:rPr lang="en-US" dirty="0" smtClean="0">
                <a:solidFill>
                  <a:srgbClr val="FFFFFF"/>
                </a:solidFill>
              </a:rPr>
              <a:t>Materials Selection Requires:</a:t>
            </a:r>
            <a:endParaRPr lang="en-US" dirty="0">
              <a:solidFill>
                <a:srgbClr val="FFFFFF"/>
              </a:solidFill>
            </a:endParaRPr>
          </a:p>
        </p:txBody>
      </p:sp>
      <p:sp>
        <p:nvSpPr>
          <p:cNvPr id="4" name="Content Placeholder 3"/>
          <p:cNvSpPr>
            <a:spLocks noGrp="1"/>
          </p:cNvSpPr>
          <p:nvPr>
            <p:ph idx="1"/>
          </p:nvPr>
        </p:nvSpPr>
        <p:spPr/>
        <p:txBody>
          <a:bodyPr/>
          <a:lstStyle/>
          <a:p>
            <a:pPr marL="514350" indent="-514350">
              <a:buFont typeface="+mj-lt"/>
              <a:buAutoNum type="alphaUcPeriod"/>
            </a:pPr>
            <a:r>
              <a:rPr lang="en-US" dirty="0" smtClean="0">
                <a:solidFill>
                  <a:srgbClr val="7F7F7F"/>
                </a:solidFill>
              </a:rPr>
              <a:t>Identification of objectives, constraints, and free variables.</a:t>
            </a:r>
          </a:p>
          <a:p>
            <a:pPr marL="514350" indent="-514350">
              <a:buFont typeface="+mj-lt"/>
              <a:buAutoNum type="alphaUcPeriod"/>
            </a:pPr>
            <a:r>
              <a:rPr lang="en-US" dirty="0" smtClean="0">
                <a:solidFill>
                  <a:srgbClr val="7F7F7F"/>
                </a:solidFill>
              </a:rPr>
              <a:t>Development of a performance equation.</a:t>
            </a:r>
          </a:p>
          <a:p>
            <a:pPr marL="514350" indent="-514350">
              <a:buFont typeface="+mj-lt"/>
              <a:buAutoNum type="alphaUcPeriod"/>
            </a:pPr>
            <a:r>
              <a:rPr lang="en-US" dirty="0" smtClean="0">
                <a:solidFill>
                  <a:srgbClr val="7F7F7F"/>
                </a:solidFill>
              </a:rPr>
              <a:t>Inspection of materials properties (through materials indices).</a:t>
            </a:r>
          </a:p>
          <a:p>
            <a:pPr marL="514350" indent="-514350">
              <a:buFont typeface="+mj-lt"/>
              <a:buAutoNum type="alphaUcPeriod"/>
            </a:pPr>
            <a:r>
              <a:rPr lang="en-US" dirty="0" smtClean="0">
                <a:solidFill>
                  <a:srgbClr val="7F7F7F"/>
                </a:solidFill>
              </a:rPr>
              <a:t>Seeking documentation on specific materials.</a:t>
            </a:r>
          </a:p>
          <a:p>
            <a:pPr marL="514350" indent="-51435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8253915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173750"/>
            <a:ext cx="4757665" cy="3124200"/>
          </a:xfrm>
          <a:prstGeom prst="rect">
            <a:avLst/>
          </a:prstGeom>
        </p:spPr>
      </p:pic>
      <p:pic>
        <p:nvPicPr>
          <p:cNvPr id="6" name="Picture 5"/>
          <p:cNvPicPr>
            <a:picLocks noChangeAspect="1"/>
          </p:cNvPicPr>
          <p:nvPr/>
        </p:nvPicPr>
        <p:blipFill>
          <a:blip r:embed="rId3"/>
          <a:stretch>
            <a:fillRect/>
          </a:stretch>
        </p:blipFill>
        <p:spPr>
          <a:xfrm>
            <a:off x="5105400" y="1097550"/>
            <a:ext cx="3840480" cy="2133600"/>
          </a:xfrm>
          <a:prstGeom prst="rect">
            <a:avLst/>
          </a:prstGeom>
        </p:spPr>
      </p:pic>
      <p:pic>
        <p:nvPicPr>
          <p:cNvPr id="7" name="Picture 6"/>
          <p:cNvPicPr>
            <a:picLocks noChangeAspect="1"/>
          </p:cNvPicPr>
          <p:nvPr/>
        </p:nvPicPr>
        <p:blipFill>
          <a:blip r:embed="rId4"/>
          <a:stretch>
            <a:fillRect/>
          </a:stretch>
        </p:blipFill>
        <p:spPr>
          <a:xfrm>
            <a:off x="228600" y="4374151"/>
            <a:ext cx="4724400" cy="1340849"/>
          </a:xfrm>
          <a:prstGeom prst="rect">
            <a:avLst/>
          </a:prstGeom>
        </p:spPr>
      </p:pic>
      <p:pic>
        <p:nvPicPr>
          <p:cNvPr id="8" name="Picture 7"/>
          <p:cNvPicPr>
            <a:picLocks noChangeAspect="1"/>
          </p:cNvPicPr>
          <p:nvPr/>
        </p:nvPicPr>
        <p:blipFill>
          <a:blip r:embed="rId5"/>
          <a:stretch>
            <a:fillRect/>
          </a:stretch>
        </p:blipFill>
        <p:spPr>
          <a:xfrm>
            <a:off x="304800" y="1249950"/>
            <a:ext cx="2857500" cy="571500"/>
          </a:xfrm>
          <a:prstGeom prst="rect">
            <a:avLst/>
          </a:prstGeom>
        </p:spPr>
      </p:pic>
      <p:sp>
        <p:nvSpPr>
          <p:cNvPr id="9" name="Rectangle 8"/>
          <p:cNvSpPr/>
          <p:nvPr/>
        </p:nvSpPr>
        <p:spPr>
          <a:xfrm>
            <a:off x="5105400" y="3459750"/>
            <a:ext cx="3810000" cy="2031325"/>
          </a:xfrm>
          <a:prstGeom prst="rect">
            <a:avLst/>
          </a:prstGeom>
        </p:spPr>
        <p:txBody>
          <a:bodyPr wrap="square">
            <a:spAutoFit/>
          </a:bodyPr>
          <a:lstStyle/>
          <a:p>
            <a:r>
              <a:rPr lang="en-US" dirty="0" smtClean="0"/>
              <a:t>Oars made of fiberglass and carbon fiber are extremely durable, but do not assume they will survive collisions.  If oars are involved in a collision, inspect them carefully for signs of damage before continuing to row with them.</a:t>
            </a:r>
            <a:endParaRPr lang="en-US" dirty="0"/>
          </a:p>
        </p:txBody>
      </p:sp>
    </p:spTree>
    <p:extLst>
      <p:ext uri="{BB962C8B-B14F-4D97-AF65-F5344CB8AC3E}">
        <p14:creationId xmlns:p14="http://schemas.microsoft.com/office/powerpoint/2010/main" val="24083137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304800"/>
            <a:ext cx="8077200" cy="1752600"/>
          </a:xfrm>
        </p:spPr>
        <p:txBody>
          <a:bodyPr rtlCol="0">
            <a:normAutofit/>
          </a:bodyPr>
          <a:lstStyle/>
          <a:p>
            <a:pPr fontAlgn="auto">
              <a:spcAft>
                <a:spcPts val="0"/>
              </a:spcAft>
              <a:buFont typeface="Arial" pitchFamily="34" charset="0"/>
              <a:buNone/>
              <a:defRPr/>
            </a:pPr>
            <a:r>
              <a:rPr lang="en-US" sz="2700" dirty="0" smtClean="0">
                <a:ea typeface="+mn-ea"/>
              </a:rPr>
              <a:t>Early cameras were made of wood and constructed with the care and finish of a cabinetmaker; they had well-ground glass lenses manufactured by techniques developed for watch and clock making</a:t>
            </a:r>
            <a:endParaRPr lang="en-US" sz="2700" dirty="0">
              <a:ea typeface="+mn-ea"/>
            </a:endParaRPr>
          </a:p>
        </p:txBody>
      </p:sp>
      <p:grpSp>
        <p:nvGrpSpPr>
          <p:cNvPr id="20483" name="Group 3"/>
          <p:cNvGrpSpPr>
            <a:grpSpLocks/>
          </p:cNvGrpSpPr>
          <p:nvPr/>
        </p:nvGrpSpPr>
        <p:grpSpPr bwMode="auto">
          <a:xfrm>
            <a:off x="1485900" y="2359025"/>
            <a:ext cx="6172200" cy="2103438"/>
            <a:chOff x="361950" y="2057400"/>
            <a:chExt cx="8420100" cy="2992516"/>
          </a:xfrm>
        </p:grpSpPr>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057400"/>
              <a:ext cx="8420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2"/>
            <p:cNvSpPr txBox="1">
              <a:spLocks noChangeArrowheads="1"/>
            </p:cNvSpPr>
            <p:nvPr/>
          </p:nvSpPr>
          <p:spPr bwMode="auto">
            <a:xfrm>
              <a:off x="361950" y="4803695"/>
              <a:ext cx="8420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b="1"/>
                <a:t>Figure 1.5</a:t>
              </a:r>
            </a:p>
          </p:txBody>
        </p:sp>
      </p:grpSp>
      <p:sp>
        <p:nvSpPr>
          <p:cNvPr id="8" name="Subtitle 5"/>
          <p:cNvSpPr txBox="1">
            <a:spLocks/>
          </p:cNvSpPr>
          <p:nvPr/>
        </p:nvSpPr>
        <p:spPr>
          <a:xfrm>
            <a:off x="609600" y="4743450"/>
            <a:ext cx="8001000" cy="1752600"/>
          </a:xfrm>
          <a:prstGeom prst="rect">
            <a:avLst/>
          </a:prstGeo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dirty="0" smtClean="0"/>
              <a:t>High-end cameras are now manufactured with the precision and electronic sophistication of scientific instruments; lower-end models are made with molded polypropylene or ABS bodies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4"/>
          <p:cNvSpPr>
            <a:spLocks noGrp="1"/>
          </p:cNvSpPr>
          <p:nvPr>
            <p:ph type="ctrTitle"/>
          </p:nvPr>
        </p:nvSpPr>
        <p:spPr/>
        <p:txBody>
          <a:bodyPr/>
          <a:lstStyle/>
          <a:p>
            <a:r>
              <a:rPr lang="en-US">
                <a:latin typeface="Arial" charset="0"/>
              </a:rPr>
              <a:t>Menu of Engineering Materials</a:t>
            </a:r>
          </a:p>
        </p:txBody>
      </p:sp>
      <p:sp>
        <p:nvSpPr>
          <p:cNvPr id="6" name="Subtitle 5"/>
          <p:cNvSpPr>
            <a:spLocks noGrp="1"/>
          </p:cNvSpPr>
          <p:nvPr>
            <p:ph type="subTitle" idx="1"/>
          </p:nvPr>
        </p:nvSpPr>
        <p:spPr>
          <a:xfrm>
            <a:off x="5486400" y="1828800"/>
            <a:ext cx="3657600" cy="3657600"/>
          </a:xfrm>
        </p:spPr>
        <p:txBody>
          <a:bodyPr rtlCol="0">
            <a:normAutofit fontScale="92500" lnSpcReduction="10000"/>
          </a:bodyPr>
          <a:lstStyle/>
          <a:p>
            <a:pPr fontAlgn="auto">
              <a:spcAft>
                <a:spcPts val="0"/>
              </a:spcAft>
              <a:buFont typeface="Arial" pitchFamily="34" charset="0"/>
              <a:buNone/>
              <a:defRPr/>
            </a:pPr>
            <a:r>
              <a:rPr lang="en-US" dirty="0" smtClean="0">
                <a:ea typeface="+mn-ea"/>
              </a:rPr>
              <a:t>The members of a material family have certain features in common: similar properties, similar processing routes, and, often, similar applications</a:t>
            </a:r>
            <a:endParaRPr lang="en-US" dirty="0">
              <a:ea typeface="+mn-ea"/>
            </a:endParaRPr>
          </a:p>
        </p:txBody>
      </p:sp>
      <p:grpSp>
        <p:nvGrpSpPr>
          <p:cNvPr id="16388" name="Group 3"/>
          <p:cNvGrpSpPr>
            <a:grpSpLocks/>
          </p:cNvGrpSpPr>
          <p:nvPr/>
        </p:nvGrpSpPr>
        <p:grpSpPr bwMode="auto">
          <a:xfrm>
            <a:off x="152400" y="1704975"/>
            <a:ext cx="5113338" cy="4648200"/>
            <a:chOff x="2484389" y="590550"/>
            <a:chExt cx="4175221" cy="4246721"/>
          </a:xfrm>
        </p:grpSpPr>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389" y="590550"/>
              <a:ext cx="417522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2"/>
            <p:cNvSpPr txBox="1">
              <a:spLocks noChangeArrowheads="1"/>
            </p:cNvSpPr>
            <p:nvPr/>
          </p:nvSpPr>
          <p:spPr bwMode="auto">
            <a:xfrm>
              <a:off x="3848100" y="4591050"/>
              <a:ext cx="1447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a:t>Figure 3.1</a:t>
              </a:r>
            </a:p>
          </p:txBody>
        </p:sp>
      </p:grpSp>
    </p:spTree>
    <p:extLst>
      <p:ext uri="{BB962C8B-B14F-4D97-AF65-F5344CB8AC3E}">
        <p14:creationId xmlns:p14="http://schemas.microsoft.com/office/powerpoint/2010/main" val="2615243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422275" y="5011738"/>
            <a:ext cx="8305800" cy="1590675"/>
          </a:xfrm>
        </p:spPr>
        <p:txBody>
          <a:bodyPr rtlCol="0">
            <a:normAutofit fontScale="85000" lnSpcReduction="10000"/>
          </a:bodyPr>
          <a:lstStyle/>
          <a:p>
            <a:pPr fontAlgn="auto">
              <a:spcAft>
                <a:spcPts val="0"/>
              </a:spcAft>
              <a:buFont typeface="Arial" pitchFamily="34" charset="0"/>
              <a:buNone/>
              <a:defRPr/>
            </a:pPr>
            <a:r>
              <a:rPr lang="en-US" dirty="0" smtClean="0">
                <a:ea typeface="+mn-ea"/>
              </a:rPr>
              <a:t>We are interested in the data in the center of the schematic; structured data for design allowables and information concerning the materials ability to be formed, joined, and finished</a:t>
            </a:r>
            <a:endParaRPr lang="en-US" dirty="0">
              <a:ea typeface="+mn-ea"/>
            </a:endParaRPr>
          </a:p>
        </p:txBody>
      </p:sp>
      <p:grpSp>
        <p:nvGrpSpPr>
          <p:cNvPr id="20483" name="Group 1"/>
          <p:cNvGrpSpPr>
            <a:grpSpLocks/>
          </p:cNvGrpSpPr>
          <p:nvPr/>
        </p:nvGrpSpPr>
        <p:grpSpPr bwMode="auto">
          <a:xfrm>
            <a:off x="744538" y="1362075"/>
            <a:ext cx="7659687" cy="3605213"/>
            <a:chOff x="1313687" y="895349"/>
            <a:chExt cx="6516626" cy="2744153"/>
          </a:xfrm>
        </p:grpSpPr>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87" y="895349"/>
              <a:ext cx="6516626" cy="24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p:cNvSpPr txBox="1">
              <a:spLocks noChangeArrowheads="1"/>
            </p:cNvSpPr>
            <p:nvPr/>
          </p:nvSpPr>
          <p:spPr bwMode="auto">
            <a:xfrm>
              <a:off x="3850481" y="3393281"/>
              <a:ext cx="1447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a:t>Figure 3.2</a:t>
              </a:r>
            </a:p>
          </p:txBody>
        </p:sp>
      </p:grpSp>
      <p:sp>
        <p:nvSpPr>
          <p:cNvPr id="20484" name="TextBox 2"/>
          <p:cNvSpPr txBox="1">
            <a:spLocks noChangeArrowheads="1"/>
          </p:cNvSpPr>
          <p:nvPr/>
        </p:nvSpPr>
        <p:spPr bwMode="auto">
          <a:xfrm>
            <a:off x="1030288" y="152400"/>
            <a:ext cx="7083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3200"/>
              <a:t>What type of materials information do </a:t>
            </a:r>
          </a:p>
          <a:p>
            <a:r>
              <a:rPr lang="en-US" sz="3200"/>
              <a:t>you need for design?</a:t>
            </a:r>
          </a:p>
        </p:txBody>
      </p:sp>
    </p:spTree>
    <p:extLst>
      <p:ext uri="{BB962C8B-B14F-4D97-AF65-F5344CB8AC3E}">
        <p14:creationId xmlns:p14="http://schemas.microsoft.com/office/powerpoint/2010/main" val="15407637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ctrTitle"/>
          </p:nvPr>
        </p:nvSpPr>
        <p:spPr>
          <a:xfrm>
            <a:off x="374650" y="0"/>
            <a:ext cx="8458200" cy="1470025"/>
          </a:xfrm>
        </p:spPr>
        <p:txBody>
          <a:bodyPr/>
          <a:lstStyle/>
          <a:p>
            <a:r>
              <a:rPr lang="en-US" sz="3600">
                <a:latin typeface="Arial" charset="0"/>
              </a:rPr>
              <a:t>Material Properties and Their Units</a:t>
            </a:r>
          </a:p>
        </p:txBody>
      </p:sp>
      <p:sp>
        <p:nvSpPr>
          <p:cNvPr id="6" name="Subtitle 5"/>
          <p:cNvSpPr>
            <a:spLocks noGrp="1"/>
          </p:cNvSpPr>
          <p:nvPr>
            <p:ph type="subTitle" idx="1"/>
          </p:nvPr>
        </p:nvSpPr>
        <p:spPr>
          <a:xfrm>
            <a:off x="4724400" y="1524000"/>
            <a:ext cx="4419600" cy="3733800"/>
          </a:xfrm>
        </p:spPr>
        <p:txBody>
          <a:bodyPr rtlCol="0">
            <a:normAutofit fontScale="92500" lnSpcReduction="20000"/>
          </a:bodyPr>
          <a:lstStyle/>
          <a:p>
            <a:pPr fontAlgn="auto">
              <a:spcAft>
                <a:spcPts val="0"/>
              </a:spcAft>
              <a:buFont typeface="Arial" pitchFamily="34" charset="0"/>
              <a:buNone/>
              <a:defRPr/>
            </a:pPr>
            <a:r>
              <a:rPr lang="en-US" dirty="0" smtClean="0">
                <a:ea typeface="+mn-ea"/>
              </a:rPr>
              <a:t>Each material can be thought of as having a set of attributes or properties</a:t>
            </a:r>
          </a:p>
          <a:p>
            <a:pPr fontAlgn="auto">
              <a:spcAft>
                <a:spcPts val="0"/>
              </a:spcAft>
              <a:buFont typeface="Arial" pitchFamily="34" charset="0"/>
              <a:buNone/>
              <a:defRPr/>
            </a:pPr>
            <a:endParaRPr lang="en-US" dirty="0">
              <a:ea typeface="+mn-ea"/>
            </a:endParaRPr>
          </a:p>
          <a:p>
            <a:pPr fontAlgn="auto">
              <a:spcAft>
                <a:spcPts val="0"/>
              </a:spcAft>
              <a:buFont typeface="Arial" pitchFamily="34" charset="0"/>
              <a:buNone/>
              <a:defRPr/>
            </a:pPr>
            <a:r>
              <a:rPr lang="en-US" dirty="0" smtClean="0">
                <a:ea typeface="+mn-ea"/>
              </a:rPr>
              <a:t>The combination that characterizes a given material is its property profile</a:t>
            </a:r>
            <a:endParaRPr lang="en-US" dirty="0">
              <a:ea typeface="+mn-ea"/>
            </a:endParaRPr>
          </a:p>
        </p:txBody>
      </p:sp>
      <p:grpSp>
        <p:nvGrpSpPr>
          <p:cNvPr id="21508" name="Group 2"/>
          <p:cNvGrpSpPr>
            <a:grpSpLocks/>
          </p:cNvGrpSpPr>
          <p:nvPr/>
        </p:nvGrpSpPr>
        <p:grpSpPr bwMode="auto">
          <a:xfrm>
            <a:off x="228600" y="1189038"/>
            <a:ext cx="4572000" cy="5364162"/>
            <a:chOff x="2108973" y="-20517"/>
            <a:chExt cx="4926053" cy="6464141"/>
          </a:xfrm>
        </p:grpSpPr>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973" y="-20517"/>
              <a:ext cx="4926053"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4"/>
            <p:cNvSpPr txBox="1">
              <a:spLocks noChangeArrowheads="1"/>
            </p:cNvSpPr>
            <p:nvPr/>
          </p:nvSpPr>
          <p:spPr bwMode="auto">
            <a:xfrm>
              <a:off x="3848100" y="6197403"/>
              <a:ext cx="1447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000"/>
                <a:t>Figure 3.3</a:t>
              </a:r>
            </a:p>
          </p:txBody>
        </p:sp>
      </p:grpSp>
    </p:spTree>
    <p:extLst>
      <p:ext uri="{BB962C8B-B14F-4D97-AF65-F5344CB8AC3E}">
        <p14:creationId xmlns:p14="http://schemas.microsoft.com/office/powerpoint/2010/main" val="714726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14400" y="4648200"/>
            <a:ext cx="7315200" cy="1752600"/>
          </a:xfrm>
        </p:spPr>
        <p:txBody>
          <a:bodyPr rtlCol="0">
            <a:normAutofit fontScale="92500" lnSpcReduction="10000"/>
          </a:bodyPr>
          <a:lstStyle/>
          <a:p>
            <a:pPr eaLnBrk="1" fontAlgn="auto" hangingPunct="1">
              <a:spcAft>
                <a:spcPts val="0"/>
              </a:spcAft>
              <a:buFont typeface="Arial" pitchFamily="34" charset="0"/>
              <a:buNone/>
              <a:defRPr/>
            </a:pPr>
            <a:r>
              <a:rPr lang="en-US" dirty="0" smtClean="0">
                <a:ea typeface="+mn-ea"/>
                <a:cs typeface="+mn-cs"/>
              </a:rPr>
              <a:t>The universe of materials is divided into families, classes, subclasses, and members; each member is characterized by a set of attributes: its properties</a:t>
            </a:r>
            <a:endParaRPr lang="en-US" dirty="0">
              <a:ea typeface="+mn-ea"/>
              <a:cs typeface="+mn-cs"/>
            </a:endParaRPr>
          </a:p>
        </p:txBody>
      </p:sp>
      <p:grpSp>
        <p:nvGrpSpPr>
          <p:cNvPr id="16387" name="Group 2"/>
          <p:cNvGrpSpPr>
            <a:grpSpLocks/>
          </p:cNvGrpSpPr>
          <p:nvPr/>
        </p:nvGrpSpPr>
        <p:grpSpPr bwMode="auto">
          <a:xfrm>
            <a:off x="762000" y="533400"/>
            <a:ext cx="7620000" cy="3957638"/>
            <a:chOff x="1371600" y="1600200"/>
            <a:chExt cx="6400800" cy="3113819"/>
          </a:xfrm>
        </p:grpSpPr>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400800" cy="286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3"/>
            <p:cNvSpPr txBox="1">
              <a:spLocks noChangeArrowheads="1"/>
            </p:cNvSpPr>
            <p:nvPr/>
          </p:nvSpPr>
          <p:spPr bwMode="auto">
            <a:xfrm>
              <a:off x="4192729" y="4467798"/>
              <a:ext cx="758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a:t>Figure 5.2</a:t>
              </a:r>
            </a:p>
          </p:txBody>
        </p:sp>
      </p:grpSp>
    </p:spTree>
    <p:extLst>
      <p:ext uri="{BB962C8B-B14F-4D97-AF65-F5344CB8AC3E}">
        <p14:creationId xmlns:p14="http://schemas.microsoft.com/office/powerpoint/2010/main" val="21403190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terialsSel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MaterialsSelection</Template>
  <TotalTime>339</TotalTime>
  <Words>1367</Words>
  <Application>Microsoft Macintosh PowerPoint</Application>
  <PresentationFormat>On-screen Show (4:3)</PresentationFormat>
  <Paragraphs>130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MaterialsSelection</vt:lpstr>
      <vt:lpstr>Materials Selection in 30 Minutes</vt:lpstr>
      <vt:lpstr>PowerPoint Presentation</vt:lpstr>
      <vt:lpstr>Materials Selection Requires:</vt:lpstr>
      <vt:lpstr>Materials Selection Requires:</vt:lpstr>
      <vt:lpstr>PowerPoint Presentation</vt:lpstr>
      <vt:lpstr>Menu of Engineering Materials</vt:lpstr>
      <vt:lpstr>PowerPoint Presentation</vt:lpstr>
      <vt:lpstr>Material Properties and Their Units</vt:lpstr>
      <vt:lpstr>PowerPoint Presentation</vt:lpstr>
      <vt:lpstr>Objectives</vt:lpstr>
      <vt:lpstr>Identify the objectives among “A”, “B” and “C” below.</vt:lpstr>
      <vt:lpstr>Identify the objectives among “A”, “B” and “C” below.</vt:lpstr>
      <vt:lpstr>Identify the objectives among “A”, “B” and “C” below.</vt:lpstr>
      <vt:lpstr>Selection Strategies</vt:lpstr>
      <vt:lpstr>Choosing a Material</vt:lpstr>
      <vt:lpstr>Strategy for Materials Selection</vt:lpstr>
      <vt:lpstr>Translating Design Requirements</vt:lpstr>
      <vt:lpstr>PowerPoint Presentation</vt:lpstr>
      <vt:lpstr>PowerPoint Presentation</vt:lpstr>
      <vt:lpstr>Material Indices</vt:lpstr>
      <vt:lpstr>PowerPoint Presentation</vt:lpstr>
      <vt:lpstr>Minimizing Mass:  A light, strong tie</vt:lpstr>
      <vt:lpstr>PowerPoint Presentation</vt:lpstr>
      <vt:lpstr>Minimizing Mass A light, stiff panel</vt:lpstr>
      <vt:lpstr>Break Into Groups and Develop the Performance Equation for the Light, Stiff Panel</vt:lpstr>
      <vt:lpstr>PowerPoint Presentation</vt:lpstr>
      <vt:lpstr>Performance Equation</vt:lpstr>
      <vt:lpstr>PowerPoint Presentation</vt:lpstr>
      <vt:lpstr>PowerPoint Presentation</vt:lpstr>
      <vt:lpstr>PowerPoint Presentation</vt:lpstr>
      <vt:lpstr>PowerPoint Presentation</vt:lpstr>
      <vt:lpstr>Ranking: Indices on Charts</vt:lpstr>
      <vt:lpstr>PowerPoint Presentation</vt:lpstr>
      <vt:lpstr>PowerPoint Presentation</vt:lpstr>
      <vt:lpstr>Materials for Oars</vt:lpstr>
      <vt:lpstr>Materials for Oars: Translation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Hougendobler</dc:creator>
  <cp:lastModifiedBy>Daniel Lewis</cp:lastModifiedBy>
  <cp:revision>23</cp:revision>
  <dcterms:created xsi:type="dcterms:W3CDTF">2010-09-03T02:00:13Z</dcterms:created>
  <dcterms:modified xsi:type="dcterms:W3CDTF">2013-02-27T18:37:26Z</dcterms:modified>
</cp:coreProperties>
</file>