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91" r:id="rId3"/>
    <p:sldId id="257" r:id="rId4"/>
    <p:sldId id="258" r:id="rId5"/>
    <p:sldId id="260" r:id="rId6"/>
    <p:sldId id="261" r:id="rId7"/>
    <p:sldId id="292" r:id="rId8"/>
    <p:sldId id="262" r:id="rId9"/>
    <p:sldId id="264" r:id="rId10"/>
    <p:sldId id="295" r:id="rId11"/>
    <p:sldId id="265" r:id="rId12"/>
    <p:sldId id="266" r:id="rId13"/>
    <p:sldId id="272" r:id="rId14"/>
    <p:sldId id="293" r:id="rId15"/>
    <p:sldId id="267" r:id="rId16"/>
    <p:sldId id="268" r:id="rId17"/>
    <p:sldId id="269" r:id="rId18"/>
    <p:sldId id="284" r:id="rId19"/>
    <p:sldId id="274" r:id="rId20"/>
    <p:sldId id="276" r:id="rId21"/>
    <p:sldId id="277" r:id="rId22"/>
    <p:sldId id="278" r:id="rId23"/>
    <p:sldId id="270" r:id="rId24"/>
    <p:sldId id="279" r:id="rId25"/>
    <p:sldId id="280" r:id="rId26"/>
    <p:sldId id="281" r:id="rId27"/>
    <p:sldId id="282" r:id="rId28"/>
    <p:sldId id="283" r:id="rId29"/>
    <p:sldId id="275" r:id="rId30"/>
    <p:sldId id="294" r:id="rId31"/>
    <p:sldId id="285" r:id="rId32"/>
    <p:sldId id="286" r:id="rId33"/>
    <p:sldId id="288" r:id="rId34"/>
    <p:sldId id="287" r:id="rId35"/>
    <p:sldId id="289" r:id="rId36"/>
    <p:sldId id="290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5858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58585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5858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5858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A9A9A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A9A9A9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A9A9A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A9A9A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737373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1"/>
    <p:restoredTop sz="94712"/>
  </p:normalViewPr>
  <p:slideViewPr>
    <p:cSldViewPr snapToGrid="0">
      <p:cViewPr varScale="1">
        <p:scale>
          <a:sx n="51" d="100"/>
          <a:sy n="51" d="100"/>
        </p:scale>
        <p:origin x="11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3624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6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0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1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1574799" y="6680200"/>
            <a:ext cx="21221701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24000" y="0"/>
            <a:ext cx="21336000" cy="6324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524000" y="7048500"/>
            <a:ext cx="21336000" cy="6667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buClrTx/>
              <a:buSzTx/>
              <a:buFontTx/>
              <a:buNone/>
            </a:lvl1pPr>
            <a:lvl2pPr marL="742950" indent="-285750">
              <a:spcBef>
                <a:spcPts val="0"/>
              </a:spcBef>
              <a:buClrTx/>
              <a:buSzTx/>
              <a:buFontTx/>
              <a:buNone/>
            </a:lvl2pPr>
            <a:lvl3pPr marL="1143000" indent="-228600">
              <a:spcBef>
                <a:spcPts val="0"/>
              </a:spcBef>
              <a:buClrTx/>
              <a:buSzTx/>
              <a:buFontTx/>
              <a:buNone/>
            </a:lvl3pPr>
            <a:lvl4pPr marL="1600200" indent="-228600">
              <a:spcBef>
                <a:spcPts val="0"/>
              </a:spcBef>
              <a:buClrTx/>
              <a:buSzTx/>
              <a:buFontTx/>
              <a:buNone/>
            </a:lvl4pPr>
            <a:lvl5pPr marL="2057400" indent="-228600">
              <a:spcBef>
                <a:spcPts val="0"/>
              </a:spcBef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673100" y="12395200"/>
            <a:ext cx="13868400" cy="1320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1pPr>
            <a:lvl2pPr marL="742950" indent="-28575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2pPr>
            <a:lvl3pPr marL="11430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3pPr>
            <a:lvl4pPr marL="16002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4pPr>
            <a:lvl5pPr marL="20574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 flipH="1">
            <a:off x="17333912" y="812800"/>
            <a:ext cx="1588" cy="1107440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17335500" y="4419600"/>
            <a:ext cx="62865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17335500" y="8267700"/>
            <a:ext cx="62865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673100" y="12395200"/>
            <a:ext cx="13868400" cy="1320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1pPr>
            <a:lvl2pPr marL="742950" indent="-28575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2pPr>
            <a:lvl3pPr marL="11430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3pPr>
            <a:lvl4pPr marL="16002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4pPr>
            <a:lvl5pPr marL="20574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 flipH="1">
            <a:off x="8291512" y="762000"/>
            <a:ext cx="1588" cy="972820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Shape 120"/>
          <p:cNvSpPr/>
          <p:nvPr/>
        </p:nvSpPr>
        <p:spPr>
          <a:xfrm flipH="1">
            <a:off x="16114712" y="787400"/>
            <a:ext cx="1588" cy="972820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673100" y="12395200"/>
            <a:ext cx="13868400" cy="1320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1pPr>
            <a:lvl2pPr marL="742950" indent="-28575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2pPr>
            <a:lvl3pPr marL="11430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3pPr>
            <a:lvl4pPr marL="16002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4pPr>
            <a:lvl5pPr marL="20574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sz="half" idx="1"/>
          </p:nvPr>
        </p:nvSpPr>
        <p:spPr>
          <a:xfrm>
            <a:off x="1524000" y="3263900"/>
            <a:ext cx="9652000" cy="104521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half" idx="1"/>
          </p:nvPr>
        </p:nvSpPr>
        <p:spPr>
          <a:xfrm>
            <a:off x="14541500" y="3263900"/>
            <a:ext cx="8255000" cy="104521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1524000" y="1485900"/>
            <a:ext cx="21336000" cy="10731500"/>
          </a:xfrm>
          <a:prstGeom prst="rect">
            <a:avLst/>
          </a:prstGeom>
        </p:spPr>
        <p:txBody>
          <a:bodyPr/>
          <a:lstStyle>
            <a:lvl1pPr>
              <a:spcBef>
                <a:spcPts val="8500"/>
              </a:spcBef>
            </a:lvl1pPr>
            <a:lvl2pPr>
              <a:spcBef>
                <a:spcPts val="8500"/>
              </a:spcBef>
            </a:lvl2pPr>
            <a:lvl3pPr>
              <a:spcBef>
                <a:spcPts val="8500"/>
              </a:spcBef>
            </a:lvl3pPr>
            <a:lvl4pPr>
              <a:spcBef>
                <a:spcPts val="8500"/>
              </a:spcBef>
            </a:lvl4pPr>
            <a:lvl5pPr>
              <a:spcBef>
                <a:spcPts val="85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1574800" y="66802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324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1524000" y="7048500"/>
            <a:ext cx="9144000" cy="6667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buClrTx/>
              <a:buSzTx/>
              <a:buFontTx/>
              <a:buNone/>
            </a:lvl1pPr>
            <a:lvl2pPr marL="742950" indent="-285750">
              <a:spcBef>
                <a:spcPts val="0"/>
              </a:spcBef>
              <a:buClrTx/>
              <a:buSzTx/>
              <a:buFontTx/>
              <a:buNone/>
            </a:lvl2pPr>
            <a:lvl3pPr marL="1143000" indent="-228600">
              <a:spcBef>
                <a:spcPts val="0"/>
              </a:spcBef>
              <a:buClrTx/>
              <a:buSzTx/>
              <a:buFontTx/>
              <a:buNone/>
            </a:lvl3pPr>
            <a:lvl4pPr marL="1600200" indent="-228600">
              <a:spcBef>
                <a:spcPts val="0"/>
              </a:spcBef>
              <a:buClrTx/>
              <a:buSzTx/>
              <a:buFontTx/>
              <a:buNone/>
            </a:lvl4pPr>
            <a:lvl5pPr marL="2057400" indent="-228600">
              <a:spcBef>
                <a:spcPts val="0"/>
              </a:spcBef>
              <a:buClrTx/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 flipH="1">
            <a:off x="8304212" y="762000"/>
            <a:ext cx="1588" cy="973296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xfrm>
            <a:off x="673100" y="12395200"/>
            <a:ext cx="13868400" cy="1320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1pPr>
            <a:lvl2pPr marL="742950" indent="-28575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2pPr>
            <a:lvl3pPr marL="11430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3pPr>
            <a:lvl4pPr marL="16002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4pPr>
            <a:lvl5pPr marL="20574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21954844" y="12771429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524000" y="4622800"/>
            <a:ext cx="21336000" cy="44704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2425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sz="half" idx="1"/>
          </p:nvPr>
        </p:nvSpPr>
        <p:spPr>
          <a:xfrm>
            <a:off x="1524000" y="3263900"/>
            <a:ext cx="9144000" cy="10452100"/>
          </a:xfrm>
          <a:prstGeom prst="rect">
            <a:avLst/>
          </a:prstGeom>
        </p:spPr>
        <p:txBody>
          <a:bodyPr/>
          <a:lstStyle>
            <a:lvl2pPr marL="876300"/>
            <a:lvl3pPr marL="1511300"/>
            <a:lvl4pPr marL="2133600"/>
            <a:lvl5pPr marL="2743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876300"/>
            <a:lvl3pPr marL="1511300"/>
            <a:lvl4pPr marL="2133600"/>
            <a:lvl5pPr marL="2743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85800" y="10566400"/>
            <a:ext cx="13817600" cy="31496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xfrm>
            <a:off x="15392400" y="11938000"/>
            <a:ext cx="8305800" cy="1778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A9A9A9"/>
                </a:solidFill>
                <a:uFill>
                  <a:solidFill>
                    <a:srgbClr val="A9A9A9"/>
                  </a:solidFill>
                </a:uFill>
              </a:defRPr>
            </a:lvl1pPr>
            <a:lvl2pPr marL="393700" indent="635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A9A9A9"/>
                </a:solidFill>
                <a:uFill>
                  <a:solidFill>
                    <a:srgbClr val="A9A9A9"/>
                  </a:solidFill>
                </a:uFill>
              </a:defRPr>
            </a:lvl2pPr>
            <a:lvl3pPr marL="850900" indent="635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A9A9A9"/>
                </a:solidFill>
                <a:uFill>
                  <a:solidFill>
                    <a:srgbClr val="A9A9A9"/>
                  </a:solidFill>
                </a:uFill>
              </a:defRPr>
            </a:lvl3pPr>
            <a:lvl4pPr marL="1308100" indent="635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A9A9A9"/>
                </a:solidFill>
                <a:uFill>
                  <a:solidFill>
                    <a:srgbClr val="A9A9A9"/>
                  </a:solidFill>
                </a:uFill>
              </a:defRPr>
            </a:lvl4pPr>
            <a:lvl5pPr marL="1765300" indent="635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A9A9A9"/>
                </a:solidFill>
                <a:uFill>
                  <a:solidFill>
                    <a:srgbClr val="A9A9A9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flipH="1">
            <a:off x="12190412" y="762000"/>
            <a:ext cx="1588" cy="1112520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2190412" y="6286500"/>
            <a:ext cx="11420476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766762" y="6286500"/>
            <a:ext cx="11422064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673100" y="12395200"/>
            <a:ext cx="13868400" cy="1320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1pPr>
            <a:lvl2pPr marL="742950" indent="-28575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2pPr>
            <a:lvl3pPr marL="11430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3pPr>
            <a:lvl4pPr marL="16002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4pPr>
            <a:lvl5pPr marL="20574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21954844" y="12771429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Shape 43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1524000" y="0"/>
            <a:ext cx="14173200" cy="2425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1524000" y="3263900"/>
            <a:ext cx="14173200" cy="104521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21954844" y="12771429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 flipH="1">
            <a:off x="14986000" y="11226800"/>
            <a:ext cx="1588" cy="200025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685800" y="10566400"/>
            <a:ext cx="13817600" cy="31496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15392400" y="11938000"/>
            <a:ext cx="8305800" cy="1778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A9A9A9"/>
                </a:solidFill>
                <a:uFill>
                  <a:solidFill>
                    <a:srgbClr val="A9A9A9"/>
                  </a:solidFill>
                </a:uFill>
              </a:defRPr>
            </a:lvl1pPr>
            <a:lvl2pPr marL="742950" indent="-28575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A9A9A9"/>
                </a:solidFill>
                <a:uFill>
                  <a:solidFill>
                    <a:srgbClr val="A9A9A9"/>
                  </a:solidFill>
                </a:uFill>
              </a:defRPr>
            </a:lvl2pPr>
            <a:lvl3pPr marL="1143000" indent="-2286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A9A9A9"/>
                </a:solidFill>
                <a:uFill>
                  <a:solidFill>
                    <a:srgbClr val="A9A9A9"/>
                  </a:solidFill>
                </a:uFill>
              </a:defRPr>
            </a:lvl3pPr>
            <a:lvl4pPr marL="1600200" indent="-2286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A9A9A9"/>
                </a:solidFill>
                <a:uFill>
                  <a:solidFill>
                    <a:srgbClr val="A9A9A9"/>
                  </a:solidFill>
                </a:uFill>
              </a:defRPr>
            </a:lvl4pPr>
            <a:lvl5pPr marL="2057400" indent="-2286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A9A9A9"/>
                </a:solidFill>
                <a:uFill>
                  <a:solidFill>
                    <a:srgbClr val="A9A9A9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2425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sz="half" idx="1"/>
          </p:nvPr>
        </p:nvSpPr>
        <p:spPr>
          <a:xfrm>
            <a:off x="1524000" y="3263900"/>
            <a:ext cx="9144000" cy="104521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 flipH="1">
            <a:off x="12215812" y="787400"/>
            <a:ext cx="1588" cy="1112520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673100" y="12395200"/>
            <a:ext cx="13868400" cy="1320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1pPr>
            <a:lvl2pPr marL="742950" indent="-28575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2pPr>
            <a:lvl3pPr marL="11430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3pPr>
            <a:lvl4pPr marL="16002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4pPr>
            <a:lvl5pPr marL="20574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 flipH="1">
            <a:off x="12179300" y="2311400"/>
            <a:ext cx="1588" cy="62499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673100" y="12395200"/>
            <a:ext cx="13868400" cy="1320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1pPr>
            <a:lvl2pPr marL="742950" indent="-28575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2pPr>
            <a:lvl3pPr marL="11430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3pPr>
            <a:lvl4pPr marL="16002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4pPr>
            <a:lvl5pPr marL="2057400" indent="-228600">
              <a:spcBef>
                <a:spcPts val="0"/>
              </a:spcBef>
              <a:buClrTx/>
              <a:buSzTx/>
              <a:buFontTx/>
              <a:buNone/>
              <a:defRPr sz="2600">
                <a:solidFill>
                  <a:srgbClr val="858585"/>
                </a:solidFill>
                <a:uFill>
                  <a:solidFill>
                    <a:srgbClr val="858585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21954844" y="0"/>
            <a:ext cx="905156" cy="9445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574799" y="2768600"/>
            <a:ext cx="21221701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524000" y="0"/>
            <a:ext cx="21336000" cy="242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 anchor="b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524000" y="3263900"/>
            <a:ext cx="21336000" cy="1045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09CF7-C14B-4714-BA9A-DD247A40CE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1pPr>
      <a:lvl2pPr marL="0" marR="0" indent="228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2pPr>
      <a:lvl3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3pPr>
      <a:lvl4pPr marL="0" marR="0" indent="685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4pPr>
      <a:lvl5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5pPr>
      <a:lvl6pPr marL="0" marR="0" indent="1143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6pPr>
      <a:lvl7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7pPr>
      <a:lvl8pPr marL="0" marR="0" indent="1600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9pPr>
    </p:titleStyle>
    <p:bodyStyle>
      <a:lvl1pPr marL="381000" marR="0" indent="-381000" algn="l" defTabSz="914400" rtl="0" latinLnBrk="0">
        <a:lnSpc>
          <a:spcPct val="100000"/>
        </a:lnSpc>
        <a:spcBef>
          <a:spcPts val="6200"/>
        </a:spcBef>
        <a:spcAft>
          <a:spcPts val="0"/>
        </a:spcAft>
        <a:buClr>
          <a:srgbClr val="737373"/>
        </a:buClr>
        <a:buSzPct val="100000"/>
        <a:buFont typeface="Helvetica Neue"/>
        <a:buChar char="•"/>
        <a:tabLst/>
        <a:defRPr sz="3400" b="0" i="0" u="none" strike="noStrike" cap="none" spc="0" baseline="0">
          <a:ln>
            <a:noFill/>
          </a:ln>
          <a:solidFill>
            <a:srgbClr val="737373"/>
          </a:solidFill>
          <a:uFill>
            <a:solidFill>
              <a:srgbClr val="737373"/>
            </a:solidFill>
          </a:uFill>
          <a:latin typeface="Helvetica Neue"/>
          <a:ea typeface="Helvetica Neue"/>
          <a:cs typeface="Helvetica Neue"/>
          <a:sym typeface="Helvetica Neue"/>
        </a:defRPr>
      </a:lvl1pPr>
      <a:lvl2pPr marL="939800" marR="0" indent="-381000" algn="l" defTabSz="914400" rtl="0" latinLnBrk="0">
        <a:lnSpc>
          <a:spcPct val="100000"/>
        </a:lnSpc>
        <a:spcBef>
          <a:spcPts val="6200"/>
        </a:spcBef>
        <a:spcAft>
          <a:spcPts val="0"/>
        </a:spcAft>
        <a:buClr>
          <a:srgbClr val="737373"/>
        </a:buClr>
        <a:buSzPct val="100000"/>
        <a:buFont typeface="Helvetica Neue"/>
        <a:buChar char="•"/>
        <a:tabLst/>
        <a:defRPr sz="3400" b="0" i="0" u="none" strike="noStrike" cap="none" spc="0" baseline="0">
          <a:ln>
            <a:noFill/>
          </a:ln>
          <a:solidFill>
            <a:srgbClr val="737373"/>
          </a:solidFill>
          <a:uFill>
            <a:solidFill>
              <a:srgbClr val="737373"/>
            </a:solidFill>
          </a:uFill>
          <a:latin typeface="Helvetica Neue"/>
          <a:ea typeface="Helvetica Neue"/>
          <a:cs typeface="Helvetica Neue"/>
          <a:sym typeface="Helvetica Neue"/>
        </a:defRPr>
      </a:lvl2pPr>
      <a:lvl3pPr marL="1574800" marR="0" indent="-381000" algn="l" defTabSz="914400" rtl="0" latinLnBrk="0">
        <a:lnSpc>
          <a:spcPct val="100000"/>
        </a:lnSpc>
        <a:spcBef>
          <a:spcPts val="6200"/>
        </a:spcBef>
        <a:spcAft>
          <a:spcPts val="0"/>
        </a:spcAft>
        <a:buClr>
          <a:srgbClr val="737373"/>
        </a:buClr>
        <a:buSzPct val="100000"/>
        <a:buFont typeface="Helvetica Neue"/>
        <a:buChar char="•"/>
        <a:tabLst/>
        <a:defRPr sz="3400" b="0" i="0" u="none" strike="noStrike" cap="none" spc="0" baseline="0">
          <a:ln>
            <a:noFill/>
          </a:ln>
          <a:solidFill>
            <a:srgbClr val="737373"/>
          </a:solidFill>
          <a:uFill>
            <a:solidFill>
              <a:srgbClr val="737373"/>
            </a:solidFill>
          </a:uFill>
          <a:latin typeface="Helvetica Neue"/>
          <a:ea typeface="Helvetica Neue"/>
          <a:cs typeface="Helvetica Neue"/>
          <a:sym typeface="Helvetica Neue"/>
        </a:defRPr>
      </a:lvl3pPr>
      <a:lvl4pPr marL="2197100" marR="0" indent="-381000" algn="l" defTabSz="914400" rtl="0" latinLnBrk="0">
        <a:lnSpc>
          <a:spcPct val="100000"/>
        </a:lnSpc>
        <a:spcBef>
          <a:spcPts val="6200"/>
        </a:spcBef>
        <a:spcAft>
          <a:spcPts val="0"/>
        </a:spcAft>
        <a:buClr>
          <a:srgbClr val="737373"/>
        </a:buClr>
        <a:buSzPct val="100000"/>
        <a:buFont typeface="Helvetica Neue"/>
        <a:buChar char="•"/>
        <a:tabLst/>
        <a:defRPr sz="3400" b="0" i="0" u="none" strike="noStrike" cap="none" spc="0" baseline="0">
          <a:ln>
            <a:noFill/>
          </a:ln>
          <a:solidFill>
            <a:srgbClr val="737373"/>
          </a:solidFill>
          <a:uFill>
            <a:solidFill>
              <a:srgbClr val="737373"/>
            </a:solidFill>
          </a:uFill>
          <a:latin typeface="Helvetica Neue"/>
          <a:ea typeface="Helvetica Neue"/>
          <a:cs typeface="Helvetica Neue"/>
          <a:sym typeface="Helvetica Neue"/>
        </a:defRPr>
      </a:lvl4pPr>
      <a:lvl5pPr marL="2806700" marR="0" indent="-381000" algn="l" defTabSz="914400" rtl="0" latinLnBrk="0">
        <a:lnSpc>
          <a:spcPct val="100000"/>
        </a:lnSpc>
        <a:spcBef>
          <a:spcPts val="6200"/>
        </a:spcBef>
        <a:spcAft>
          <a:spcPts val="0"/>
        </a:spcAft>
        <a:buClr>
          <a:srgbClr val="737373"/>
        </a:buClr>
        <a:buSzPct val="100000"/>
        <a:buFont typeface="Helvetica Neue"/>
        <a:buChar char="•"/>
        <a:tabLst/>
        <a:defRPr sz="3400" b="0" i="0" u="none" strike="noStrike" cap="none" spc="0" baseline="0">
          <a:ln>
            <a:noFill/>
          </a:ln>
          <a:solidFill>
            <a:srgbClr val="737373"/>
          </a:solidFill>
          <a:uFill>
            <a:solidFill>
              <a:srgbClr val="737373"/>
            </a:solidFill>
          </a:uFill>
          <a:latin typeface="Helvetica Neue"/>
          <a:ea typeface="Helvetica Neue"/>
          <a:cs typeface="Helvetica Neue"/>
          <a:sym typeface="Helvetica Neue"/>
        </a:defRPr>
      </a:lvl5pPr>
      <a:lvl6pPr marL="2806700" marR="0" indent="-381000" algn="l" defTabSz="914400" rtl="0" latinLnBrk="0">
        <a:lnSpc>
          <a:spcPct val="100000"/>
        </a:lnSpc>
        <a:spcBef>
          <a:spcPts val="6200"/>
        </a:spcBef>
        <a:spcAft>
          <a:spcPts val="0"/>
        </a:spcAft>
        <a:buClr>
          <a:srgbClr val="737373"/>
        </a:buClr>
        <a:buSzPct val="100000"/>
        <a:buFont typeface="Helvetica Neue"/>
        <a:buChar char="•"/>
        <a:tabLst/>
        <a:defRPr sz="3400" b="0" i="0" u="none" strike="noStrike" cap="none" spc="0" baseline="0">
          <a:ln>
            <a:noFill/>
          </a:ln>
          <a:solidFill>
            <a:srgbClr val="737373"/>
          </a:solidFill>
          <a:uFill>
            <a:solidFill>
              <a:srgbClr val="737373"/>
            </a:solidFill>
          </a:uFill>
          <a:latin typeface="Helvetica Neue"/>
          <a:ea typeface="Helvetica Neue"/>
          <a:cs typeface="Helvetica Neue"/>
          <a:sym typeface="Helvetica Neue"/>
        </a:defRPr>
      </a:lvl6pPr>
      <a:lvl7pPr marL="2806700" marR="0" indent="-381000" algn="l" defTabSz="914400" rtl="0" latinLnBrk="0">
        <a:lnSpc>
          <a:spcPct val="100000"/>
        </a:lnSpc>
        <a:spcBef>
          <a:spcPts val="6200"/>
        </a:spcBef>
        <a:spcAft>
          <a:spcPts val="0"/>
        </a:spcAft>
        <a:buClr>
          <a:srgbClr val="737373"/>
        </a:buClr>
        <a:buSzPct val="100000"/>
        <a:buFont typeface="Helvetica Neue"/>
        <a:buChar char="•"/>
        <a:tabLst/>
        <a:defRPr sz="3400" b="0" i="0" u="none" strike="noStrike" cap="none" spc="0" baseline="0">
          <a:ln>
            <a:noFill/>
          </a:ln>
          <a:solidFill>
            <a:srgbClr val="737373"/>
          </a:solidFill>
          <a:uFill>
            <a:solidFill>
              <a:srgbClr val="737373"/>
            </a:solidFill>
          </a:uFill>
          <a:latin typeface="Helvetica Neue"/>
          <a:ea typeface="Helvetica Neue"/>
          <a:cs typeface="Helvetica Neue"/>
          <a:sym typeface="Helvetica Neue"/>
        </a:defRPr>
      </a:lvl7pPr>
      <a:lvl8pPr marL="2806700" marR="0" indent="-381000" algn="l" defTabSz="914400" rtl="0" latinLnBrk="0">
        <a:lnSpc>
          <a:spcPct val="100000"/>
        </a:lnSpc>
        <a:spcBef>
          <a:spcPts val="6200"/>
        </a:spcBef>
        <a:spcAft>
          <a:spcPts val="0"/>
        </a:spcAft>
        <a:buClr>
          <a:srgbClr val="737373"/>
        </a:buClr>
        <a:buSzPct val="100000"/>
        <a:buFont typeface="Helvetica Neue"/>
        <a:buChar char="•"/>
        <a:tabLst/>
        <a:defRPr sz="3400" b="0" i="0" u="none" strike="noStrike" cap="none" spc="0" baseline="0">
          <a:ln>
            <a:noFill/>
          </a:ln>
          <a:solidFill>
            <a:srgbClr val="737373"/>
          </a:solidFill>
          <a:uFill>
            <a:solidFill>
              <a:srgbClr val="737373"/>
            </a:solidFill>
          </a:uFill>
          <a:latin typeface="Helvetica Neue"/>
          <a:ea typeface="Helvetica Neue"/>
          <a:cs typeface="Helvetica Neue"/>
          <a:sym typeface="Helvetica Neue"/>
        </a:defRPr>
      </a:lvl8pPr>
      <a:lvl9pPr marL="2806700" marR="0" indent="-381000" algn="l" defTabSz="914400" rtl="0" latinLnBrk="0">
        <a:lnSpc>
          <a:spcPct val="100000"/>
        </a:lnSpc>
        <a:spcBef>
          <a:spcPts val="6200"/>
        </a:spcBef>
        <a:spcAft>
          <a:spcPts val="0"/>
        </a:spcAft>
        <a:buClr>
          <a:srgbClr val="737373"/>
        </a:buClr>
        <a:buSzPct val="100000"/>
        <a:buFont typeface="Helvetica Neue"/>
        <a:buChar char="•"/>
        <a:tabLst/>
        <a:defRPr sz="3400" b="0" i="0" u="none" strike="noStrike" cap="none" spc="0" baseline="0">
          <a:ln>
            <a:noFill/>
          </a:ln>
          <a:solidFill>
            <a:srgbClr val="737373"/>
          </a:solidFill>
          <a:uFill>
            <a:solidFill>
              <a:srgbClr val="737373"/>
            </a:solidFill>
          </a:u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kKSDgIhc8GI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ideo" Target="https://www.youtube.com/embed/DfznnKUwywQ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Relationship Id="rId3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cdirect.com/" TargetMode="External"/><Relationship Id="rId4" Type="http://schemas.openxmlformats.org/officeDocument/2006/relationships/hyperlink" Target="http://www.globalspec.com/" TargetMode="External"/><Relationship Id="rId5" Type="http://schemas.openxmlformats.org/officeDocument/2006/relationships/hyperlink" Target="http://www.mpja.com/" TargetMode="External"/><Relationship Id="rId6" Type="http://schemas.openxmlformats.org/officeDocument/2006/relationships/hyperlink" Target="http://www.smallparts.com/" TargetMode="External"/><Relationship Id="rId7" Type="http://schemas.openxmlformats.org/officeDocument/2006/relationships/hyperlink" Target="https://www.grainger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cmaster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1574799" y="6680200"/>
            <a:ext cx="21221701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21336000" cy="5334000"/>
          </a:xfrm>
          <a:prstGeom prst="rect">
            <a:avLst/>
          </a:prstGeom>
        </p:spPr>
        <p:txBody>
          <a:bodyPr/>
          <a:lstStyle/>
          <a:p>
            <a:pPr algn="r">
              <a:defRPr sz="5200"/>
            </a:pPr>
            <a:r>
              <a:t>Jeremy Laflin</a:t>
            </a:r>
          </a:p>
          <a:p>
            <a:pPr algn="r">
              <a:defRPr sz="5200"/>
            </a:pPr>
            <a:r>
              <a:t>Lecturer, MANE</a:t>
            </a:r>
          </a:p>
          <a:p>
            <a:pPr algn="r">
              <a:defRPr sz="5200"/>
            </a:pPr>
            <a:r>
              <a:t>Rensselaer Polytechnic Institute</a:t>
            </a:r>
          </a:p>
        </p:txBody>
      </p:sp>
      <p:sp>
        <p:nvSpPr>
          <p:cNvPr id="228" name="Shape 228"/>
          <p:cNvSpPr>
            <a:spLocks noGrp="1"/>
          </p:cNvSpPr>
          <p:nvPr>
            <p:ph type="subTitle" sz="half" idx="1"/>
          </p:nvPr>
        </p:nvSpPr>
        <p:spPr>
          <a:xfrm>
            <a:off x="1524000" y="7048500"/>
            <a:ext cx="21336000" cy="4673600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44ABF5"/>
              </a:buClr>
              <a:buFont typeface="Helvetica Neue"/>
              <a:defRPr sz="4800">
                <a:solidFill>
                  <a:srgbClr val="FF2600"/>
                </a:solidFill>
                <a:uFill>
                  <a:solidFill>
                    <a:srgbClr val="79C353"/>
                  </a:solidFill>
                </a:uFill>
              </a:defRPr>
            </a:lvl1pPr>
          </a:lstStyle>
          <a:p>
            <a:r>
              <a:t>Introduction to Engineering Design </a:t>
            </a:r>
          </a:p>
        </p:txBody>
      </p:sp>
      <p:sp>
        <p:nvSpPr>
          <p:cNvPr id="229" name="Shape 229"/>
          <p:cNvSpPr/>
          <p:nvPr/>
        </p:nvSpPr>
        <p:spPr>
          <a:xfrm>
            <a:off x="1524000" y="1562487"/>
            <a:ext cx="21348700" cy="2133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914400">
              <a:buClr>
                <a:srgbClr val="FF2600"/>
              </a:buClr>
              <a:buFont typeface="Helvetica Neue Light"/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Applications of Basic Machine Elements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 flipH="1">
            <a:off x="12190412" y="762000"/>
            <a:ext cx="1588" cy="1112520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12190412" y="6286500"/>
            <a:ext cx="11420476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766762" y="6286500"/>
            <a:ext cx="11422064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1123767" y="6769100"/>
            <a:ext cx="1249732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>
              <a:buClr>
                <a:srgbClr val="FFFFFF"/>
              </a:buClr>
              <a:buFont typeface="Helvetica Neue Light"/>
              <a:defRPr sz="5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 Light"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O(10</a:t>
            </a:r>
            <a:r>
              <a:rPr sz="3600" baseline="319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</p:txBody>
      </p:sp>
      <p:sp>
        <p:nvSpPr>
          <p:cNvPr id="260" name="Shape 260"/>
          <p:cNvSpPr/>
          <p:nvPr/>
        </p:nvSpPr>
        <p:spPr>
          <a:xfrm>
            <a:off x="798512" y="12120562"/>
            <a:ext cx="17155844" cy="10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 anchor="b"/>
          <a:lstStyle>
            <a:lvl1pPr defTabSz="914400">
              <a:buClr>
                <a:srgbClr val="FF2600"/>
              </a:buClr>
              <a:buFont typeface="Helvetica Neue Light"/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rPr lang="en-US" dirty="0" smtClean="0"/>
              <a:t>Mechanisms</a:t>
            </a:r>
            <a:r>
              <a:rPr dirty="0" smtClean="0"/>
              <a:t>: </a:t>
            </a:r>
            <a:r>
              <a:rPr lang="en-US" dirty="0" smtClean="0"/>
              <a:t>Transforming Motion</a:t>
            </a:r>
            <a:endParaRPr dirty="0"/>
          </a:p>
        </p:txBody>
      </p:sp>
      <p:pic>
        <p:nvPicPr>
          <p:cNvPr id="261" name="DSC0206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64" y="6527800"/>
            <a:ext cx="11007872" cy="5359400"/>
          </a:xfrm>
          <a:prstGeom prst="rect">
            <a:avLst/>
          </a:prstGeom>
          <a:ln w="25400"/>
        </p:spPr>
      </p:pic>
      <p:pic>
        <p:nvPicPr>
          <p:cNvPr id="15" name="Bolts_Nuts_Screws_Washers_NAILS_RINGS_HARDWA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0" y="961284"/>
            <a:ext cx="11150600" cy="4824307"/>
          </a:xfrm>
          <a:prstGeom prst="rect">
            <a:avLst/>
          </a:prstGeom>
          <a:ln w="25400"/>
        </p:spPr>
      </p:pic>
      <p:pic>
        <p:nvPicPr>
          <p:cNvPr id="13" name="DSC02069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1833880"/>
            <a:ext cx="11150600" cy="3066415"/>
          </a:xfrm>
          <a:prstGeom prst="rect">
            <a:avLst/>
          </a:prstGeom>
          <a:ln w="25400"/>
        </p:spPr>
      </p:pic>
      <p:pic>
        <p:nvPicPr>
          <p:cNvPr id="14" name="Bolts_Nuts_Screws_Washers_NAILS_RINGS_HARDWAR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0566"/>
          <a:stretch/>
        </p:blipFill>
        <p:spPr>
          <a:xfrm>
            <a:off x="12736242" y="6804819"/>
            <a:ext cx="11388735" cy="4805362"/>
          </a:xfrm>
          <a:prstGeom prst="rect">
            <a:avLst/>
          </a:prstGeom>
          <a:ln w="25400"/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4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1574799" y="2768600"/>
            <a:ext cx="21221701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lang="en-US" dirty="0" smtClean="0"/>
              <a:t>Analysis </a:t>
            </a:r>
            <a:r>
              <a:rPr dirty="0" smtClean="0"/>
              <a:t>Example</a:t>
            </a:r>
            <a:r>
              <a:rPr dirty="0"/>
              <a:t>: </a:t>
            </a:r>
            <a:r>
              <a:rPr lang="en-US" dirty="0" smtClean="0"/>
              <a:t>Gravity Powered Walker</a:t>
            </a:r>
            <a:endParaRPr dirty="0"/>
          </a:p>
        </p:txBody>
      </p:sp>
      <p:pic>
        <p:nvPicPr>
          <p:cNvPr id="2" name="kKSDgIhc8G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07360" y="3113088"/>
            <a:ext cx="18369280" cy="103327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1574799" y="2768600"/>
            <a:ext cx="21221701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dirty="0"/>
              <a:t>Analysis Example: How to Design Mechanism Motion</a:t>
            </a:r>
          </a:p>
        </p:txBody>
      </p:sp>
      <p:pic>
        <p:nvPicPr>
          <p:cNvPr id="2" name="DfznnKUwyw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07360" y="3113088"/>
            <a:ext cx="18369280" cy="103327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1574799" y="2768600"/>
            <a:ext cx="21221701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dirty="0"/>
              <a:t>iClicker </a:t>
            </a:r>
            <a:r>
              <a:rPr dirty="0" smtClean="0"/>
              <a:t>Question </a:t>
            </a:r>
            <a:endParaRPr dirty="0"/>
          </a:p>
        </p:txBody>
      </p:sp>
      <p:sp>
        <p:nvSpPr>
          <p:cNvPr id="239" name="Shape 239"/>
          <p:cNvSpPr>
            <a:spLocks noGrp="1"/>
          </p:cNvSpPr>
          <p:nvPr>
            <p:ph type="body" idx="1"/>
          </p:nvPr>
        </p:nvSpPr>
        <p:spPr>
          <a:xfrm>
            <a:off x="1524000" y="4084811"/>
            <a:ext cx="21468743" cy="9387066"/>
          </a:xfrm>
          <a:prstGeom prst="rect">
            <a:avLst/>
          </a:prstGeom>
        </p:spPr>
        <p:txBody>
          <a:bodyPr/>
          <a:lstStyle/>
          <a:p>
            <a:pPr marL="558800" indent="0">
              <a:buNone/>
              <a:defRPr sz="4800"/>
            </a:pPr>
            <a:r>
              <a:rPr lang="en-US" dirty="0" smtClean="0"/>
              <a:t>How many analysis-based courses have you taken at RPI</a:t>
            </a:r>
            <a:r>
              <a:rPr dirty="0" smtClean="0"/>
              <a:t> ?</a:t>
            </a:r>
            <a:endParaRPr lang="en-US" dirty="0" smtClean="0"/>
          </a:p>
          <a:p>
            <a:pPr marL="558800" indent="0">
              <a:buNone/>
              <a:defRPr sz="4800"/>
            </a:pPr>
            <a:r>
              <a:rPr lang="en-US" dirty="0" smtClean="0"/>
              <a:t>	</a:t>
            </a:r>
            <a:r>
              <a:rPr dirty="0" smtClean="0"/>
              <a:t>A</a:t>
            </a:r>
            <a:r>
              <a:rPr sz="4800" dirty="0"/>
              <a:t>) </a:t>
            </a:r>
            <a:r>
              <a:rPr lang="en-US" sz="4800" dirty="0"/>
              <a:t>1</a:t>
            </a:r>
            <a:r>
              <a:rPr sz="4800" dirty="0"/>
              <a:t/>
            </a:r>
            <a:br>
              <a:rPr sz="4800" dirty="0"/>
            </a:br>
            <a:r>
              <a:rPr lang="en-US" sz="4800" dirty="0" smtClean="0"/>
              <a:t>	</a:t>
            </a:r>
            <a:r>
              <a:rPr sz="4800" dirty="0" smtClean="0"/>
              <a:t>B</a:t>
            </a:r>
            <a:r>
              <a:rPr sz="4800" dirty="0"/>
              <a:t>) </a:t>
            </a:r>
            <a:r>
              <a:rPr lang="en-US" sz="4800" dirty="0" smtClean="0"/>
              <a:t>2-3</a:t>
            </a:r>
            <a:r>
              <a:rPr sz="4800" dirty="0"/>
              <a:t/>
            </a:r>
            <a:br>
              <a:rPr sz="4800" dirty="0"/>
            </a:br>
            <a:r>
              <a:rPr lang="en-US" sz="4800" dirty="0" smtClean="0"/>
              <a:t>	</a:t>
            </a:r>
            <a:r>
              <a:rPr sz="4800" dirty="0" smtClean="0"/>
              <a:t>C</a:t>
            </a:r>
            <a:r>
              <a:rPr sz="4800" dirty="0"/>
              <a:t>) </a:t>
            </a:r>
            <a:r>
              <a:rPr lang="en-US" sz="4800" dirty="0" smtClean="0"/>
              <a:t>4-6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	</a:t>
            </a:r>
            <a:r>
              <a:rPr sz="4800" dirty="0" smtClean="0"/>
              <a:t>D</a:t>
            </a:r>
            <a:r>
              <a:rPr sz="4800" dirty="0"/>
              <a:t>) </a:t>
            </a:r>
            <a:r>
              <a:rPr lang="en-US" sz="4800" dirty="0" smtClean="0"/>
              <a:t>&gt; 6</a:t>
            </a:r>
            <a:endParaRPr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91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dirty="0"/>
              <a:t>Analysis: </a:t>
            </a:r>
            <a:r>
              <a:rPr lang="en-US" dirty="0" smtClean="0"/>
              <a:t>Why ?</a:t>
            </a:r>
            <a:endParaRPr dirty="0"/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1524000" y="3352800"/>
            <a:ext cx="14173200" cy="9385300"/>
          </a:xfrm>
          <a:prstGeom prst="rect">
            <a:avLst/>
          </a:prstGeom>
        </p:spPr>
        <p:txBody>
          <a:bodyPr/>
          <a:lstStyle/>
          <a:p>
            <a:pPr marL="537882" indent="-537882">
              <a:defRPr sz="4800"/>
            </a:pPr>
            <a:r>
              <a:rPr lang="en-US" dirty="0" smtClean="0"/>
              <a:t>Sometimes failure has human consequences </a:t>
            </a:r>
          </a:p>
          <a:p>
            <a:pPr marL="537882" indent="-537882">
              <a:defRPr sz="4800"/>
            </a:pPr>
            <a:r>
              <a:rPr lang="en-US" dirty="0" smtClean="0"/>
              <a:t>Prototyping is expensive</a:t>
            </a:r>
          </a:p>
          <a:p>
            <a:pPr marL="537882" indent="-537882">
              <a:defRPr sz="4800"/>
            </a:pPr>
            <a:r>
              <a:rPr lang="en-US" dirty="0" smtClean="0"/>
              <a:t>Prototyping is not possible </a:t>
            </a:r>
          </a:p>
          <a:p>
            <a:pPr marL="537882" indent="-537882">
              <a:defRPr sz="4800"/>
            </a:pPr>
            <a:endParaRPr lang="en-US" dirty="0" smtClean="0"/>
          </a:p>
        </p:txBody>
      </p:sp>
      <p:pic>
        <p:nvPicPr>
          <p:cNvPr id="9" name="a7279975bb2c776fee374f2bcb2476bb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944" y="1287492"/>
            <a:ext cx="7721601" cy="4342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cc319e8bcfd85878c199e7c40c858ac7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3"/>
          <a:stretch/>
        </p:blipFill>
        <p:spPr>
          <a:xfrm>
            <a:off x="15945429" y="6049884"/>
            <a:ext cx="7666116" cy="669995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24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99" name="a7279975bb2c776fee374f2bcb2476bb.jpg"/>
          <p:cNvPicPr>
            <a:picLocks/>
          </p:cNvPicPr>
          <p:nvPr/>
        </p:nvPicPr>
        <p:blipFill>
          <a:blip r:embed="rId2">
            <a:extLst/>
          </a:blip>
          <a:srcRect t="2116" b="2116"/>
          <a:stretch>
            <a:fillRect/>
          </a:stretch>
        </p:blipFill>
        <p:spPr>
          <a:xfrm>
            <a:off x="15889944" y="685800"/>
            <a:ext cx="7721601" cy="5546013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t>Analysis: Predicting Failure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1524000" y="3114675"/>
            <a:ext cx="14173200" cy="9623425"/>
          </a:xfrm>
          <a:prstGeom prst="rect">
            <a:avLst/>
          </a:prstGeom>
        </p:spPr>
        <p:txBody>
          <a:bodyPr/>
          <a:lstStyle/>
          <a:p>
            <a:pPr marL="537882" indent="-537882">
              <a:defRPr sz="4800"/>
            </a:pPr>
            <a:r>
              <a:rPr dirty="0"/>
              <a:t>Defining Failure</a:t>
            </a:r>
          </a:p>
          <a:p>
            <a:pPr marL="1096682" lvl="1" indent="-537882">
              <a:defRPr sz="4800"/>
            </a:pPr>
            <a:r>
              <a:rPr dirty="0"/>
              <a:t>Mechanism no longer performs within design </a:t>
            </a:r>
            <a:r>
              <a:rPr dirty="0" smtClean="0"/>
              <a:t>specifications</a:t>
            </a:r>
            <a:endParaRPr lang="en-US" dirty="0" smtClean="0"/>
          </a:p>
          <a:p>
            <a:pPr marL="1731682" lvl="2" indent="-537882">
              <a:defRPr sz="4800"/>
            </a:pPr>
            <a:r>
              <a:rPr lang="en-US" dirty="0" smtClean="0"/>
              <a:t>Change in material properties</a:t>
            </a:r>
            <a:endParaRPr dirty="0"/>
          </a:p>
          <a:p>
            <a:pPr marL="1096682" lvl="1" indent="-537882">
              <a:defRPr sz="4800"/>
            </a:pPr>
            <a:r>
              <a:rPr dirty="0" smtClean="0"/>
              <a:t>Catastrophic Failure</a:t>
            </a:r>
            <a:endParaRPr lang="en-US" dirty="0" smtClean="0"/>
          </a:p>
          <a:p>
            <a:pPr marL="1731682" lvl="2" indent="-537882">
              <a:defRPr sz="4800"/>
            </a:pPr>
            <a:r>
              <a:rPr lang="en-US" dirty="0"/>
              <a:t>C</a:t>
            </a:r>
            <a:r>
              <a:rPr dirty="0" smtClean="0"/>
              <a:t>omponent(s</a:t>
            </a:r>
            <a:r>
              <a:rPr dirty="0"/>
              <a:t>) break </a:t>
            </a:r>
            <a:endParaRPr lang="en-US" dirty="0" smtClean="0"/>
          </a:p>
        </p:txBody>
      </p:sp>
      <p:pic>
        <p:nvPicPr>
          <p:cNvPr id="302" name="cc319e8bcfd85878c199e7c40c858ac7.jpg"/>
          <p:cNvPicPr>
            <a:picLocks/>
          </p:cNvPicPr>
          <p:nvPr/>
        </p:nvPicPr>
        <p:blipFill>
          <a:blip r:embed="rId3">
            <a:extLst/>
          </a:blip>
          <a:srcRect t="5003"/>
          <a:stretch>
            <a:fillRect/>
          </a:stretch>
        </p:blipFill>
        <p:spPr>
          <a:xfrm>
            <a:off x="15889944" y="7503194"/>
            <a:ext cx="7721601" cy="550143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06" name="images.jpg"/>
          <p:cNvPicPr>
            <a:picLocks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5889946" y="700706"/>
            <a:ext cx="7721601" cy="5658578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t>Analysis: Failure to Perform Task</a:t>
            </a:r>
          </a:p>
        </p:txBody>
      </p:sp>
      <p:sp>
        <p:nvSpPr>
          <p:cNvPr id="308" name="Shape 308"/>
          <p:cNvSpPr>
            <a:spLocks noGrp="1"/>
          </p:cNvSpPr>
          <p:nvPr>
            <p:ph type="body" idx="1"/>
          </p:nvPr>
        </p:nvSpPr>
        <p:spPr>
          <a:xfrm>
            <a:off x="1524000" y="3114675"/>
            <a:ext cx="14173200" cy="9623425"/>
          </a:xfrm>
          <a:prstGeom prst="rect">
            <a:avLst/>
          </a:prstGeom>
        </p:spPr>
        <p:txBody>
          <a:bodyPr/>
          <a:lstStyle/>
          <a:p>
            <a:pPr marL="537882" indent="-537882">
              <a:defRPr sz="4800"/>
            </a:pPr>
            <a:r>
              <a:rPr dirty="0"/>
              <a:t>Environmental </a:t>
            </a:r>
            <a:r>
              <a:rPr lang="en-US" dirty="0" smtClean="0"/>
              <a:t>c</a:t>
            </a:r>
            <a:r>
              <a:rPr dirty="0" smtClean="0"/>
              <a:t>onsiderations</a:t>
            </a:r>
            <a:endParaRPr dirty="0"/>
          </a:p>
          <a:p>
            <a:pPr marL="1096682" lvl="1" indent="-537882">
              <a:defRPr sz="4800"/>
            </a:pPr>
            <a:r>
              <a:rPr dirty="0"/>
              <a:t>Temperature (metal, plastic) / </a:t>
            </a:r>
            <a:r>
              <a:rPr lang="en-US" dirty="0"/>
              <a:t>H</a:t>
            </a:r>
            <a:r>
              <a:rPr dirty="0" smtClean="0"/>
              <a:t>umidity </a:t>
            </a:r>
            <a:r>
              <a:rPr dirty="0"/>
              <a:t>(wood)</a:t>
            </a:r>
          </a:p>
          <a:p>
            <a:pPr marL="1731682" lvl="2" indent="-537882">
              <a:defRPr sz="4800"/>
            </a:pPr>
            <a:r>
              <a:rPr dirty="0"/>
              <a:t>Change in component dimension / material properties</a:t>
            </a:r>
          </a:p>
          <a:p>
            <a:pPr marL="537882" indent="-537882">
              <a:defRPr sz="4800"/>
            </a:pPr>
            <a:r>
              <a:rPr dirty="0" smtClean="0"/>
              <a:t>Fatigue</a:t>
            </a:r>
            <a:endParaRPr lang="en-US" dirty="0" smtClean="0"/>
          </a:p>
          <a:p>
            <a:pPr marL="1096682" lvl="1" indent="-537882">
              <a:defRPr sz="4800"/>
            </a:pPr>
            <a:r>
              <a:rPr lang="en-US" dirty="0"/>
              <a:t>C</a:t>
            </a:r>
            <a:r>
              <a:rPr dirty="0" smtClean="0"/>
              <a:t>yclic </a:t>
            </a:r>
            <a:r>
              <a:rPr dirty="0"/>
              <a:t>loading </a:t>
            </a:r>
          </a:p>
          <a:p>
            <a:pPr marL="537882" indent="-537882">
              <a:defRPr sz="4800"/>
            </a:pPr>
            <a:r>
              <a:rPr dirty="0"/>
              <a:t>Buckling</a:t>
            </a:r>
          </a:p>
        </p:txBody>
      </p:sp>
      <p:pic>
        <p:nvPicPr>
          <p:cNvPr id="309" name="death-valley-05.jpg"/>
          <p:cNvPicPr>
            <a:picLocks/>
          </p:cNvPicPr>
          <p:nvPr/>
        </p:nvPicPr>
        <p:blipFill>
          <a:blip r:embed="rId3">
            <a:extLst/>
          </a:blip>
          <a:srcRect l="4124" r="4124"/>
          <a:stretch>
            <a:fillRect/>
          </a:stretch>
        </p:blipFill>
        <p:spPr>
          <a:xfrm>
            <a:off x="15889945" y="7404576"/>
            <a:ext cx="7721601" cy="560916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3" name="IMG_0174.jpe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t>Analysis: Component Failure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xfrm>
            <a:off x="1524000" y="3114675"/>
            <a:ext cx="14173200" cy="9623425"/>
          </a:xfrm>
          <a:prstGeom prst="rect">
            <a:avLst/>
          </a:prstGeom>
        </p:spPr>
        <p:txBody>
          <a:bodyPr/>
          <a:lstStyle/>
          <a:p>
            <a:pPr marL="537882" indent="-537882">
              <a:defRPr sz="4800"/>
            </a:pPr>
            <a:r>
              <a:t>Determine external stress (applied forces)</a:t>
            </a:r>
          </a:p>
          <a:p>
            <a:pPr marL="537882" indent="-537882">
              <a:defRPr sz="4800"/>
            </a:pPr>
            <a:r>
              <a:t>Determine internal loads (thermal, friction)</a:t>
            </a:r>
          </a:p>
          <a:p>
            <a:pPr marL="537882" indent="-537882">
              <a:defRPr sz="4800"/>
            </a:pPr>
            <a:r>
              <a:t>Free Body Diagram (FBD)</a:t>
            </a:r>
          </a:p>
          <a:p>
            <a:pPr marL="537882" indent="-537882">
              <a:defRPr sz="4800"/>
            </a:pPr>
            <a:r>
              <a:t>Start with simple reduced model</a:t>
            </a:r>
          </a:p>
          <a:p>
            <a:pPr marL="1096682" lvl="1" indent="-537882">
              <a:defRPr sz="4800"/>
            </a:pPr>
            <a:r>
              <a:t>Increase complexity as necessary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3" name="IMG_0174.jpe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lang="en-US" dirty="0" smtClean="0"/>
              <a:t>Analysis</a:t>
            </a:r>
            <a:r>
              <a:rPr dirty="0" smtClean="0"/>
              <a:t>: </a:t>
            </a:r>
            <a:r>
              <a:rPr lang="en-US" dirty="0" smtClean="0"/>
              <a:t>Free Body Diagram (FBD)</a:t>
            </a:r>
            <a:endParaRPr dirty="0"/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xfrm>
            <a:off x="1524000" y="3114675"/>
            <a:ext cx="14173200" cy="9623425"/>
          </a:xfrm>
          <a:prstGeom prst="rect">
            <a:avLst/>
          </a:prstGeom>
        </p:spPr>
        <p:txBody>
          <a:bodyPr/>
          <a:lstStyle/>
          <a:p>
            <a:pPr marL="537882" indent="-537882">
              <a:defRPr sz="4800"/>
            </a:pPr>
            <a:r>
              <a:rPr lang="en-US" dirty="0" smtClean="0"/>
              <a:t>Not complicated </a:t>
            </a:r>
            <a:r>
              <a:rPr lang="en-US" smtClean="0"/>
              <a:t>or </a:t>
            </a:r>
            <a:r>
              <a:rPr lang="en-US" smtClean="0"/>
              <a:t>cluttered (idealized)</a:t>
            </a:r>
            <a:endParaRPr lang="en-US" dirty="0" smtClean="0"/>
          </a:p>
          <a:p>
            <a:pPr marL="537882" indent="-537882">
              <a:defRPr sz="4800"/>
            </a:pPr>
            <a:r>
              <a:rPr lang="en-US" dirty="0" smtClean="0"/>
              <a:t>Simply display relevant information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85" y="5847241"/>
            <a:ext cx="12677775" cy="75798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2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9" name="IMG_0174.JP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lang="en-US" dirty="0" smtClean="0"/>
              <a:t>Analysis</a:t>
            </a:r>
            <a:r>
              <a:rPr dirty="0" smtClean="0"/>
              <a:t>: </a:t>
            </a:r>
            <a:r>
              <a:rPr lang="en-US" dirty="0" smtClean="0"/>
              <a:t>Statics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Shape 32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24000" y="3114675"/>
                <a:ext cx="14173200" cy="9623425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  <a:defRPr sz="4800"/>
                </a:pPr>
                <a:r>
                  <a:rPr lang="en-US" sz="6000" dirty="0" smtClean="0">
                    <a:ea typeface="Cambria Math" charset="0"/>
                    <a:cs typeface="Cambria Math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Σ</m:t>
                    </m:r>
                    <m:sSup>
                      <m:sSupPr>
                        <m:ctrlP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⃑"/>
                            <m:ctrlPr>
                              <a:rPr lang="en-US" sz="6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6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𝑒𝑥𝑡</m:t>
                        </m:r>
                      </m:sup>
                    </m:sSup>
                    <m:r>
                      <a:rPr lang="en-US" sz="60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e>
                    </m:acc>
                    <m:r>
                      <a:rPr lang="en-US" sz="6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6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</m:t>
                    </m:r>
                    <m:r>
                      <m:rPr>
                        <m:sty m:val="p"/>
                      </m:rPr>
                      <a:rPr lang="en-US" sz="6000" i="1">
                        <a:latin typeface="Cambria Math" charset="0"/>
                        <a:ea typeface="Cambria Math" charset="0"/>
                        <a:cs typeface="Cambria Math" charset="0"/>
                      </a:rPr>
                      <m:t>Σ</m:t>
                    </m:r>
                    <m:sSup>
                      <m:sSupPr>
                        <m:ctrlP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⃑"/>
                            <m:ctrlPr>
                              <a:rPr lang="en-US" sz="6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6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𝑒𝑥𝑡</m:t>
                        </m:r>
                      </m:sup>
                    </m:sSup>
                    <m:r>
                      <a:rPr lang="en-US" sz="60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6000" dirty="0" smtClean="0"/>
              </a:p>
              <a:p>
                <a:pPr marL="537882" indent="-537882">
                  <a:defRPr sz="4800"/>
                </a:pPr>
                <a:r>
                  <a:rPr lang="en-US" dirty="0" smtClean="0"/>
                  <a:t>Often the starting point for analysis</a:t>
                </a:r>
              </a:p>
              <a:p>
                <a:pPr marL="537882" indent="-537882">
                  <a:defRPr sz="4800"/>
                </a:pPr>
                <a:r>
                  <a:rPr lang="en-US" dirty="0" smtClean="0"/>
                  <a:t>Recall method of joints and sections</a:t>
                </a:r>
              </a:p>
              <a:p>
                <a:pPr marL="537882" indent="-537882">
                  <a:defRPr sz="4800"/>
                </a:pPr>
                <a:r>
                  <a:rPr lang="en-US" dirty="0" smtClean="0"/>
                  <a:t>Recall assumptions: weight neglected, axial forces only</a:t>
                </a:r>
              </a:p>
              <a:p>
                <a:pPr marL="537882" indent="-537882">
                  <a:defRPr sz="4800"/>
                </a:pPr>
                <a:r>
                  <a:rPr lang="en-US" dirty="0" smtClean="0"/>
                  <a:t>Get reaction forces at joints </a:t>
                </a:r>
              </a:p>
              <a:p>
                <a:pPr marL="1096682" lvl="1" indent="-537882">
                  <a:defRPr sz="4800"/>
                </a:pPr>
                <a:r>
                  <a:rPr lang="en-US" dirty="0" smtClean="0"/>
                  <a:t>What size bolts do I need?  </a:t>
                </a:r>
                <a:endParaRPr dirty="0"/>
              </a:p>
            </p:txBody>
          </p:sp>
        </mc:Choice>
        <mc:Fallback xmlns="">
          <p:sp>
            <p:nvSpPr>
              <p:cNvPr id="321" name="Shape 3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0" y="3114675"/>
                <a:ext cx="14173200" cy="9623425"/>
              </a:xfrm>
              <a:prstGeom prst="rect">
                <a:avLst/>
              </a:prstGeom>
              <a:blipFill rotWithShape="0">
                <a:blip r:embed="rId3"/>
                <a:stretch>
                  <a:fillRect l="-2065" b="-1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155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1574799" y="2768600"/>
            <a:ext cx="21221701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dirty="0"/>
              <a:t>Today’s </a:t>
            </a:r>
            <a:r>
              <a:rPr lang="en-US" dirty="0" smtClean="0"/>
              <a:t>Objectives</a:t>
            </a:r>
            <a:endParaRPr dirty="0"/>
          </a:p>
        </p:txBody>
      </p:sp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1524000" y="4084811"/>
            <a:ext cx="21468743" cy="9387066"/>
          </a:xfrm>
          <a:prstGeom prst="rect">
            <a:avLst/>
          </a:prstGeom>
        </p:spPr>
        <p:txBody>
          <a:bodyPr numCol="1" spcCol="1073437"/>
          <a:lstStyle/>
          <a:p>
            <a:pPr marL="939800">
              <a:spcBef>
                <a:spcPts val="4500"/>
              </a:spcBef>
              <a:defRPr sz="4800"/>
            </a:pPr>
            <a:r>
              <a:rPr lang="en-US" dirty="0" smtClean="0"/>
              <a:t>Provide some basic analysis </a:t>
            </a:r>
            <a:r>
              <a:rPr lang="en-US" dirty="0" smtClean="0"/>
              <a:t>concepts to help increase </a:t>
            </a:r>
            <a:r>
              <a:rPr lang="en-US" dirty="0" smtClean="0"/>
              <a:t>your team project success</a:t>
            </a:r>
          </a:p>
          <a:p>
            <a:pPr marL="939800">
              <a:spcBef>
                <a:spcPts val="4500"/>
              </a:spcBef>
              <a:defRPr sz="4800"/>
            </a:pPr>
            <a:r>
              <a:rPr lang="en-US" dirty="0" smtClean="0"/>
              <a:t>Make you think about </a:t>
            </a:r>
            <a:r>
              <a:rPr lang="en-US" dirty="0" smtClean="0"/>
              <a:t>way to apply basic </a:t>
            </a:r>
            <a:r>
              <a:rPr lang="en-US" dirty="0" smtClean="0"/>
              <a:t>analysis to your project</a:t>
            </a:r>
          </a:p>
          <a:p>
            <a:pPr marL="939800">
              <a:spcBef>
                <a:spcPts val="4500"/>
              </a:spcBef>
              <a:defRPr sz="4800"/>
            </a:pPr>
            <a:r>
              <a:rPr lang="en-US" dirty="0" smtClean="0"/>
              <a:t>Make you aware of some basic mechanical </a:t>
            </a:r>
            <a:r>
              <a:rPr lang="en-US" dirty="0" smtClean="0"/>
              <a:t>elements that can be used in your project</a:t>
            </a:r>
            <a:endParaRPr lang="en-US" dirty="0" smtClean="0"/>
          </a:p>
          <a:p>
            <a:pPr marL="939800">
              <a:spcBef>
                <a:spcPts val="4500"/>
              </a:spcBef>
              <a:defRPr sz="4800"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878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9" name="IMG_0174.JP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lang="en-US" dirty="0" smtClean="0"/>
              <a:t>Analysis</a:t>
            </a:r>
            <a:r>
              <a:rPr dirty="0" smtClean="0"/>
              <a:t>:</a:t>
            </a:r>
            <a:r>
              <a:rPr lang="en-US" dirty="0"/>
              <a:t> </a:t>
            </a:r>
            <a:r>
              <a:rPr lang="en-US" dirty="0" smtClean="0"/>
              <a:t>Strength of Materials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Shape 32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24000" y="3114675"/>
                <a:ext cx="14173200" cy="9623425"/>
              </a:xfrm>
              <a:prstGeom prst="rect">
                <a:avLst/>
              </a:prstGeom>
            </p:spPr>
            <p:txBody>
              <a:bodyPr/>
              <a:lstStyle/>
              <a:p>
                <a:pPr marL="1096682" lvl="1" indent="-537882">
                  <a:defRPr sz="4800"/>
                </a:pPr>
                <a:r>
                  <a:rPr lang="en-US" dirty="0" smtClean="0"/>
                  <a:t>Does </a:t>
                </a:r>
                <a:r>
                  <a:rPr lang="en-US" dirty="0"/>
                  <a:t>it move out of spec ?</a:t>
                </a:r>
              </a:p>
              <a:p>
                <a:pPr marL="0" indent="0">
                  <a:buNone/>
                  <a:defRPr sz="4800"/>
                </a:pPr>
                <a:r>
                  <a:rPr lang="en-US" sz="7200" dirty="0" smtClean="0">
                    <a:ea typeface="Cambria Math" charset="0"/>
                    <a:cs typeface="Cambria Math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60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6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𝐸</m:t>
                    </m:r>
                    <m:r>
                      <a:rPr lang="en-US" sz="6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endParaRPr lang="en-US" sz="6000" dirty="0" smtClean="0"/>
              </a:p>
              <a:p>
                <a:pPr marL="0" indent="0">
                  <a:buNone/>
                  <a:defRPr sz="4800"/>
                </a:pPr>
                <a:r>
                  <a:rPr lang="en-US" sz="6000" dirty="0" smtClean="0">
                    <a:ea typeface="Cambria Math" charset="0"/>
                    <a:cs typeface="Cambria Math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num>
                      <m:den>
                        <m:r>
                          <a:rPr lang="en-US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den>
                    </m:f>
                    <m:r>
                      <a:rPr lang="en-US" sz="60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6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𝐸</m:t>
                    </m:r>
                    <m:f>
                      <m:fPr>
                        <m:ctrlPr>
                          <a:rPr lang="bg-BG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bg-BG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∆</m:t>
                        </m:r>
                        <m:r>
                          <a:rPr lang="en-US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𝐿</m:t>
                        </m:r>
                      </m:den>
                    </m:f>
                    <m:r>
                      <a:rPr lang="en-US" sz="6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is-IS" sz="6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6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sz="6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  <m:r>
                      <a:rPr lang="en-US" sz="6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bg-BG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𝐹𝐿</m:t>
                        </m:r>
                      </m:num>
                      <m:den>
                        <m:r>
                          <a:rPr lang="en-US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𝐴𝐸</m:t>
                        </m:r>
                      </m:den>
                    </m:f>
                  </m:oMath>
                </a14:m>
                <a:endParaRPr lang="en-US" sz="6000" b="0" dirty="0" smtClean="0">
                  <a:ea typeface="Cambria Math" charset="0"/>
                  <a:cs typeface="Cambria Math" charset="0"/>
                </a:endParaRPr>
              </a:p>
              <a:p>
                <a:pPr marL="1096682" lvl="1" indent="-537882">
                  <a:defRPr sz="4800"/>
                </a:pPr>
                <a:r>
                  <a:rPr lang="en-US" dirty="0"/>
                  <a:t>Does it </a:t>
                </a:r>
                <a:r>
                  <a:rPr lang="en-US" dirty="0" smtClean="0"/>
                  <a:t>break </a:t>
                </a:r>
                <a:r>
                  <a:rPr lang="en-US" dirty="0"/>
                  <a:t>?</a:t>
                </a:r>
              </a:p>
              <a:p>
                <a:pPr marL="0" lvl="1" indent="0">
                  <a:buNone/>
                  <a:defRPr sz="4800"/>
                </a:pPr>
                <a:r>
                  <a:rPr lang="en-US" sz="6000" dirty="0" smtClean="0">
                    <a:ea typeface="Cambria Math" charset="0"/>
                    <a:cs typeface="Cambria Math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6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𝐹</m:t>
                        </m:r>
                      </m:num>
                      <m:den>
                        <m:r>
                          <a:rPr lang="en-US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den>
                    </m:f>
                    <m:r>
                      <a:rPr lang="en-US" sz="6000" i="1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sSub>
                      <m:sSubPr>
                        <m:ctrlPr>
                          <a:rPr lang="en-US" sz="6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6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6000" dirty="0"/>
              </a:p>
              <a:p>
                <a:pPr marL="0" indent="0">
                  <a:buNone/>
                  <a:defRPr sz="4800"/>
                </a:pPr>
                <a:endParaRPr lang="en-US" sz="7200" dirty="0" smtClean="0"/>
              </a:p>
            </p:txBody>
          </p:sp>
        </mc:Choice>
        <mc:Fallback xmlns="">
          <p:sp>
            <p:nvSpPr>
              <p:cNvPr id="321" name="Shape 3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0" y="3114675"/>
                <a:ext cx="14173200" cy="9623425"/>
              </a:xfrm>
              <a:prstGeom prst="rect">
                <a:avLst/>
              </a:prstGeom>
              <a:blipFill rotWithShape="0">
                <a:blip r:embed="rId3"/>
                <a:stretch>
                  <a:fillRect t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350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9" name="IMG_0174.JP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lang="en-US" dirty="0" smtClean="0"/>
              <a:t>Analysis</a:t>
            </a:r>
            <a:r>
              <a:rPr dirty="0" smtClean="0"/>
              <a:t>: </a:t>
            </a:r>
            <a:r>
              <a:rPr lang="en-US" dirty="0" smtClean="0"/>
              <a:t>Strength of Materials</a:t>
            </a:r>
            <a:endParaRPr dirty="0"/>
          </a:p>
        </p:txBody>
      </p:sp>
      <p:sp>
        <p:nvSpPr>
          <p:cNvPr id="321" name="Shape 321"/>
          <p:cNvSpPr>
            <a:spLocks noGrp="1"/>
          </p:cNvSpPr>
          <p:nvPr>
            <p:ph type="body" idx="1"/>
          </p:nvPr>
        </p:nvSpPr>
        <p:spPr>
          <a:xfrm>
            <a:off x="1524000" y="3114675"/>
            <a:ext cx="14173200" cy="9623425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rPr lang="en-US" sz="4800" dirty="0" smtClean="0"/>
              <a:t>What about bending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11" y="4461701"/>
            <a:ext cx="12383739" cy="7615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41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9" name="IMG_0174.JP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lang="en-US" dirty="0" smtClean="0"/>
              <a:t>Analysis</a:t>
            </a:r>
            <a:r>
              <a:rPr dirty="0" smtClean="0"/>
              <a:t>: </a:t>
            </a:r>
            <a:r>
              <a:rPr lang="en-US" dirty="0" smtClean="0"/>
              <a:t>Strength of Materials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Shape 32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24000" y="3114675"/>
                <a:ext cx="14173200" cy="9623425"/>
              </a:xfrm>
              <a:prstGeom prst="rect">
                <a:avLst/>
              </a:prstGeom>
            </p:spPr>
            <p:txBody>
              <a:bodyPr/>
              <a:lstStyle/>
              <a:p>
                <a:pPr marL="685800" lvl="1" indent="-685800">
                  <a:defRPr sz="4800"/>
                </a:pPr>
                <a:r>
                  <a:rPr lang="en-US" sz="4800" dirty="0" smtClean="0"/>
                  <a:t>What about bending ? </a:t>
                </a:r>
                <a:endParaRPr lang="en-US" sz="4800" dirty="0"/>
              </a:p>
              <a:p>
                <a:pPr marL="558800" lvl="1" indent="0">
                  <a:buNone/>
                  <a:defRPr sz="4800"/>
                </a:pPr>
                <a:r>
                  <a:rPr lang="en-US" sz="4800" dirty="0">
                    <a:ea typeface="Cambria Math" charset="0"/>
                    <a:cs typeface="Cambria Math" charset="0"/>
                  </a:rPr>
                  <a:t>	</a:t>
                </a:r>
                <a:r>
                  <a:rPr lang="en-US" sz="4800" dirty="0" smtClean="0">
                    <a:ea typeface="Cambria Math" charset="0"/>
                    <a:cs typeface="Cambria Math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6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sub>
                    </m:sSub>
                    <m:r>
                      <a:rPr lang="en-US" sz="6000" i="1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sSub>
                      <m:sSubPr>
                        <m:ctrlP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6000" dirty="0" smtClean="0"/>
              </a:p>
              <a:p>
                <a:pPr marL="558800" lvl="1" indent="0">
                  <a:buNone/>
                  <a:defRPr sz="4800"/>
                </a:pPr>
                <a:r>
                  <a:rPr lang="en-US" sz="6000" dirty="0" smtClean="0">
                    <a:ea typeface="Cambria Math" charset="0"/>
                    <a:cs typeface="Cambria Math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𝑀𝑦</m:t>
                        </m:r>
                      </m:num>
                      <m:den>
                        <m:sSub>
                          <m:sSubPr>
                            <m:ctrlPr>
                              <a:rPr lang="en-US" sz="6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6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sz="6000" i="1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sSub>
                      <m:sSubPr>
                        <m:ctrlP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6000" dirty="0"/>
              </a:p>
              <a:p>
                <a:pPr marL="685800" lvl="1" indent="-685800">
                  <a:defRPr sz="4800"/>
                </a:pPr>
                <a:r>
                  <a:rPr lang="en-US" sz="4800" dirty="0" smtClean="0"/>
                  <a:t>Compute total stress due to axial loads and bending.  </a:t>
                </a:r>
                <a:endParaRPr lang="en-US" sz="4800" dirty="0"/>
              </a:p>
            </p:txBody>
          </p:sp>
        </mc:Choice>
        <mc:Fallback xmlns="">
          <p:sp>
            <p:nvSpPr>
              <p:cNvPr id="321" name="Shape 3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0" y="3114675"/>
                <a:ext cx="14173200" cy="9623425"/>
              </a:xfrm>
              <a:prstGeom prst="rect">
                <a:avLst/>
              </a:prstGeom>
              <a:blipFill rotWithShape="0">
                <a:blip r:embed="rId3"/>
                <a:stretch>
                  <a:fillRect l="-2065" t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88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9" name="IMG_0174.JP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t>Analysis: Component Failure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Shape 32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24000" y="3114675"/>
                <a:ext cx="14173200" cy="9623425"/>
              </a:xfrm>
              <a:prstGeom prst="rect">
                <a:avLst/>
              </a:prstGeom>
            </p:spPr>
            <p:txBody>
              <a:bodyPr/>
              <a:lstStyle/>
              <a:p>
                <a:pPr marL="537882" indent="-537882">
                  <a:defRPr sz="4800"/>
                </a:pPr>
                <a:r>
                  <a:rPr lang="en-US" dirty="0" smtClean="0"/>
                  <a:t>Most things fail in shear</a:t>
                </a:r>
              </a:p>
              <a:p>
                <a:pPr marL="0" indent="0">
                  <a:buNone/>
                  <a:defRPr sz="4800"/>
                </a:pPr>
                <a:r>
                  <a:rPr lang="en-US" sz="6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6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sz="6000" b="0" i="1" smtClean="0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a:rPr lang="en-US" sz="6000" b="0" i="1" smtClean="0">
                        <a:latin typeface="Cambria Math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6000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sz="60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g-BG" sz="60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s-IS" sz="60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60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60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6000" b="0" i="1" smtClean="0"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6000" b="0" i="1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60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60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6000" b="0" i="1" smtClean="0"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60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sz="6000" b="0" i="1" smtClean="0">
                            <a:latin typeface="Cambria Math" charset="0"/>
                          </a:rPr>
                          <m:t>+ </m:t>
                        </m:r>
                        <m:sSubSup>
                          <m:sSubSupPr>
                            <m:ctrlPr>
                              <a:rPr lang="en-US" sz="60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6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6000" b="0" i="1" smtClean="0">
                                <a:latin typeface="Cambria Math" charset="0"/>
                              </a:rPr>
                              <m:t>𝑥𝑦</m:t>
                            </m:r>
                          </m:sub>
                          <m:sup>
                            <m:r>
                              <a:rPr lang="en-US" sz="6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sz="6000" dirty="0" smtClean="0"/>
              </a:p>
              <a:p>
                <a:pPr>
                  <a:defRPr sz="4800"/>
                </a:pPr>
                <a:r>
                  <a:rPr lang="en-US" dirty="0" smtClean="0"/>
                  <a:t>Not likely to fail due to normal stress</a:t>
                </a:r>
              </a:p>
              <a:p>
                <a:pPr marL="0" indent="0">
                  <a:buNone/>
                  <a:defRPr sz="4800"/>
                </a:pPr>
                <a:r>
                  <a:rPr lang="en-US" sz="6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6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6000" b="0" i="1" smtClean="0">
                            <a:latin typeface="Cambria Math" charset="0"/>
                          </a:rPr>
                          <m:t>1/2</m:t>
                        </m:r>
                      </m:sub>
                    </m:sSub>
                    <m:r>
                      <a:rPr lang="en-US" sz="6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sz="6000" i="1">
                            <a:latin typeface="Cambria Math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s-IS" sz="600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00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6000" b="0" i="1" smtClean="0">
                                    <a:latin typeface="Cambria Math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6000" b="0" i="1" smtClean="0">
                                <a:latin typeface="Cambria Math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en-US" sz="6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6000" b="0" i="1" smtClean="0">
                                    <a:latin typeface="Cambria Math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6000" i="1">
                            <a:latin typeface="Cambria Math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bg-BG" sz="60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charset="0"/>
                          </a:rPr>
                          <m:t>+</m:t>
                        </m:r>
                      </m:num>
                      <m:den>
                        <m:r>
                          <a:rPr lang="en-US" sz="6000" b="0" i="1" smtClean="0">
                            <a:latin typeface="Cambria Math" charset="0"/>
                          </a:rPr>
                          <m:t>−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60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bg-BG" sz="6000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bg-BG" sz="6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s-IS" sz="60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60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60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6000" i="1"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6000" i="1">
                                        <a:latin typeface="Cambria Math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60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60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6000" i="1"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6000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60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sz="6000" i="1">
                            <a:latin typeface="Cambria Math" charset="0"/>
                          </a:rPr>
                          <m:t>+ </m:t>
                        </m:r>
                        <m:sSubSup>
                          <m:sSubSupPr>
                            <m:ctrlPr>
                              <a:rPr lang="en-US" sz="6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6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6000" i="1">
                                <a:latin typeface="Cambria Math" charset="0"/>
                              </a:rPr>
                              <m:t>𝑥𝑦</m:t>
                            </m:r>
                          </m:sub>
                          <m:sup>
                            <m:r>
                              <a:rPr lang="en-US" sz="6000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sz="6000" dirty="0"/>
              </a:p>
              <a:p>
                <a:pPr>
                  <a:defRPr sz="4800"/>
                </a:pPr>
                <a:endParaRPr lang="en-US" dirty="0"/>
              </a:p>
              <a:p>
                <a:pPr marL="0" indent="0">
                  <a:buNone/>
                  <a:defRPr sz="4800"/>
                </a:pPr>
                <a:endParaRPr lang="en-US" dirty="0" smtClean="0"/>
              </a:p>
              <a:p>
                <a:pPr marL="0" indent="0">
                  <a:buNone/>
                  <a:defRPr sz="4800"/>
                </a:pPr>
                <a:endParaRPr dirty="0"/>
              </a:p>
            </p:txBody>
          </p:sp>
        </mc:Choice>
        <mc:Fallback xmlns="">
          <p:sp>
            <p:nvSpPr>
              <p:cNvPr id="321" name="Shape 3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0" y="3114675"/>
                <a:ext cx="14173200" cy="9623425"/>
              </a:xfrm>
              <a:prstGeom prst="rect">
                <a:avLst/>
              </a:prstGeom>
              <a:blipFill rotWithShape="0">
                <a:blip r:embed="rId3"/>
                <a:stretch>
                  <a:fillRect l="-2065" t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9" name="IMG_0174.JP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dirty="0"/>
              <a:t>Analysis: </a:t>
            </a:r>
            <a:r>
              <a:rPr lang="en-US" dirty="0" smtClean="0"/>
              <a:t>Structural Failure</a:t>
            </a:r>
            <a:endParaRPr dirty="0"/>
          </a:p>
        </p:txBody>
      </p:sp>
      <p:sp>
        <p:nvSpPr>
          <p:cNvPr id="321" name="Shape 321"/>
          <p:cNvSpPr>
            <a:spLocks noGrp="1"/>
          </p:cNvSpPr>
          <p:nvPr>
            <p:ph type="body" idx="1"/>
          </p:nvPr>
        </p:nvSpPr>
        <p:spPr>
          <a:xfrm>
            <a:off x="1524000" y="3114675"/>
            <a:ext cx="14173200" cy="9623425"/>
          </a:xfrm>
          <a:prstGeom prst="rect">
            <a:avLst/>
          </a:prstGeom>
        </p:spPr>
        <p:txBody>
          <a:bodyPr/>
          <a:lstStyle/>
          <a:p>
            <a:pPr marL="537882" indent="-537882">
              <a:defRPr sz="4800"/>
            </a:pPr>
            <a:r>
              <a:rPr lang="en-US" dirty="0" smtClean="0"/>
              <a:t>Consider reaction forces</a:t>
            </a:r>
          </a:p>
          <a:p>
            <a:pPr marL="537882" indent="-537882">
              <a:defRPr sz="4800"/>
            </a:pPr>
            <a:r>
              <a:rPr lang="en-US" dirty="0" smtClean="0"/>
              <a:t>Consider bending </a:t>
            </a:r>
          </a:p>
          <a:p>
            <a:pPr marL="537882" indent="-537882">
              <a:defRPr sz="4800"/>
            </a:pPr>
            <a:r>
              <a:rPr lang="en-US" dirty="0"/>
              <a:t>Determine stress in structural </a:t>
            </a:r>
            <a:r>
              <a:rPr lang="en-US" dirty="0" smtClean="0"/>
              <a:t>components</a:t>
            </a:r>
          </a:p>
          <a:p>
            <a:pPr marL="537882" indent="-537882">
              <a:defRPr sz="4800"/>
            </a:pPr>
            <a:r>
              <a:rPr lang="en-US" dirty="0"/>
              <a:t>Does it break ?</a:t>
            </a:r>
          </a:p>
          <a:p>
            <a:pPr marL="1096682" lvl="1" indent="-537882">
              <a:defRPr sz="4800"/>
            </a:pPr>
            <a:r>
              <a:rPr lang="en-US" dirty="0" smtClean="0"/>
              <a:t>Yield stress important</a:t>
            </a:r>
          </a:p>
          <a:p>
            <a:pPr marL="537882" indent="-537882">
              <a:defRPr sz="4800"/>
            </a:pPr>
            <a:r>
              <a:rPr lang="en-US" dirty="0" smtClean="0"/>
              <a:t>Does it buckle ?</a:t>
            </a:r>
          </a:p>
          <a:p>
            <a:pPr marL="1096682" lvl="1" indent="-537882">
              <a:defRPr sz="4800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1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9" name="IMG_0174.JP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dirty="0"/>
              <a:t>Analysis: </a:t>
            </a:r>
            <a:r>
              <a:rPr lang="en-US" dirty="0" smtClean="0"/>
              <a:t>Structural Failure</a:t>
            </a:r>
            <a:endParaRPr dirty="0"/>
          </a:p>
        </p:txBody>
      </p:sp>
      <p:sp>
        <p:nvSpPr>
          <p:cNvPr id="321" name="Shape 321"/>
          <p:cNvSpPr>
            <a:spLocks noGrp="1"/>
          </p:cNvSpPr>
          <p:nvPr>
            <p:ph type="body" idx="1"/>
          </p:nvPr>
        </p:nvSpPr>
        <p:spPr>
          <a:xfrm>
            <a:off x="1524000" y="3114675"/>
            <a:ext cx="14173200" cy="9623425"/>
          </a:xfrm>
          <a:prstGeom prst="rect">
            <a:avLst/>
          </a:prstGeom>
        </p:spPr>
        <p:txBody>
          <a:bodyPr/>
          <a:lstStyle/>
          <a:p>
            <a:pPr marL="537882" indent="-537882">
              <a:defRPr sz="4800"/>
            </a:pPr>
            <a:r>
              <a:rPr lang="en-US" dirty="0" smtClean="0"/>
              <a:t>Does it buckle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" r="-136" b="1108"/>
          <a:stretch/>
        </p:blipFill>
        <p:spPr>
          <a:xfrm>
            <a:off x="812800" y="4572000"/>
            <a:ext cx="14904720" cy="84124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03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9" name="IMG_0174.JP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dirty="0"/>
              <a:t>Analysis: </a:t>
            </a:r>
            <a:r>
              <a:rPr lang="en-US" dirty="0" smtClean="0"/>
              <a:t>Structural Failure</a:t>
            </a:r>
            <a:endParaRPr dirty="0"/>
          </a:p>
        </p:txBody>
      </p:sp>
      <p:sp>
        <p:nvSpPr>
          <p:cNvPr id="321" name="Shape 321"/>
          <p:cNvSpPr>
            <a:spLocks noGrp="1"/>
          </p:cNvSpPr>
          <p:nvPr>
            <p:ph type="body" idx="1"/>
          </p:nvPr>
        </p:nvSpPr>
        <p:spPr>
          <a:xfrm>
            <a:off x="1524000" y="3114675"/>
            <a:ext cx="14173200" cy="9623425"/>
          </a:xfrm>
          <a:prstGeom prst="rect">
            <a:avLst/>
          </a:prstGeom>
        </p:spPr>
        <p:txBody>
          <a:bodyPr/>
          <a:lstStyle/>
          <a:p>
            <a:pPr marL="537882" indent="-537882">
              <a:defRPr sz="4800"/>
            </a:pPr>
            <a:r>
              <a:rPr lang="en-US" dirty="0" smtClean="0"/>
              <a:t>Does it break ?</a:t>
            </a:r>
          </a:p>
          <a:p>
            <a:pPr marL="1096682" lvl="1" indent="-537882">
              <a:defRPr sz="4800"/>
            </a:pPr>
            <a:r>
              <a:rPr lang="en-US" dirty="0" smtClean="0"/>
              <a:t>What material should I pick ?</a:t>
            </a:r>
          </a:p>
          <a:p>
            <a:pPr marL="537882" indent="-537882">
              <a:defRPr sz="4800"/>
            </a:pPr>
            <a:r>
              <a:rPr lang="en-US" dirty="0"/>
              <a:t>Does it buckle ?</a:t>
            </a:r>
          </a:p>
          <a:p>
            <a:pPr marL="1096682" lvl="1" indent="-537882">
              <a:defRPr sz="4800"/>
            </a:pPr>
            <a:r>
              <a:rPr lang="en-US" dirty="0"/>
              <a:t>What material should I pick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08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9" t="3617" r="14680" b="-116"/>
          <a:stretch/>
        </p:blipFill>
        <p:spPr>
          <a:xfrm>
            <a:off x="1609724" y="2534595"/>
            <a:ext cx="13630275" cy="10203505"/>
          </a:xfrm>
          <a:prstGeom prst="rect">
            <a:avLst/>
          </a:prstGeom>
        </p:spPr>
      </p:pic>
      <p:sp>
        <p:nvSpPr>
          <p:cNvPr id="317" name="Shape 317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9" name="IMG_0174.JPG"/>
          <p:cNvPicPr>
            <a:picLocks/>
          </p:cNvPicPr>
          <p:nvPr/>
        </p:nvPicPr>
        <p:blipFill>
          <a:blip r:embed="rId3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dirty="0"/>
              <a:t>Analysis: </a:t>
            </a:r>
            <a:r>
              <a:rPr lang="en-US" dirty="0" smtClean="0"/>
              <a:t>Structural Failure</a:t>
            </a:r>
            <a:endParaRPr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693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9" name="IMG_0174.JP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dirty="0"/>
              <a:t>Analysis: </a:t>
            </a:r>
            <a:r>
              <a:rPr lang="en-US" dirty="0" smtClean="0"/>
              <a:t>Dynamics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hape 32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24000" y="3114675"/>
                <a:ext cx="14173200" cy="9623425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  <a:defRPr sz="4800"/>
                </a:pPr>
                <a:r>
                  <a:rPr lang="en-US" sz="6000" dirty="0" smtClean="0">
                    <a:ea typeface="Cambria Math" charset="0"/>
                    <a:cs typeface="Cambria Math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Σ</m:t>
                    </m:r>
                    <m:sSup>
                      <m:sSupPr>
                        <m:ctrlP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⃑"/>
                            <m:ctrlPr>
                              <a:rPr lang="en-US" sz="6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6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𝑒𝑥𝑡</m:t>
                        </m:r>
                      </m:sup>
                    </m:sSup>
                    <m:r>
                      <a:rPr lang="en-US" sz="60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6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acc>
                      <m:accPr>
                        <m:chr m:val="⃑"/>
                        <m:ctrlP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e>
                    </m:acc>
                    <m:r>
                      <a:rPr lang="en-US" sz="6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6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    </m:t>
                    </m:r>
                    <m:r>
                      <m:rPr>
                        <m:sty m:val="p"/>
                      </m:rPr>
                      <a:rPr lang="en-US" sz="6000" i="1">
                        <a:latin typeface="Cambria Math" charset="0"/>
                        <a:ea typeface="Cambria Math" charset="0"/>
                        <a:cs typeface="Cambria Math" charset="0"/>
                      </a:rPr>
                      <m:t>Σ</m:t>
                    </m:r>
                    <m:sSup>
                      <m:sSupPr>
                        <m:ctrlP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⃑"/>
                            <m:ctrlPr>
                              <a:rPr lang="en-US" sz="6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6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𝑒𝑥𝑡</m:t>
                        </m:r>
                      </m:sup>
                    </m:sSup>
                    <m:r>
                      <a:rPr lang="en-US" sz="60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acc>
                      <m:accPr>
                        <m:chr m:val="̿"/>
                        <m:ctrlPr>
                          <a:rPr lang="en-US" sz="6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𝐼</m:t>
                        </m:r>
                      </m:e>
                    </m:acc>
                    <m:acc>
                      <m:accPr>
                        <m:chr m:val="⃑"/>
                        <m:ctrlPr>
                          <a:rPr lang="en-US" sz="6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6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</m:acc>
                    <m:r>
                      <a:rPr lang="en-US" sz="6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acc>
                      <m:accPr>
                        <m:chr m:val="⃑"/>
                        <m:ctrlPr>
                          <a:rPr lang="en-US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6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</m:acc>
                    <m:r>
                      <a:rPr lang="en-US" sz="6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acc>
                      <m:accPr>
                        <m:chr m:val="̿"/>
                        <m:ctrlP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𝐼</m:t>
                        </m:r>
                      </m:e>
                    </m:acc>
                    <m:acc>
                      <m:accPr>
                        <m:chr m:val="⃑"/>
                        <m:ctrlPr>
                          <a:rPr lang="en-US" sz="6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sz="6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𝜔</m:t>
                        </m:r>
                      </m:e>
                    </m:acc>
                  </m:oMath>
                </a14:m>
                <a:endParaRPr lang="en-US" sz="6000" dirty="0" smtClean="0">
                  <a:ea typeface="Cambria Math" charset="0"/>
                  <a:cs typeface="Cambria Math" charset="0"/>
                </a:endParaRPr>
              </a:p>
              <a:p>
                <a:pPr marL="537882" indent="-537882">
                  <a:defRPr sz="4800"/>
                </a:pPr>
                <a:r>
                  <a:rPr lang="en-US" dirty="0" smtClean="0"/>
                  <a:t>Now inertial forces matter</a:t>
                </a:r>
              </a:p>
              <a:p>
                <a:pPr marL="537882" indent="-537882">
                  <a:defRPr sz="4800"/>
                </a:pPr>
                <a:r>
                  <a:rPr lang="en-US" dirty="0" smtClean="0"/>
                  <a:t>Methods of solving kinetics problems</a:t>
                </a:r>
              </a:p>
              <a:p>
                <a:pPr marL="1096682" lvl="1" indent="-537882">
                  <a:defRPr sz="4800"/>
                </a:pPr>
                <a:r>
                  <a:rPr lang="en-US" dirty="0" smtClean="0"/>
                  <a:t>Direct </a:t>
                </a:r>
              </a:p>
              <a:p>
                <a:pPr marL="1096682" lvl="1" indent="-537882">
                  <a:defRPr sz="4800"/>
                </a:pPr>
                <a:r>
                  <a:rPr lang="en-US" dirty="0" smtClean="0"/>
                  <a:t>Work-Energy </a:t>
                </a:r>
              </a:p>
              <a:p>
                <a:pPr marL="1096682" lvl="1" indent="-537882">
                  <a:defRPr sz="4800"/>
                </a:pPr>
                <a:r>
                  <a:rPr lang="en-US" dirty="0" smtClean="0"/>
                  <a:t>Impulse-Momentum</a:t>
                </a:r>
              </a:p>
            </p:txBody>
          </p:sp>
        </mc:Choice>
        <mc:Fallback xmlns="">
          <p:sp>
            <p:nvSpPr>
              <p:cNvPr id="7" name="Shape 3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0" y="3114675"/>
                <a:ext cx="14173200" cy="9623425"/>
              </a:xfrm>
              <a:prstGeom prst="rect">
                <a:avLst/>
              </a:prstGeom>
              <a:blipFill rotWithShape="0">
                <a:blip r:embed="rId3"/>
                <a:stretch>
                  <a:fillRect l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61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3" name="IMG_0174.jpe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lang="en-US" dirty="0" smtClean="0"/>
              <a:t>Analysis</a:t>
            </a:r>
            <a:r>
              <a:rPr dirty="0" smtClean="0"/>
              <a:t>:</a:t>
            </a:r>
            <a:r>
              <a:rPr lang="en-US" dirty="0"/>
              <a:t> </a:t>
            </a:r>
            <a:r>
              <a:rPr lang="en-US" dirty="0" smtClean="0"/>
              <a:t>Direct Method for Kinetics</a:t>
            </a:r>
            <a:endParaRPr dirty="0"/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xfrm>
            <a:off x="1524000" y="3114675"/>
            <a:ext cx="14173200" cy="9623425"/>
          </a:xfrm>
          <a:prstGeom prst="rect">
            <a:avLst/>
          </a:prstGeom>
        </p:spPr>
        <p:txBody>
          <a:bodyPr/>
          <a:lstStyle/>
          <a:p>
            <a:pPr marL="537882" indent="-537882">
              <a:defRPr sz="4800"/>
            </a:pPr>
            <a:r>
              <a:rPr lang="en-US" dirty="0" smtClean="0"/>
              <a:t>Make a FBD</a:t>
            </a:r>
          </a:p>
          <a:p>
            <a:pPr marL="537882" indent="-537882">
              <a:defRPr sz="4800"/>
            </a:pPr>
            <a:endParaRPr lang="en-US" dirty="0" smtClean="0"/>
          </a:p>
          <a:p>
            <a:pPr marL="537882" indent="-537882">
              <a:defRPr sz="4800"/>
            </a:pPr>
            <a:endParaRPr lang="en-US" dirty="0"/>
          </a:p>
          <a:p>
            <a:pPr marL="537882" indent="-537882">
              <a:defRPr sz="4800"/>
            </a:pPr>
            <a:endParaRPr lang="en-US" dirty="0" smtClean="0"/>
          </a:p>
          <a:p>
            <a:pPr marL="537882" indent="-537882">
              <a:defRPr sz="4800"/>
            </a:pPr>
            <a:r>
              <a:rPr lang="en-US" dirty="0" smtClean="0"/>
              <a:t>Solve forward problem (determine acceleration) or solve the reverse problem (determine forces)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" r="2082" b="7901"/>
          <a:stretch/>
        </p:blipFill>
        <p:spPr>
          <a:xfrm>
            <a:off x="1524001" y="3835399"/>
            <a:ext cx="14066838" cy="53340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5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1574799" y="2768600"/>
            <a:ext cx="21221701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t>Today’s Agenda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1524000" y="4084811"/>
            <a:ext cx="21468743" cy="9387066"/>
          </a:xfrm>
          <a:prstGeom prst="rect">
            <a:avLst/>
          </a:prstGeom>
        </p:spPr>
        <p:txBody>
          <a:bodyPr numCol="2" spcCol="1073437"/>
          <a:lstStyle/>
          <a:p>
            <a:pPr marL="939800">
              <a:spcBef>
                <a:spcPts val="4500"/>
              </a:spcBef>
              <a:defRPr sz="4800"/>
            </a:pPr>
            <a:r>
              <a:rPr lang="en-US" dirty="0" smtClean="0"/>
              <a:t>Fasteners</a:t>
            </a:r>
          </a:p>
          <a:p>
            <a:pPr marL="939800">
              <a:spcBef>
                <a:spcPts val="4500"/>
              </a:spcBef>
              <a:defRPr sz="4800"/>
            </a:pPr>
            <a:r>
              <a:rPr dirty="0" smtClean="0"/>
              <a:t>Structural support</a:t>
            </a:r>
            <a:endParaRPr lang="en-US" dirty="0" smtClean="0"/>
          </a:p>
          <a:p>
            <a:pPr marL="939800">
              <a:spcBef>
                <a:spcPts val="4500"/>
              </a:spcBef>
              <a:defRPr sz="4800"/>
            </a:pPr>
            <a:r>
              <a:rPr lang="en-US" dirty="0" smtClean="0"/>
              <a:t>Transfer of rotational </a:t>
            </a:r>
            <a:r>
              <a:rPr lang="en-US" dirty="0"/>
              <a:t>m</a:t>
            </a:r>
            <a:r>
              <a:rPr lang="en-US" dirty="0" smtClean="0"/>
              <a:t>otion </a:t>
            </a:r>
          </a:p>
          <a:p>
            <a:pPr marL="939800">
              <a:spcBef>
                <a:spcPts val="4500"/>
              </a:spcBef>
              <a:defRPr sz="4800"/>
            </a:pPr>
            <a:endParaRPr lang="en-US" dirty="0"/>
          </a:p>
          <a:p>
            <a:pPr marL="939800">
              <a:spcBef>
                <a:spcPts val="4500"/>
              </a:spcBef>
              <a:defRPr sz="4800"/>
            </a:pPr>
            <a:endParaRPr lang="en-US" dirty="0" smtClean="0"/>
          </a:p>
          <a:p>
            <a:pPr marL="939800">
              <a:spcBef>
                <a:spcPts val="4500"/>
              </a:spcBef>
              <a:defRPr sz="4800"/>
            </a:pPr>
            <a:endParaRPr lang="en-US" dirty="0"/>
          </a:p>
          <a:p>
            <a:pPr marL="939800">
              <a:spcBef>
                <a:spcPts val="4500"/>
              </a:spcBef>
              <a:defRPr sz="4800"/>
            </a:pPr>
            <a:endParaRPr lang="en-US" dirty="0" smtClean="0"/>
          </a:p>
          <a:p>
            <a:pPr marL="939800">
              <a:spcBef>
                <a:spcPts val="4500"/>
              </a:spcBef>
              <a:defRPr sz="4800"/>
            </a:pPr>
            <a:r>
              <a:rPr dirty="0" smtClean="0"/>
              <a:t>Analysis</a:t>
            </a:r>
            <a:endParaRPr dirty="0"/>
          </a:p>
          <a:p>
            <a:pPr marL="1574800" lvl="1">
              <a:spcBef>
                <a:spcPts val="4500"/>
              </a:spcBef>
              <a:defRPr sz="4800"/>
            </a:pPr>
            <a:r>
              <a:rPr dirty="0"/>
              <a:t>Planning motion</a:t>
            </a:r>
          </a:p>
          <a:p>
            <a:pPr marL="2197100" lvl="2">
              <a:spcBef>
                <a:spcPts val="4500"/>
              </a:spcBef>
              <a:defRPr sz="4800"/>
            </a:pPr>
            <a:r>
              <a:rPr dirty="0"/>
              <a:t>Mechanism </a:t>
            </a:r>
            <a:r>
              <a:rPr dirty="0" smtClean="0"/>
              <a:t>design</a:t>
            </a:r>
            <a:r>
              <a:rPr lang="en-US" dirty="0" smtClean="0"/>
              <a:t> example</a:t>
            </a:r>
            <a:endParaRPr dirty="0"/>
          </a:p>
          <a:p>
            <a:pPr marL="1574800" lvl="1">
              <a:spcBef>
                <a:spcPts val="4500"/>
              </a:spcBef>
              <a:defRPr sz="4800"/>
            </a:pPr>
            <a:r>
              <a:rPr lang="en-US" dirty="0" smtClean="0"/>
              <a:t>Failure</a:t>
            </a:r>
          </a:p>
          <a:p>
            <a:pPr marL="2209800" lvl="2">
              <a:spcBef>
                <a:spcPts val="4500"/>
              </a:spcBef>
              <a:defRPr sz="4800"/>
            </a:pPr>
            <a:r>
              <a:rPr lang="en-US" dirty="0" smtClean="0"/>
              <a:t>Catastrophic</a:t>
            </a:r>
          </a:p>
          <a:p>
            <a:pPr marL="2209800" lvl="2">
              <a:spcBef>
                <a:spcPts val="4500"/>
              </a:spcBef>
              <a:defRPr sz="4800"/>
            </a:pPr>
            <a:r>
              <a:rPr lang="en-US" dirty="0" smtClean="0"/>
              <a:t>Performance out of spec.</a:t>
            </a:r>
            <a:endParaRPr dirty="0"/>
          </a:p>
        </p:txBody>
      </p:sp>
      <p:sp>
        <p:nvSpPr>
          <p:cNvPr id="234" name="Shape 234"/>
          <p:cNvSpPr/>
          <p:nvPr/>
        </p:nvSpPr>
        <p:spPr>
          <a:xfrm>
            <a:off x="1538213" y="2997223"/>
            <a:ext cx="10664908" cy="866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 anchor="ctr">
            <a:spAutoFit/>
          </a:bodyPr>
          <a:lstStyle>
            <a:lvl1pPr algn="ctr" defTabSz="914400">
              <a:spcBef>
                <a:spcPts val="6200"/>
              </a:spcBef>
              <a:buClr>
                <a:srgbClr val="737373"/>
              </a:buClr>
              <a:buFont typeface="Helvetica Neue"/>
              <a:defRPr sz="4800" b="1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Basic </a:t>
            </a:r>
            <a:r>
              <a:rPr lang="en-US" dirty="0" smtClean="0"/>
              <a:t>Mechanical Elements</a:t>
            </a:r>
            <a:endParaRPr dirty="0"/>
          </a:p>
        </p:txBody>
      </p:sp>
      <p:sp>
        <p:nvSpPr>
          <p:cNvPr id="235" name="Shape 235"/>
          <p:cNvSpPr/>
          <p:nvPr/>
        </p:nvSpPr>
        <p:spPr>
          <a:xfrm>
            <a:off x="12211377" y="3007716"/>
            <a:ext cx="10664909" cy="845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 anchor="ctr">
            <a:spAutoFit/>
          </a:bodyPr>
          <a:lstStyle>
            <a:lvl1pPr algn="ctr" defTabSz="914400">
              <a:spcBef>
                <a:spcPts val="6200"/>
              </a:spcBef>
              <a:buClr>
                <a:srgbClr val="737373"/>
              </a:buClr>
              <a:buFont typeface="Helvetica Neue"/>
              <a:defRPr sz="4800" b="1">
                <a:solidFill>
                  <a:srgbClr val="737373"/>
                </a:solidFill>
                <a:uFill>
                  <a:solidFill>
                    <a:srgbClr val="737373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Application of Mechanics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3" name="IMG_0174.jpe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lang="en-US" dirty="0" smtClean="0"/>
              <a:t>Analysis</a:t>
            </a:r>
            <a:r>
              <a:rPr dirty="0" smtClean="0"/>
              <a:t>:</a:t>
            </a:r>
            <a:r>
              <a:rPr lang="en-US" dirty="0"/>
              <a:t> </a:t>
            </a:r>
            <a:r>
              <a:rPr lang="en-US" dirty="0" smtClean="0"/>
              <a:t>Direct Method for Kinetics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Shape 31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24000" y="3114675"/>
                <a:ext cx="14173200" cy="9623425"/>
              </a:xfrm>
              <a:prstGeom prst="rect">
                <a:avLst/>
              </a:prstGeom>
            </p:spPr>
            <p:txBody>
              <a:bodyPr/>
              <a:lstStyle/>
              <a:p>
                <a:pPr marL="537882" indent="-537882">
                  <a:defRPr sz="4800"/>
                </a:pPr>
                <a:r>
                  <a:rPr lang="en-US" dirty="0" smtClean="0"/>
                  <a:t>How do we compute acceleration ? </a:t>
                </a:r>
              </a:p>
              <a:p>
                <a:pPr marL="0" indent="0">
                  <a:buNone/>
                  <a:defRPr sz="4800"/>
                </a:pPr>
                <a:r>
                  <a:rPr lang="en-US" sz="4800" b="0" dirty="0">
                    <a:ea typeface="Cambria Math" charset="0"/>
                    <a:cs typeface="Cambria Math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d>
                      <m:dPr>
                        <m:ctrlP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en-US" sz="4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4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d>
                      <m:dPr>
                        <m:ctrlP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4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𝑣</m:t>
                    </m:r>
                    <m:d>
                      <m:dPr>
                        <m:ctrlP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f>
                      <m:fPr>
                        <m:ctrlPr>
                          <a:rPr lang="bg-BG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𝑎</m:t>
                    </m:r>
                    <m:sSup>
                      <m:sSupPr>
                        <m:ctrlP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s-I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?</a:t>
                </a:r>
              </a:p>
              <a:p>
                <a:pPr marL="1096682" lvl="1" indent="-537882">
                  <a:defRPr sz="4800"/>
                </a:pPr>
                <a:r>
                  <a:rPr lang="en-US" dirty="0" smtClean="0"/>
                  <a:t>What is this equation for ?</a:t>
                </a:r>
              </a:p>
            </p:txBody>
          </p:sp>
        </mc:Choice>
        <mc:Fallback xmlns="">
          <p:sp>
            <p:nvSpPr>
              <p:cNvPr id="315" name="Shape 31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0" y="3114675"/>
                <a:ext cx="14173200" cy="9623425"/>
              </a:xfrm>
              <a:prstGeom prst="rect">
                <a:avLst/>
              </a:prstGeom>
              <a:blipFill rotWithShape="0">
                <a:blip r:embed="rId3"/>
                <a:stretch>
                  <a:fillRect l="-2065" t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24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3" name="IMG_0174.jpe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lang="en-US" dirty="0" smtClean="0"/>
              <a:t>Analysis</a:t>
            </a:r>
            <a:r>
              <a:rPr dirty="0" smtClean="0"/>
              <a:t>:</a:t>
            </a:r>
            <a:r>
              <a:rPr lang="en-US" dirty="0"/>
              <a:t> </a:t>
            </a:r>
            <a:r>
              <a:rPr lang="en-US" dirty="0" smtClean="0"/>
              <a:t>Work Energy for Kinetics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Shape 31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24000" y="3114675"/>
                <a:ext cx="14173200" cy="9623425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  <a:defRPr sz="4800"/>
                </a:pPr>
                <a:r>
                  <a:rPr lang="en-US" sz="4800" dirty="0">
                    <a:ea typeface="Cambria Math" charset="0"/>
                    <a:cs typeface="Cambria Math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sz="4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12</m:t>
                        </m:r>
                      </m:sub>
                    </m:sSub>
                    <m:r>
                      <a:rPr lang="en-US" sz="48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ctrlPr>
                          <a:rPr lang="is-IS" sz="4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𝐾𝐸</m:t>
                            </m:r>
                          </m:e>
                          <m:sub>
                            <m:r>
                              <a:rPr lang="en-U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𝐾𝐸</m:t>
                            </m:r>
                          </m:e>
                          <m:sub>
                            <m:r>
                              <a:rPr lang="en-U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>
                    <a:ea typeface="Cambria Math" charset="0"/>
                    <a:cs typeface="Cambria Math" charset="0"/>
                  </a:rPr>
                  <a:t>	</a:t>
                </a:r>
                <a:endParaRPr lang="en-US" sz="4800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  <a:defRPr sz="4800"/>
                </a:pPr>
                <a:r>
                  <a:rPr lang="en-US" sz="4800" dirty="0" smtClean="0">
                    <a:ea typeface="Cambria Math" charset="0"/>
                    <a:cs typeface="Cambria Math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12</m:t>
                        </m:r>
                      </m:sub>
                    </m:sSub>
                    <m:r>
                      <a:rPr lang="en-US" sz="4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ctrlPr>
                          <a:rPr lang="is-I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𝑃𝐸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𝑃𝐸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d>
                      <m:dPr>
                        <m:ctrlPr>
                          <a:rPr lang="is-I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𝐾𝐸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𝐾𝐸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is-IS" sz="4800" b="0" dirty="0" smtClean="0">
                  <a:ea typeface="Cambria Math" charset="0"/>
                  <a:cs typeface="Cambria Math" charset="0"/>
                </a:endParaRPr>
              </a:p>
              <a:p>
                <a:pPr marL="537882" indent="-537882">
                  <a:defRPr sz="4800"/>
                </a:pPr>
                <a:r>
                  <a:rPr lang="en-US" dirty="0" smtClean="0"/>
                  <a:t>What is the difference in these equations ?</a:t>
                </a:r>
              </a:p>
              <a:p>
                <a:pPr marL="537882" indent="-537882">
                  <a:defRPr sz="4800"/>
                </a:pPr>
                <a:r>
                  <a:rPr lang="en-US" dirty="0" smtClean="0"/>
                  <a:t>Often used to determine some velocity change</a:t>
                </a:r>
              </a:p>
              <a:p>
                <a:pPr marL="537882" indent="-537882">
                  <a:defRPr sz="4800"/>
                </a:pPr>
                <a:r>
                  <a:rPr lang="en-US" dirty="0" smtClean="0"/>
                  <a:t>Could be used to compute force required to stop an object</a:t>
                </a:r>
              </a:p>
            </p:txBody>
          </p:sp>
        </mc:Choice>
        <mc:Fallback xmlns="">
          <p:sp>
            <p:nvSpPr>
              <p:cNvPr id="315" name="Shape 31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0" y="3114675"/>
                <a:ext cx="14173200" cy="9623425"/>
              </a:xfrm>
              <a:prstGeom prst="rect">
                <a:avLst/>
              </a:prstGeom>
              <a:blipFill rotWithShape="0">
                <a:blip r:embed="rId3"/>
                <a:stretch>
                  <a:fillRect l="-2065" r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31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3" name="IMG_0174.jpe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lang="en-US" dirty="0" smtClean="0"/>
              <a:t>Analysis</a:t>
            </a:r>
            <a:r>
              <a:rPr dirty="0" smtClean="0"/>
              <a:t>:</a:t>
            </a:r>
            <a:r>
              <a:rPr lang="en-US" dirty="0"/>
              <a:t> </a:t>
            </a:r>
            <a:r>
              <a:rPr lang="en-US" dirty="0" smtClean="0"/>
              <a:t>Impulse-Momentum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Shape 315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24000" y="3114675"/>
                <a:ext cx="14173200" cy="10118725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defRPr sz="4800"/>
                </a:pPr>
                <a:r>
                  <a:rPr lang="en-US" dirty="0" smtClean="0"/>
                  <a:t>What if energy is not conserved and I don’t 	want to use the direct method ?</a:t>
                </a:r>
              </a:p>
              <a:p>
                <a:pPr marL="0" indent="0">
                  <a:buNone/>
                  <a:defRPr sz="4800"/>
                </a:pPr>
                <a:r>
                  <a:rPr lang="en-US" sz="4800" dirty="0">
                    <a:ea typeface="Cambria Math" charset="0"/>
                    <a:cs typeface="Cambria Math" charset="0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is-IS" sz="4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48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48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is-IS" sz="48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⃑"/>
                                <m:ctrlPr>
                                  <a:rPr lang="is-IS" sz="4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p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ctrlP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23"/>
                              </m:rP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</m:d>
                        <m:r>
                          <m:rPr>
                            <m:brk m:alnAt="23"/>
                          </m:rP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nary>
                    <m:r>
                      <a:rPr lang="en-US" sz="48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sz="4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48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⃑"/>
                                <m:ctrlPr>
                                  <a:rPr lang="en-US" sz="4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p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p>
                        </m:sSup>
                      </m:e>
                      <m:sub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− </m:t>
                    </m:r>
                    <m:sSub>
                      <m:sSubPr>
                        <m:ctrlP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⃑"/>
                                <m:ctrlPr>
                                  <a:rPr lang="en-US" sz="4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p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p>
                        </m:sSup>
                      </m:e>
                      <m:sub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is-I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⃑"/>
                                <m:ctrlPr>
                                  <a:rPr lang="en-US" sz="4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4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− </m:t>
                        </m:r>
                        <m:sSubSup>
                          <m:sSubSupPr>
                            <m:ctrlP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⃑"/>
                                <m:ctrlPr>
                                  <a:rPr lang="en-US" sz="4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4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4800" dirty="0">
                    <a:ea typeface="Cambria Math" charset="0"/>
                    <a:cs typeface="Cambria Math" charset="0"/>
                  </a:rPr>
                  <a:t>	</a:t>
                </a:r>
                <a:endParaRPr lang="en-US" dirty="0" smtClean="0"/>
              </a:p>
              <a:p>
                <a:pPr marL="537882" indent="-537882">
                  <a:defRPr sz="4800"/>
                </a:pPr>
                <a:r>
                  <a:rPr lang="en-US" dirty="0" smtClean="0"/>
                  <a:t>Often do not know force as a function of time on a particular component (look at system)</a:t>
                </a:r>
              </a:p>
              <a:p>
                <a:pPr marL="0" indent="0">
                  <a:buNone/>
                  <a:defRPr sz="4800"/>
                </a:pPr>
                <a:r>
                  <a:rPr lang="en-US" sz="4800" dirty="0" smtClean="0">
                    <a:ea typeface="Cambria Math" charset="0"/>
                    <a:cs typeface="Cambria Math" charset="0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4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is-I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⃑"/>
                                <m:ctrlPr>
                                  <a:rPr lang="is-IS" sz="4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p>
                            <m:r>
                              <a:rPr lang="en-U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4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4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US" sz="4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nary>
                    <m:r>
                      <a:rPr lang="en-US" sz="4800" i="1">
                        <a:latin typeface="Cambria Math" charset="0"/>
                        <a:ea typeface="Cambria Math" charset="0"/>
                        <a:cs typeface="Cambria Math" charset="0"/>
                      </a:rPr>
                      <m:t>𝑑𝑡</m:t>
                    </m:r>
                    <m:r>
                      <a:rPr lang="en-US" sz="48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4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is-IS" sz="48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US" sz="4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𝑃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4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sz="4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en-US" sz="4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𝑃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4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sz="4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4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  <a:defRPr sz="4800"/>
                </a:pPr>
                <a:r>
                  <a:rPr lang="en-US" sz="4800" dirty="0" smtClean="0">
                    <a:ea typeface="Cambria Math" charset="0"/>
                    <a:cs typeface="Cambria Math" charset="0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4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is-I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4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sz="4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4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4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− </m:t>
                            </m:r>
                            <m:sSubSup>
                              <m:sSubSupPr>
                                <m:ctrlPr>
                                  <a:rPr lang="en-US" sz="4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sz="4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4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4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e>
                    </m:nary>
                    <m:r>
                      <a:rPr lang="en-US" sz="4800" i="1">
                        <a:latin typeface="Cambria Math" charset="0"/>
                        <a:ea typeface="Cambria Math" charset="0"/>
                        <a:cs typeface="Cambria Math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537882" indent="-537882">
                  <a:defRPr sz="4800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15" name="Shape 31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0" y="3114675"/>
                <a:ext cx="14173200" cy="10118725"/>
              </a:xfrm>
              <a:prstGeom prst="rect">
                <a:avLst/>
              </a:prstGeom>
              <a:blipFill rotWithShape="0">
                <a:blip r:embed="rId3"/>
                <a:stretch>
                  <a:fillRect l="-2065" t="-1205" r="-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87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3" name="IMG_0174.jpe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lang="en-US" dirty="0" smtClean="0"/>
              <a:t>Analysis</a:t>
            </a:r>
            <a:r>
              <a:rPr dirty="0" smtClean="0"/>
              <a:t>:</a:t>
            </a:r>
            <a:r>
              <a:rPr lang="en-US" dirty="0"/>
              <a:t> </a:t>
            </a:r>
            <a:r>
              <a:rPr lang="en-US" dirty="0" smtClean="0"/>
              <a:t>Dynamics</a:t>
            </a:r>
            <a:endParaRPr dirty="0"/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xfrm>
            <a:off x="1524000" y="3114675"/>
            <a:ext cx="14173200" cy="10118725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rPr lang="en-US" sz="4800" dirty="0" smtClean="0">
                <a:ea typeface="Cambria Math" charset="0"/>
                <a:cs typeface="Cambria Math" charset="0"/>
              </a:rPr>
              <a:t>If your project is dynamic by nature</a:t>
            </a:r>
          </a:p>
          <a:p>
            <a:pPr lvl="1">
              <a:defRPr sz="4800"/>
            </a:pPr>
            <a:r>
              <a:rPr lang="en-US" dirty="0" smtClean="0">
                <a:ea typeface="Cambria Math" charset="0"/>
                <a:cs typeface="Cambria Math" charset="0"/>
              </a:rPr>
              <a:t>Consider dynamic stability</a:t>
            </a:r>
          </a:p>
          <a:p>
            <a:pPr lvl="1">
              <a:defRPr sz="4800"/>
            </a:pPr>
            <a:r>
              <a:rPr lang="en-US" dirty="0" smtClean="0">
                <a:ea typeface="Cambria Math" charset="0"/>
                <a:cs typeface="Cambria Math" charset="0"/>
              </a:rPr>
              <a:t>Consider vibrations </a:t>
            </a:r>
          </a:p>
          <a:p>
            <a:pPr lvl="1">
              <a:defRPr sz="4800"/>
            </a:pPr>
            <a:r>
              <a:rPr lang="en-US" dirty="0" smtClean="0">
                <a:ea typeface="Cambria Math" charset="0"/>
                <a:cs typeface="Cambria Math" charset="0"/>
              </a:rPr>
              <a:t>Consider controls 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13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3" name="IMG_0174.jpe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lang="en-US" dirty="0" smtClean="0"/>
              <a:t>Analysis</a:t>
            </a:r>
            <a:r>
              <a:rPr dirty="0" smtClean="0"/>
              <a:t>:</a:t>
            </a:r>
            <a:r>
              <a:rPr lang="en-US" dirty="0" smtClean="0"/>
              <a:t> Avoiding Failure</a:t>
            </a:r>
            <a:endParaRPr dirty="0"/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xfrm>
            <a:off x="1524000" y="3114675"/>
            <a:ext cx="14173200" cy="10118725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rPr lang="en-US" sz="4800" dirty="0">
                <a:ea typeface="Cambria Math" charset="0"/>
                <a:cs typeface="Cambria Math" charset="0"/>
              </a:rPr>
              <a:t>Does it move </a:t>
            </a:r>
            <a:r>
              <a:rPr lang="en-US" sz="4800" dirty="0" smtClean="0">
                <a:ea typeface="Cambria Math" charset="0"/>
                <a:cs typeface="Cambria Math" charset="0"/>
              </a:rPr>
              <a:t>?</a:t>
            </a:r>
          </a:p>
          <a:p>
            <a:pPr lvl="1">
              <a:defRPr sz="4800"/>
            </a:pPr>
            <a:r>
              <a:rPr lang="en-US" sz="4800" dirty="0">
                <a:ea typeface="Cambria Math" charset="0"/>
                <a:cs typeface="Cambria Math" charset="0"/>
              </a:rPr>
              <a:t>Should it ? </a:t>
            </a:r>
          </a:p>
          <a:p>
            <a:pPr lvl="2">
              <a:defRPr sz="4800"/>
            </a:pPr>
            <a:r>
              <a:rPr lang="en-US" dirty="0">
                <a:ea typeface="Cambria Math" charset="0"/>
                <a:cs typeface="Cambria Math" charset="0"/>
              </a:rPr>
              <a:t>Statics or </a:t>
            </a:r>
            <a:r>
              <a:rPr lang="en-US" dirty="0" smtClean="0">
                <a:ea typeface="Cambria Math" charset="0"/>
                <a:cs typeface="Cambria Math" charset="0"/>
              </a:rPr>
              <a:t>Dynamics Analysis</a:t>
            </a:r>
            <a:endParaRPr lang="en-US" sz="4800" dirty="0" smtClean="0">
              <a:ea typeface="Cambria Math" charset="0"/>
              <a:cs typeface="Cambria Math" charset="0"/>
            </a:endParaRPr>
          </a:p>
          <a:p>
            <a:pPr>
              <a:defRPr sz="4800"/>
            </a:pPr>
            <a:r>
              <a:rPr lang="en-US" sz="4800" dirty="0">
                <a:ea typeface="Cambria Math" charset="0"/>
                <a:cs typeface="Cambria Math" charset="0"/>
              </a:rPr>
              <a:t>Does it </a:t>
            </a:r>
            <a:r>
              <a:rPr lang="en-US" sz="4800" dirty="0" smtClean="0">
                <a:ea typeface="Cambria Math" charset="0"/>
                <a:cs typeface="Cambria Math" charset="0"/>
              </a:rPr>
              <a:t>break ?</a:t>
            </a:r>
          </a:p>
          <a:p>
            <a:pPr>
              <a:defRPr sz="4800"/>
            </a:pPr>
            <a:r>
              <a:rPr lang="en-US" sz="4800" dirty="0" smtClean="0">
                <a:ea typeface="Cambria Math" charset="0"/>
                <a:cs typeface="Cambria Math" charset="0"/>
              </a:rPr>
              <a:t>Does it buckle ?</a:t>
            </a:r>
          </a:p>
          <a:p>
            <a:pPr>
              <a:defRPr sz="4800"/>
            </a:pPr>
            <a:r>
              <a:rPr lang="en-US" sz="4800" dirty="0" smtClean="0">
                <a:ea typeface="Cambria Math" charset="0"/>
                <a:cs typeface="Cambria Math" charset="0"/>
              </a:rPr>
              <a:t>Does it stop working ? </a:t>
            </a:r>
          </a:p>
          <a:p>
            <a:pPr lvl="1">
              <a:defRPr sz="4800"/>
            </a:pPr>
            <a:r>
              <a:rPr lang="en-US" sz="4800" dirty="0" smtClean="0">
                <a:ea typeface="Cambria Math" charset="0"/>
                <a:cs typeface="Cambria Math" charset="0"/>
              </a:rPr>
              <a:t>Change in dimension ?</a:t>
            </a:r>
            <a:endParaRPr lang="en-US" sz="4800" dirty="0">
              <a:ea typeface="Cambria Math" charset="0"/>
              <a:cs typeface="Cambria Math" charset="0"/>
            </a:endParaRPr>
          </a:p>
          <a:p>
            <a:pPr lvl="2">
              <a:defRPr sz="4800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17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3" name="IMG_0174.jpeg"/>
          <p:cNvPicPr>
            <a:picLocks/>
          </p:cNvPicPr>
          <p:nvPr/>
        </p:nvPicPr>
        <p:blipFill>
          <a:blip r:embed="rId2">
            <a:extLst/>
          </a:blip>
          <a:srcRect l="26543" r="26543"/>
          <a:stretch>
            <a:fillRect/>
          </a:stretch>
        </p:blipFill>
        <p:spPr>
          <a:xfrm>
            <a:off x="15889945" y="685800"/>
            <a:ext cx="7721601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lang="en-US" dirty="0" smtClean="0"/>
              <a:t>Analysis</a:t>
            </a:r>
            <a:r>
              <a:rPr dirty="0" smtClean="0"/>
              <a:t>:</a:t>
            </a:r>
            <a:r>
              <a:rPr lang="en-US" dirty="0" smtClean="0"/>
              <a:t> Prototype</a:t>
            </a:r>
            <a:endParaRPr dirty="0"/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xfrm>
            <a:off x="1524000" y="3114675"/>
            <a:ext cx="14173200" cy="10118725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rPr lang="en-US" sz="4800" dirty="0" smtClean="0">
                <a:ea typeface="Cambria Math" charset="0"/>
                <a:cs typeface="Cambria Math" charset="0"/>
              </a:rPr>
              <a:t>Probably not subject to actual loads</a:t>
            </a:r>
          </a:p>
          <a:p>
            <a:pPr>
              <a:defRPr sz="4800"/>
            </a:pPr>
            <a:r>
              <a:rPr lang="en-US" sz="4800" dirty="0" smtClean="0">
                <a:ea typeface="Cambria Math" charset="0"/>
                <a:cs typeface="Cambria Math" charset="0"/>
              </a:rPr>
              <a:t>Your engineering analysis should show that your prototype should not break, or fail</a:t>
            </a:r>
          </a:p>
          <a:p>
            <a:pPr>
              <a:defRPr sz="4800"/>
            </a:pPr>
            <a:r>
              <a:rPr lang="en-US" sz="4800" dirty="0" smtClean="0">
                <a:ea typeface="Cambria Math" charset="0"/>
                <a:cs typeface="Cambria Math" charset="0"/>
              </a:rPr>
              <a:t>The analysis you deliver should also show that your actual design should not break, or fail </a:t>
            </a:r>
            <a:endParaRPr lang="en-US" sz="4800" dirty="0">
              <a:ea typeface="Cambria Math" charset="0"/>
              <a:cs typeface="Cambria Math" charset="0"/>
            </a:endParaRPr>
          </a:p>
          <a:p>
            <a:pPr lvl="2">
              <a:defRPr sz="4800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7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313" name="IMG_0174.jpe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945" y="2993687"/>
            <a:ext cx="7721601" cy="7728626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lang="en-US" dirty="0" smtClean="0"/>
              <a:t>Analysis Example</a:t>
            </a:r>
            <a:r>
              <a:rPr dirty="0" smtClean="0"/>
              <a:t>:</a:t>
            </a:r>
            <a:r>
              <a:rPr lang="en-US" dirty="0" smtClean="0"/>
              <a:t> Performance</a:t>
            </a:r>
            <a:endParaRPr dirty="0"/>
          </a:p>
        </p:txBody>
      </p:sp>
      <p:sp>
        <p:nvSpPr>
          <p:cNvPr id="315" name="Shape 315"/>
          <p:cNvSpPr>
            <a:spLocks noGrp="1"/>
          </p:cNvSpPr>
          <p:nvPr>
            <p:ph type="body" idx="1"/>
          </p:nvPr>
        </p:nvSpPr>
        <p:spPr>
          <a:xfrm>
            <a:off x="1524000" y="3114675"/>
            <a:ext cx="14173200" cy="9623425"/>
          </a:xfrm>
          <a:prstGeom prst="rect">
            <a:avLst/>
          </a:prstGeom>
        </p:spPr>
        <p:txBody>
          <a:bodyPr/>
          <a:lstStyle/>
          <a:p>
            <a:pPr marL="537882" indent="-537882">
              <a:defRPr sz="4800"/>
            </a:pPr>
            <a:r>
              <a:rPr lang="en-US" dirty="0" smtClean="0"/>
              <a:t>Did you make a Trebuchet for the mini-project ?</a:t>
            </a:r>
          </a:p>
          <a:p>
            <a:pPr marL="537882" indent="-537882">
              <a:defRPr sz="4800"/>
            </a:pPr>
            <a:r>
              <a:rPr lang="en-US" dirty="0" smtClean="0"/>
              <a:t>What is doing work ?</a:t>
            </a:r>
          </a:p>
          <a:p>
            <a:pPr marL="1096682" lvl="1" indent="-537882">
              <a:defRPr sz="4800"/>
            </a:pPr>
            <a:r>
              <a:rPr lang="en-US" dirty="0"/>
              <a:t>What happens if the work done on the weight is minimized in the x-</a:t>
            </a:r>
            <a:r>
              <a:rPr lang="en-US" dirty="0" err="1"/>
              <a:t>dir</a:t>
            </a:r>
            <a:r>
              <a:rPr lang="en-US" dirty="0"/>
              <a:t> ?</a:t>
            </a:r>
          </a:p>
          <a:p>
            <a:pPr marL="1731682" lvl="2" indent="-537882">
              <a:defRPr sz="4800"/>
            </a:pPr>
            <a:r>
              <a:rPr lang="en-US" dirty="0"/>
              <a:t>How: Eliminate side to side motion of the </a:t>
            </a:r>
            <a:r>
              <a:rPr lang="en-US" dirty="0" smtClean="0"/>
              <a:t>weight</a:t>
            </a:r>
          </a:p>
          <a:p>
            <a:pPr marL="537882" indent="-537882">
              <a:defRPr sz="4800"/>
            </a:pPr>
            <a:r>
              <a:rPr lang="en-US" dirty="0" smtClean="0"/>
              <a:t>Result is larger change in kinetic-energy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08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1574799" y="2768600"/>
            <a:ext cx="21221701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dirty="0"/>
              <a:t>iClicker </a:t>
            </a:r>
            <a:r>
              <a:rPr dirty="0" smtClean="0"/>
              <a:t>Question </a:t>
            </a:r>
            <a:endParaRPr dirty="0"/>
          </a:p>
        </p:txBody>
      </p:sp>
      <p:sp>
        <p:nvSpPr>
          <p:cNvPr id="239" name="Shape 239"/>
          <p:cNvSpPr>
            <a:spLocks noGrp="1"/>
          </p:cNvSpPr>
          <p:nvPr>
            <p:ph type="body" idx="1"/>
          </p:nvPr>
        </p:nvSpPr>
        <p:spPr>
          <a:xfrm>
            <a:off x="1524000" y="4084811"/>
            <a:ext cx="21468743" cy="9387066"/>
          </a:xfrm>
          <a:prstGeom prst="rect">
            <a:avLst/>
          </a:prstGeom>
        </p:spPr>
        <p:txBody>
          <a:bodyPr/>
          <a:lstStyle/>
          <a:p>
            <a:pPr marL="558800" indent="0">
              <a:buNone/>
              <a:defRPr sz="4800"/>
            </a:pPr>
            <a:r>
              <a:rPr dirty="0"/>
              <a:t>Do you intend on building anything for your team project </a:t>
            </a:r>
            <a:r>
              <a:rPr dirty="0" smtClean="0"/>
              <a:t>?</a:t>
            </a:r>
            <a:endParaRPr lang="en-US" dirty="0" smtClean="0"/>
          </a:p>
          <a:p>
            <a:pPr marL="558800" indent="0">
              <a:buNone/>
              <a:defRPr sz="4800"/>
            </a:pPr>
            <a:r>
              <a:rPr lang="en-US" dirty="0" smtClean="0"/>
              <a:t>	</a:t>
            </a:r>
            <a:r>
              <a:rPr dirty="0" smtClean="0"/>
              <a:t>A</a:t>
            </a:r>
            <a:r>
              <a:rPr dirty="0"/>
              <a:t>) Yes</a:t>
            </a:r>
            <a:br>
              <a:rPr dirty="0"/>
            </a:br>
            <a:r>
              <a:rPr lang="en-US" dirty="0" smtClean="0"/>
              <a:t>	</a:t>
            </a:r>
            <a:r>
              <a:rPr dirty="0" smtClean="0"/>
              <a:t>B</a:t>
            </a:r>
            <a:r>
              <a:rPr dirty="0"/>
              <a:t>) No </a:t>
            </a:r>
            <a:br>
              <a:rPr dirty="0"/>
            </a:br>
            <a:r>
              <a:rPr lang="en-US" dirty="0" smtClean="0"/>
              <a:t>	</a:t>
            </a:r>
            <a:r>
              <a:rPr dirty="0" smtClean="0"/>
              <a:t>C</a:t>
            </a:r>
            <a:r>
              <a:rPr dirty="0"/>
              <a:t>) What team project ?</a:t>
            </a:r>
            <a:br>
              <a:rPr dirty="0"/>
            </a:br>
            <a:r>
              <a:rPr lang="en-US" dirty="0" smtClean="0"/>
              <a:t>	</a:t>
            </a:r>
            <a:r>
              <a:rPr dirty="0" smtClean="0"/>
              <a:t>D</a:t>
            </a:r>
            <a:r>
              <a:rPr dirty="0"/>
              <a:t>) What was the question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EL1612 - Loctite Super Glue Precision(1).jpg"/>
          <p:cNvPicPr>
            <a:picLocks noChangeAspect="1"/>
          </p:cNvPicPr>
          <p:nvPr/>
        </p:nvPicPr>
        <p:blipFill>
          <a:blip r:embed="rId2">
            <a:extLst/>
          </a:blip>
          <a:srcRect l="17047" r="17047"/>
          <a:stretch>
            <a:fillRect/>
          </a:stretch>
        </p:blipFill>
        <p:spPr>
          <a:xfrm>
            <a:off x="834057" y="688578"/>
            <a:ext cx="3259502" cy="5358385"/>
          </a:xfrm>
          <a:prstGeom prst="rect">
            <a:avLst/>
          </a:prstGeom>
          <a:ln w="25400"/>
        </p:spPr>
      </p:pic>
      <p:sp>
        <p:nvSpPr>
          <p:cNvPr id="254" name="Shape 254"/>
          <p:cNvSpPr/>
          <p:nvPr/>
        </p:nvSpPr>
        <p:spPr>
          <a:xfrm flipH="1">
            <a:off x="12190412" y="762000"/>
            <a:ext cx="1588" cy="1112520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12190412" y="6286500"/>
            <a:ext cx="11420476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766762" y="6286500"/>
            <a:ext cx="11422064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1123767" y="6769100"/>
            <a:ext cx="1249732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>
              <a:buClr>
                <a:srgbClr val="FFFFFF"/>
              </a:buClr>
              <a:buFont typeface="Helvetica Neue Light"/>
              <a:defRPr sz="5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 Light"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O(10</a:t>
            </a:r>
            <a:r>
              <a:rPr sz="3600" baseline="319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</p:txBody>
      </p:sp>
      <p:sp>
        <p:nvSpPr>
          <p:cNvPr id="260" name="Shape 260"/>
          <p:cNvSpPr/>
          <p:nvPr/>
        </p:nvSpPr>
        <p:spPr>
          <a:xfrm>
            <a:off x="798512" y="12120562"/>
            <a:ext cx="17155844" cy="1062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 anchor="b"/>
          <a:lstStyle>
            <a:lvl1pPr defTabSz="914400">
              <a:buClr>
                <a:srgbClr val="FF2600"/>
              </a:buClr>
              <a:buFont typeface="Helvetica Neue Light"/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rPr lang="en-US" dirty="0" smtClean="0"/>
              <a:t>Mechanical Elements</a:t>
            </a:r>
            <a:r>
              <a:rPr dirty="0" smtClean="0"/>
              <a:t>: </a:t>
            </a:r>
            <a:r>
              <a:rPr dirty="0" smtClean="0"/>
              <a:t>Attachment</a:t>
            </a:r>
            <a:endParaRPr dirty="0"/>
          </a:p>
        </p:txBody>
      </p:sp>
      <p:pic>
        <p:nvPicPr>
          <p:cNvPr id="261" name="DSC02069.jpeg"/>
          <p:cNvPicPr>
            <a:picLocks noChangeAspect="1"/>
          </p:cNvPicPr>
          <p:nvPr/>
        </p:nvPicPr>
        <p:blipFill>
          <a:blip r:embed="rId3">
            <a:extLst/>
          </a:blip>
          <a:srcRect t="17957" b="17957"/>
          <a:stretch>
            <a:fillRect/>
          </a:stretch>
        </p:blipFill>
        <p:spPr>
          <a:xfrm>
            <a:off x="825500" y="6527800"/>
            <a:ext cx="11150600" cy="5359400"/>
          </a:xfrm>
          <a:prstGeom prst="rect">
            <a:avLst/>
          </a:prstGeom>
          <a:ln w="25400"/>
        </p:spPr>
      </p:pic>
      <p:pic>
        <p:nvPicPr>
          <p:cNvPr id="262" name="7d65b8b5-4dba-4f04-94b9-bed1ef91af29_1000.jpg"/>
          <p:cNvPicPr>
            <a:picLocks noChangeAspect="1"/>
          </p:cNvPicPr>
          <p:nvPr/>
        </p:nvPicPr>
        <p:blipFill>
          <a:blip r:embed="rId4">
            <a:extLst/>
          </a:blip>
          <a:srcRect l="34655" r="34655"/>
          <a:stretch>
            <a:fillRect/>
          </a:stretch>
        </p:blipFill>
        <p:spPr>
          <a:xfrm>
            <a:off x="5818894" y="736600"/>
            <a:ext cx="1644402" cy="5358385"/>
          </a:xfrm>
          <a:prstGeom prst="rect">
            <a:avLst/>
          </a:prstGeom>
          <a:ln w="25400"/>
        </p:spPr>
      </p:pic>
      <p:pic>
        <p:nvPicPr>
          <p:cNvPr id="263" name="8237_PlasticWeld.jpg"/>
          <p:cNvPicPr>
            <a:picLocks noChangeAspect="1"/>
          </p:cNvPicPr>
          <p:nvPr/>
        </p:nvPicPr>
        <p:blipFill>
          <a:blip r:embed="rId5">
            <a:extLst/>
          </a:blip>
          <a:srcRect l="24478" r="24478"/>
          <a:stretch>
            <a:fillRect/>
          </a:stretch>
        </p:blipFill>
        <p:spPr>
          <a:xfrm>
            <a:off x="9188450" y="688578"/>
            <a:ext cx="2735099" cy="5358385"/>
          </a:xfrm>
          <a:prstGeom prst="rect">
            <a:avLst/>
          </a:prstGeom>
          <a:ln w="25400"/>
        </p:spPr>
      </p:pic>
      <p:pic>
        <p:nvPicPr>
          <p:cNvPr id="15" name="Bolts_Nuts_Screws_Washers_NAILS_RINGS_HARDWARES.jpg"/>
          <p:cNvPicPr>
            <a:picLocks noChangeAspect="1"/>
          </p:cNvPicPr>
          <p:nvPr/>
        </p:nvPicPr>
        <p:blipFill>
          <a:blip r:embed="rId6">
            <a:extLst/>
          </a:blip>
          <a:srcRect t="13074" b="13074"/>
          <a:stretch>
            <a:fillRect/>
          </a:stretch>
        </p:blipFill>
        <p:spPr>
          <a:xfrm>
            <a:off x="12446000" y="693737"/>
            <a:ext cx="11150600" cy="5359401"/>
          </a:xfrm>
          <a:prstGeom prst="rect">
            <a:avLst/>
          </a:prstGeom>
          <a:ln w="25400"/>
        </p:spPr>
      </p:pic>
      <p:pic>
        <p:nvPicPr>
          <p:cNvPr id="16" name="Worm-Gear-Hose-Clamp.jpg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579808" y="6527800"/>
            <a:ext cx="8882983" cy="53594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 flipH="1">
            <a:off x="12190412" y="762000"/>
            <a:ext cx="1588" cy="1112520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12190412" y="6286500"/>
            <a:ext cx="11420476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766762" y="6286500"/>
            <a:ext cx="11422064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68" name="cast1.jpg"/>
          <p:cNvPicPr>
            <a:picLocks/>
          </p:cNvPicPr>
          <p:nvPr/>
        </p:nvPicPr>
        <p:blipFill>
          <a:blip r:embed="rId2">
            <a:extLst/>
          </a:blip>
          <a:srcRect t="13923" b="13923"/>
          <a:stretch>
            <a:fillRect/>
          </a:stretch>
        </p:blipFill>
        <p:spPr>
          <a:xfrm>
            <a:off x="12446000" y="6527800"/>
            <a:ext cx="11150600" cy="535940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1123767" y="6769100"/>
            <a:ext cx="1249732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>
              <a:buClr>
                <a:srgbClr val="FFFFFF"/>
              </a:buClr>
              <a:buFont typeface="Helvetica Neue Light"/>
              <a:defRPr sz="5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 Light"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O(10</a:t>
            </a:r>
            <a:r>
              <a:rPr sz="3600" baseline="319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</p:txBody>
      </p:sp>
      <p:sp>
        <p:nvSpPr>
          <p:cNvPr id="270" name="Shape 270"/>
          <p:cNvSpPr/>
          <p:nvPr/>
        </p:nvSpPr>
        <p:spPr>
          <a:xfrm>
            <a:off x="798512" y="12126516"/>
            <a:ext cx="19267488" cy="1056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 anchor="b"/>
          <a:lstStyle>
            <a:lvl1pPr defTabSz="914400">
              <a:buClr>
                <a:srgbClr val="FF2600"/>
              </a:buClr>
              <a:buFont typeface="Helvetica Neue Light"/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rPr lang="en-US" smtClean="0"/>
              <a:t>Mechanical Elements</a:t>
            </a:r>
            <a:r>
              <a:rPr smtClean="0"/>
              <a:t>: </a:t>
            </a:r>
            <a:r>
              <a:rPr dirty="0"/>
              <a:t>Structural Components</a:t>
            </a:r>
          </a:p>
        </p:txBody>
      </p:sp>
      <p:pic>
        <p:nvPicPr>
          <p:cNvPr id="271" name="Inventory2.png"/>
          <p:cNvPicPr>
            <a:picLocks noChangeAspect="1"/>
          </p:cNvPicPr>
          <p:nvPr/>
        </p:nvPicPr>
        <p:blipFill>
          <a:blip r:embed="rId3">
            <a:extLst/>
          </a:blip>
          <a:srcRect l="3223" b="28128"/>
          <a:stretch>
            <a:fillRect/>
          </a:stretch>
        </p:blipFill>
        <p:spPr>
          <a:xfrm>
            <a:off x="825500" y="6533757"/>
            <a:ext cx="10791199" cy="5353444"/>
          </a:xfrm>
          <a:prstGeom prst="rect">
            <a:avLst/>
          </a:prstGeom>
          <a:ln w="25400"/>
        </p:spPr>
      </p:pic>
      <p:pic>
        <p:nvPicPr>
          <p:cNvPr id="272" name="lumber1 15inc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75" y="736004"/>
            <a:ext cx="7574450" cy="5359401"/>
          </a:xfrm>
          <a:prstGeom prst="rect">
            <a:avLst/>
          </a:prstGeom>
          <a:ln w="25400"/>
        </p:spPr>
      </p:pic>
      <p:pic>
        <p:nvPicPr>
          <p:cNvPr id="273" name="CPVC pipes and fittings.jpg"/>
          <p:cNvPicPr>
            <a:picLocks noChangeAspect="1"/>
          </p:cNvPicPr>
          <p:nvPr/>
        </p:nvPicPr>
        <p:blipFill>
          <a:blip r:embed="rId5">
            <a:extLst/>
          </a:blip>
          <a:srcRect t="9147" b="1797"/>
          <a:stretch>
            <a:fillRect/>
          </a:stretch>
        </p:blipFill>
        <p:spPr>
          <a:xfrm>
            <a:off x="14050698" y="736004"/>
            <a:ext cx="7941202" cy="5359401"/>
          </a:xfrm>
          <a:prstGeom prst="rect">
            <a:avLst/>
          </a:prstGeom>
          <a:ln w="25400"/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 flipH="1">
            <a:off x="12190412" y="762000"/>
            <a:ext cx="1588" cy="11125200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12190412" y="6286500"/>
            <a:ext cx="11420476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766762" y="6286500"/>
            <a:ext cx="11422064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68" name="cast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649" y="6527800"/>
            <a:ext cx="9435301" cy="535940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1123767" y="6769100"/>
            <a:ext cx="1249732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>
              <a:buClr>
                <a:srgbClr val="FFFFFF"/>
              </a:buClr>
              <a:buFont typeface="Helvetica Neue Light"/>
              <a:defRPr sz="5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 Light"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O(10</a:t>
            </a:r>
            <a:r>
              <a:rPr sz="3600" baseline="3199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</p:txBody>
      </p:sp>
      <p:sp>
        <p:nvSpPr>
          <p:cNvPr id="270" name="Shape 270"/>
          <p:cNvSpPr/>
          <p:nvPr/>
        </p:nvSpPr>
        <p:spPr>
          <a:xfrm>
            <a:off x="798512" y="12126516"/>
            <a:ext cx="17819688" cy="1056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 anchor="b"/>
          <a:lstStyle>
            <a:lvl1pPr defTabSz="914400">
              <a:buClr>
                <a:srgbClr val="FF2600"/>
              </a:buClr>
              <a:buFont typeface="Helvetica Neue Light"/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rPr lang="en-US" smtClean="0"/>
              <a:t>Mechanical Elements</a:t>
            </a:r>
            <a:r>
              <a:rPr smtClean="0"/>
              <a:t>: </a:t>
            </a:r>
            <a:r>
              <a:rPr lang="en-US" dirty="0" smtClean="0"/>
              <a:t>Rotational Motion</a:t>
            </a:r>
            <a:endParaRPr dirty="0"/>
          </a:p>
        </p:txBody>
      </p:sp>
      <p:pic>
        <p:nvPicPr>
          <p:cNvPr id="271" name="Inventory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7" y="6533757"/>
            <a:ext cx="10531365" cy="5353444"/>
          </a:xfrm>
          <a:prstGeom prst="rect">
            <a:avLst/>
          </a:prstGeom>
          <a:ln w="25400"/>
        </p:spPr>
      </p:pic>
      <p:pic>
        <p:nvPicPr>
          <p:cNvPr id="272" name="lumber1 15inc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14" y="736004"/>
            <a:ext cx="9147571" cy="5359401"/>
          </a:xfrm>
          <a:prstGeom prst="rect">
            <a:avLst/>
          </a:prstGeom>
          <a:ln w="25400"/>
        </p:spPr>
      </p:pic>
      <p:pic>
        <p:nvPicPr>
          <p:cNvPr id="11" name="cast1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534" y="736005"/>
            <a:ext cx="8053532" cy="53594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65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1574799" y="2768600"/>
            <a:ext cx="21221701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lang="en-US" dirty="0" smtClean="0"/>
              <a:t>Mechanical Elements</a:t>
            </a:r>
            <a:r>
              <a:rPr dirty="0" smtClean="0"/>
              <a:t>: </a:t>
            </a:r>
            <a:r>
              <a:rPr dirty="0"/>
              <a:t>Where To Get Materials?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xfrm>
            <a:off x="1524000" y="4084811"/>
            <a:ext cx="21468743" cy="9387066"/>
          </a:xfrm>
          <a:prstGeom prst="rect">
            <a:avLst/>
          </a:prstGeom>
        </p:spPr>
        <p:txBody>
          <a:bodyPr numCol="2" spcCol="1073437"/>
          <a:lstStyle/>
          <a:p>
            <a:pPr marL="939800">
              <a:defRPr sz="4800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www.mcmaster.com/</a:t>
            </a:r>
            <a:endParaRPr lang="en-US" dirty="0" smtClean="0"/>
          </a:p>
          <a:p>
            <a:pPr marL="939800">
              <a:defRPr sz="4800"/>
            </a:pPr>
            <a:r>
              <a:rPr lang="en-US" dirty="0">
                <a:hlinkClick r:id="rId3"/>
              </a:rPr>
              <a:t>http://www.mscdirect.com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939800">
              <a:defRPr sz="4800"/>
            </a:pPr>
            <a:r>
              <a:rPr lang="en-US" dirty="0">
                <a:hlinkClick r:id="rId4"/>
              </a:rPr>
              <a:t>http://www.globalspec.com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939800">
              <a:defRPr sz="4800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www.mpja.com/</a:t>
            </a:r>
            <a:endParaRPr lang="en-US" dirty="0" smtClean="0"/>
          </a:p>
          <a:p>
            <a:pPr marL="939800">
              <a:defRPr sz="4800"/>
            </a:pPr>
            <a:r>
              <a:rPr u="sng" dirty="0" smtClean="0">
                <a:hlinkClick r:id="rId6"/>
              </a:rPr>
              <a:t>www.smallparts.com</a:t>
            </a:r>
            <a:endParaRPr lang="en-US" u="sng" dirty="0" smtClean="0"/>
          </a:p>
          <a:p>
            <a:pPr marL="939800">
              <a:defRPr sz="4800"/>
            </a:pPr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www.grainger.com/</a:t>
            </a:r>
            <a:endParaRPr lang="en-US" u="sng" dirty="0"/>
          </a:p>
          <a:p>
            <a:pPr marL="558800" indent="0">
              <a:buNone/>
              <a:defRPr sz="4800"/>
            </a:pPr>
            <a:r>
              <a:rPr lang="en-US" dirty="0" smtClean="0"/>
              <a:t>Local Options</a:t>
            </a:r>
          </a:p>
          <a:p>
            <a:pPr marL="939800">
              <a:defRPr sz="4800"/>
            </a:pPr>
            <a:r>
              <a:rPr dirty="0" smtClean="0"/>
              <a:t>Harbor </a:t>
            </a:r>
            <a:r>
              <a:rPr dirty="0"/>
              <a:t>Freight (Albany)</a:t>
            </a:r>
          </a:p>
          <a:p>
            <a:pPr marL="939800">
              <a:defRPr sz="4800"/>
            </a:pPr>
            <a:r>
              <a:rPr dirty="0"/>
              <a:t>Grainger Industrial Supply (Albany)</a:t>
            </a:r>
          </a:p>
          <a:p>
            <a:pPr marL="939800">
              <a:defRPr sz="4800"/>
            </a:pPr>
            <a:r>
              <a:rPr dirty="0" err="1"/>
              <a:t>Pfeil</a:t>
            </a:r>
            <a:r>
              <a:rPr dirty="0"/>
              <a:t> Hardware (Troy)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1574800" y="2768600"/>
            <a:ext cx="9042400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1609725" y="2770187"/>
            <a:ext cx="13981113" cy="158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85" name="10-Watches-with-Outrageous-Mechanisms-600x600.jpg"/>
          <p:cNvPicPr>
            <a:picLocks/>
          </p:cNvPicPr>
          <p:nvPr/>
        </p:nvPicPr>
        <p:blipFill>
          <a:blip r:embed="rId2">
            <a:extLst/>
          </a:blip>
          <a:srcRect l="4744" r="10792"/>
          <a:stretch>
            <a:fillRect/>
          </a:stretch>
        </p:blipFill>
        <p:spPr>
          <a:xfrm>
            <a:off x="15862299" y="2769572"/>
            <a:ext cx="7721601" cy="9142056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1447800" y="0"/>
            <a:ext cx="22108260" cy="2425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rgbClr val="FF2600"/>
                </a:solidFill>
                <a:effectLst>
                  <a:outerShdw blurRad="12700" dist="381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t>Group Exercise: Design a Mechanism That Takes Rotary Input and Transforms it to … </a:t>
            </a:r>
          </a:p>
        </p:txBody>
      </p:sp>
      <p:sp>
        <p:nvSpPr>
          <p:cNvPr id="287" name="Shape 287"/>
          <p:cNvSpPr>
            <a:spLocks noGrp="1"/>
          </p:cNvSpPr>
          <p:nvPr>
            <p:ph type="body" idx="1"/>
          </p:nvPr>
        </p:nvSpPr>
        <p:spPr>
          <a:xfrm>
            <a:off x="1524000" y="3114675"/>
            <a:ext cx="14173200" cy="9623425"/>
          </a:xfrm>
          <a:prstGeom prst="rect">
            <a:avLst/>
          </a:prstGeom>
        </p:spPr>
        <p:txBody>
          <a:bodyPr/>
          <a:lstStyle/>
          <a:p>
            <a:pPr lvl="1">
              <a:defRPr sz="4800"/>
            </a:pPr>
            <a:r>
              <a:rPr dirty="0"/>
              <a:t>Left: Intermittent Rotary Motion </a:t>
            </a:r>
          </a:p>
          <a:p>
            <a:pPr lvl="1">
              <a:defRPr sz="4800"/>
            </a:pPr>
            <a:r>
              <a:rPr dirty="0"/>
              <a:t>Middle: Reciprocating Translational Motion </a:t>
            </a:r>
          </a:p>
          <a:p>
            <a:pPr lvl="1">
              <a:defRPr sz="4800"/>
            </a:pPr>
            <a:r>
              <a:rPr dirty="0"/>
              <a:t>Right: Continuous Translational Motion </a:t>
            </a:r>
            <a:endParaRPr lang="en-US" dirty="0" smtClean="0"/>
          </a:p>
          <a:p>
            <a:pPr marL="558800" lvl="1" indent="0">
              <a:buNone/>
              <a:defRPr sz="4800"/>
            </a:pPr>
            <a:r>
              <a:rPr dirty="0" smtClean="0"/>
              <a:t>1</a:t>
            </a:r>
            <a:r>
              <a:rPr dirty="0"/>
              <a:t>) Sketch an example </a:t>
            </a:r>
            <a:r>
              <a:rPr dirty="0" smtClean="0"/>
              <a:t>mechanism</a:t>
            </a:r>
            <a:r>
              <a:rPr lang="en-US" dirty="0" smtClean="0"/>
              <a:t> (</a:t>
            </a:r>
            <a:r>
              <a:rPr lang="en-US" dirty="0"/>
              <a:t>2</a:t>
            </a:r>
            <a:r>
              <a:rPr lang="en-US" dirty="0" smtClean="0"/>
              <a:t> min)</a:t>
            </a:r>
            <a:r>
              <a:rPr dirty="0"/>
              <a:t/>
            </a:r>
            <a:br>
              <a:rPr dirty="0"/>
            </a:br>
            <a:r>
              <a:rPr dirty="0"/>
              <a:t>2) List important engineering </a:t>
            </a:r>
            <a:r>
              <a:rPr dirty="0" smtClean="0"/>
              <a:t>design</a:t>
            </a:r>
            <a:r>
              <a:rPr lang="en-US" dirty="0" smtClean="0"/>
              <a:t> </a:t>
            </a:r>
            <a:r>
              <a:rPr dirty="0" smtClean="0"/>
              <a:t>considerations</a:t>
            </a:r>
            <a:r>
              <a:rPr lang="en-US" dirty="0" smtClean="0"/>
              <a:t> (1 min)</a:t>
            </a:r>
            <a:r>
              <a:rPr dirty="0"/>
              <a:t/>
            </a:r>
            <a:br>
              <a:rPr dirty="0"/>
            </a:br>
            <a:r>
              <a:rPr dirty="0"/>
              <a:t>3) List prospective </a:t>
            </a:r>
            <a:r>
              <a:rPr dirty="0" smtClean="0"/>
              <a:t>uses</a:t>
            </a:r>
            <a:r>
              <a:rPr lang="en-US" dirty="0" smtClean="0"/>
              <a:t> (1 min)</a:t>
            </a:r>
            <a:r>
              <a:rPr dirty="0"/>
              <a:t/>
            </a:r>
            <a:br>
              <a:rPr dirty="0"/>
            </a:br>
            <a:r>
              <a:rPr dirty="0"/>
              <a:t>4) Come down and </a:t>
            </a:r>
            <a:r>
              <a:rPr dirty="0" smtClean="0"/>
              <a:t>discuss</a:t>
            </a:r>
            <a:r>
              <a:rPr lang="en-US" dirty="0" smtClean="0"/>
              <a:t> (1 min)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639" marR="40639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698</Words>
  <Application>Microsoft Macintosh PowerPoint</Application>
  <PresentationFormat>Custom</PresentationFormat>
  <Paragraphs>211</Paragraphs>
  <Slides>36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Cambria Math</vt:lpstr>
      <vt:lpstr>Helvetica</vt:lpstr>
      <vt:lpstr>Helvetica Neue</vt:lpstr>
      <vt:lpstr>Helvetica Neue Light</vt:lpstr>
      <vt:lpstr>Lucida Grande</vt:lpstr>
      <vt:lpstr>White</vt:lpstr>
      <vt:lpstr>Jeremy Laflin Lecturer, MANE Rensselaer Polytechnic Institute</vt:lpstr>
      <vt:lpstr>Today’s Objectives</vt:lpstr>
      <vt:lpstr>Today’s Agenda</vt:lpstr>
      <vt:lpstr>iClicker Question </vt:lpstr>
      <vt:lpstr>PowerPoint Presentation</vt:lpstr>
      <vt:lpstr>PowerPoint Presentation</vt:lpstr>
      <vt:lpstr>PowerPoint Presentation</vt:lpstr>
      <vt:lpstr>Mechanical Elements: Where To Get Materials?</vt:lpstr>
      <vt:lpstr>Group Exercise: Design a Mechanism That Takes Rotary Input and Transforms it to … </vt:lpstr>
      <vt:lpstr>PowerPoint Presentation</vt:lpstr>
      <vt:lpstr>Analysis Example: Gravity Powered Walker</vt:lpstr>
      <vt:lpstr>Analysis Example: How to Design Mechanism Motion</vt:lpstr>
      <vt:lpstr>iClicker Question </vt:lpstr>
      <vt:lpstr>Analysis: Why ?</vt:lpstr>
      <vt:lpstr>Analysis: Predicting Failure</vt:lpstr>
      <vt:lpstr>Analysis: Failure to Perform Task</vt:lpstr>
      <vt:lpstr>Analysis: Component Failure</vt:lpstr>
      <vt:lpstr>Analysis: Free Body Diagram (FBD)</vt:lpstr>
      <vt:lpstr>Analysis: Statics</vt:lpstr>
      <vt:lpstr>Analysis: Strength of Materials</vt:lpstr>
      <vt:lpstr>Analysis: Strength of Materials</vt:lpstr>
      <vt:lpstr>Analysis: Strength of Materials</vt:lpstr>
      <vt:lpstr>Analysis: Component Failure</vt:lpstr>
      <vt:lpstr>Analysis: Structural Failure</vt:lpstr>
      <vt:lpstr>Analysis: Structural Failure</vt:lpstr>
      <vt:lpstr>Analysis: Structural Failure</vt:lpstr>
      <vt:lpstr>Analysis: Structural Failure</vt:lpstr>
      <vt:lpstr>Analysis: Dynamics</vt:lpstr>
      <vt:lpstr>Analysis: Direct Method for Kinetics</vt:lpstr>
      <vt:lpstr>Analysis: Direct Method for Kinetics</vt:lpstr>
      <vt:lpstr>Analysis: Work Energy for Kinetics</vt:lpstr>
      <vt:lpstr>Analysis: Impulse-Momentum</vt:lpstr>
      <vt:lpstr>Analysis: Dynamics</vt:lpstr>
      <vt:lpstr>Analysis: Avoiding Failure</vt:lpstr>
      <vt:lpstr>Analysis: Prototype</vt:lpstr>
      <vt:lpstr>Analysis Example: Performance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Jeremy Laflin Lecturer, MANE Rensselaer Polytechnic Institute</dc:title>
  <dc:creator>Courtney Laflin</dc:creator>
  <cp:lastModifiedBy>Jeremy Laflin</cp:lastModifiedBy>
  <cp:revision>54</cp:revision>
  <dcterms:modified xsi:type="dcterms:W3CDTF">2016-03-02T13:54:09Z</dcterms:modified>
</cp:coreProperties>
</file>