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7" r:id="rId2"/>
    <p:sldId id="256" r:id="rId3"/>
    <p:sldId id="299" r:id="rId4"/>
    <p:sldId id="271" r:id="rId5"/>
    <p:sldId id="291" r:id="rId6"/>
    <p:sldId id="295" r:id="rId7"/>
    <p:sldId id="298" r:id="rId8"/>
    <p:sldId id="297" r:id="rId9"/>
    <p:sldId id="292" r:id="rId10"/>
    <p:sldId id="268" r:id="rId11"/>
    <p:sldId id="272" r:id="rId12"/>
    <p:sldId id="270" r:id="rId13"/>
    <p:sldId id="290" r:id="rId14"/>
    <p:sldId id="288" r:id="rId15"/>
    <p:sldId id="257" r:id="rId16"/>
    <p:sldId id="276" r:id="rId17"/>
    <p:sldId id="277" r:id="rId18"/>
    <p:sldId id="258" r:id="rId19"/>
    <p:sldId id="300" r:id="rId20"/>
    <p:sldId id="266" r:id="rId21"/>
    <p:sldId id="283" r:id="rId22"/>
    <p:sldId id="284" r:id="rId23"/>
    <p:sldId id="285" r:id="rId24"/>
    <p:sldId id="269" r:id="rId25"/>
    <p:sldId id="278" r:id="rId26"/>
    <p:sldId id="280" r:id="rId27"/>
    <p:sldId id="281" r:id="rId28"/>
    <p:sldId id="282" r:id="rId29"/>
    <p:sldId id="267" r:id="rId30"/>
    <p:sldId id="279" r:id="rId31"/>
    <p:sldId id="260" r:id="rId32"/>
    <p:sldId id="261" r:id="rId33"/>
    <p:sldId id="262" r:id="rId34"/>
    <p:sldId id="294" r:id="rId35"/>
    <p:sldId id="264" r:id="rId36"/>
    <p:sldId id="293" r:id="rId37"/>
    <p:sldId id="286" r:id="rId38"/>
    <p:sldId id="296" r:id="rId39"/>
    <p:sldId id="26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89" autoAdjust="0"/>
    <p:restoredTop sz="89072" autoAdjust="0"/>
  </p:normalViewPr>
  <p:slideViewPr>
    <p:cSldViewPr>
      <p:cViewPr varScale="1">
        <p:scale>
          <a:sx n="119" d="100"/>
          <a:sy n="119" d="100"/>
        </p:scale>
        <p:origin x="4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77493-4CEF-477E-87D9-EBA024A99C1D}" type="datetimeFigureOut">
              <a:rPr lang="en-US" smtClean="0"/>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C01CF-1E2C-402D-88C8-7411BB5D403B}" type="slidenum">
              <a:rPr lang="en-US" smtClean="0"/>
              <a:t>‹#›</a:t>
            </a:fld>
            <a:endParaRPr lang="en-US"/>
          </a:p>
        </p:txBody>
      </p:sp>
    </p:spTree>
    <p:extLst>
      <p:ext uri="{BB962C8B-B14F-4D97-AF65-F5344CB8AC3E}">
        <p14:creationId xmlns:p14="http://schemas.microsoft.com/office/powerpoint/2010/main" val="151065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http://1st-in-hybrid.com/carbon-footprint/</a:t>
            </a:r>
            <a:endParaRPr lang="en-US"/>
          </a:p>
        </p:txBody>
      </p:sp>
      <p:sp>
        <p:nvSpPr>
          <p:cNvPr id="4" name="Slide Number Placeholder 3"/>
          <p:cNvSpPr>
            <a:spLocks noGrp="1"/>
          </p:cNvSpPr>
          <p:nvPr>
            <p:ph type="sldNum" sz="quarter" idx="10"/>
          </p:nvPr>
        </p:nvSpPr>
        <p:spPr/>
        <p:txBody>
          <a:bodyPr/>
          <a:lstStyle/>
          <a:p>
            <a:fld id="{2EAC01CF-1E2C-402D-88C8-7411BB5D403B}" type="slidenum">
              <a:rPr lang="en-US" smtClean="0"/>
              <a:t>2</a:t>
            </a:fld>
            <a:endParaRPr lang="en-US"/>
          </a:p>
        </p:txBody>
      </p:sp>
    </p:spTree>
    <p:extLst>
      <p:ext uri="{BB962C8B-B14F-4D97-AF65-F5344CB8AC3E}">
        <p14:creationId xmlns:p14="http://schemas.microsoft.com/office/powerpoint/2010/main" val="218444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http://www.hotstocked.com/article/0894/china-energy-recovery-otcbb-cgyv-an-emerging-market-leader.html</a:t>
            </a:r>
            <a:br>
              <a:rPr lang="en-US" dirty="0" smtClean="0"/>
            </a:br>
            <a:r>
              <a:rPr lang="en-US" dirty="0" smtClean="0"/>
              <a:t/>
            </a:r>
            <a:br>
              <a:rPr lang="en-US" dirty="0" smtClean="0"/>
            </a:br>
            <a:r>
              <a:rPr lang="en-US" dirty="0" smtClean="0"/>
              <a:t>http://www.concurringopinions.com/archives/2007/08/carbon_offsets.html</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20</a:t>
            </a:fld>
            <a:endParaRPr lang="en-US"/>
          </a:p>
        </p:txBody>
      </p:sp>
    </p:spTree>
    <p:extLst>
      <p:ext uri="{BB962C8B-B14F-4D97-AF65-F5344CB8AC3E}">
        <p14:creationId xmlns:p14="http://schemas.microsoft.com/office/powerpoint/2010/main" val="9705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dirty="0" smtClean="0"/>
          </a:p>
          <a:p>
            <a:r>
              <a:rPr lang="en-US" dirty="0" err="1" smtClean="0"/>
              <a:t>Epa</a:t>
            </a:r>
            <a:r>
              <a:rPr lang="en-US" dirty="0" smtClean="0"/>
              <a:t> (2008). Municipal Solid Waste Generation,</a:t>
            </a:r>
            <a:r>
              <a:rPr lang="en-US" baseline="0" dirty="0" smtClean="0"/>
              <a:t> Recycling, Disposal in the United States: Facts and Figures for 2008. </a:t>
            </a:r>
          </a:p>
          <a:p>
            <a:r>
              <a:rPr lang="en-US" dirty="0" smtClean="0"/>
              <a:t>http://www.epa.gov/epawaste/nonhaz/municipal/pubs/msw2008rpt.pdf</a:t>
            </a:r>
          </a:p>
          <a:p>
            <a:r>
              <a:rPr lang="en-US" dirty="0" smtClean="0"/>
              <a:t>Retrieved</a:t>
            </a:r>
            <a:r>
              <a:rPr lang="en-US" baseline="0" dirty="0" smtClean="0"/>
              <a:t> April 10, 2010</a:t>
            </a:r>
          </a:p>
          <a:p>
            <a:endParaRPr lang="en-US" baseline="0" dirty="0" smtClean="0"/>
          </a:p>
          <a:p>
            <a:r>
              <a:rPr lang="en-US" dirty="0" smtClean="0"/>
              <a:t>http://en.wikipedia.org/wiki/Passenger_vehicles_in_the_United_States#Total_number_of_vehicles</a:t>
            </a:r>
          </a:p>
          <a:p>
            <a:r>
              <a:rPr lang="en-US" dirty="0" smtClean="0"/>
              <a:t>Retrieved</a:t>
            </a:r>
            <a:r>
              <a:rPr lang="en-US" baseline="0" dirty="0" smtClean="0"/>
              <a:t> 9/19/11</a:t>
            </a:r>
            <a:endParaRPr lang="en-US" dirty="0" smtClean="0"/>
          </a:p>
          <a:p>
            <a:endParaRPr lang="en-US" dirty="0"/>
          </a:p>
        </p:txBody>
      </p:sp>
      <p:sp>
        <p:nvSpPr>
          <p:cNvPr id="4" name="Slide Number Placeholder 3"/>
          <p:cNvSpPr>
            <a:spLocks noGrp="1"/>
          </p:cNvSpPr>
          <p:nvPr>
            <p:ph type="sldNum" sz="quarter" idx="10"/>
          </p:nvPr>
        </p:nvSpPr>
        <p:spPr/>
        <p:txBody>
          <a:bodyPr/>
          <a:lstStyle/>
          <a:p>
            <a:fld id="{F8DEB57A-5873-4580-B6D1-62E1530E8196}" type="slidenum">
              <a:rPr lang="en-US" smtClean="0"/>
              <a:t>29</a:t>
            </a:fld>
            <a:endParaRPr lang="en-US"/>
          </a:p>
        </p:txBody>
      </p:sp>
    </p:spTree>
    <p:extLst>
      <p:ext uri="{BB962C8B-B14F-4D97-AF65-F5344CB8AC3E}">
        <p14:creationId xmlns:p14="http://schemas.microsoft.com/office/powerpoint/2010/main" val="253907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p>
          <a:p>
            <a:endParaRPr lang="en-US" dirty="0" smtClean="0"/>
          </a:p>
          <a:p>
            <a:r>
              <a:rPr lang="en-US" dirty="0" err="1" smtClean="0"/>
              <a:t>Epa</a:t>
            </a:r>
            <a:r>
              <a:rPr lang="en-US" dirty="0" smtClean="0"/>
              <a:t> (2008). Municipal Solid Waste Generation,</a:t>
            </a:r>
            <a:r>
              <a:rPr lang="en-US" baseline="0" dirty="0" smtClean="0"/>
              <a:t> Recycling, Disposal in the United States: Facts and Figures for 2008. </a:t>
            </a:r>
          </a:p>
          <a:p>
            <a:r>
              <a:rPr lang="en-US" dirty="0" smtClean="0"/>
              <a:t>http://www.epa.gov/epawaste/nonhaz/municipal/pubs/msw2008rpt.pdf</a:t>
            </a:r>
          </a:p>
          <a:p>
            <a:r>
              <a:rPr lang="en-US" dirty="0" smtClean="0"/>
              <a:t>Retrieved</a:t>
            </a:r>
            <a:r>
              <a:rPr lang="en-US" baseline="0" dirty="0" smtClean="0"/>
              <a:t> April 10, 2010</a:t>
            </a:r>
            <a:endParaRPr lang="en-US" dirty="0"/>
          </a:p>
        </p:txBody>
      </p:sp>
      <p:sp>
        <p:nvSpPr>
          <p:cNvPr id="4" name="Slide Number Placeholder 3"/>
          <p:cNvSpPr>
            <a:spLocks noGrp="1"/>
          </p:cNvSpPr>
          <p:nvPr>
            <p:ph type="sldNum" sz="quarter" idx="10"/>
          </p:nvPr>
        </p:nvSpPr>
        <p:spPr/>
        <p:txBody>
          <a:bodyPr/>
          <a:lstStyle/>
          <a:p>
            <a:fld id="{A2355001-C122-4AC7-B0F8-6C7927AF96A1}" type="slidenum">
              <a:rPr lang="en-US" smtClean="0"/>
              <a:pPr/>
              <a:t>30</a:t>
            </a:fld>
            <a:endParaRPr lang="en-US"/>
          </a:p>
        </p:txBody>
      </p:sp>
    </p:spTree>
    <p:extLst>
      <p:ext uri="{BB962C8B-B14F-4D97-AF65-F5344CB8AC3E}">
        <p14:creationId xmlns:p14="http://schemas.microsoft.com/office/powerpoint/2010/main" val="150616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Trash talk image: http://www.uncrate.com/men/style/shoes/nike-trash-talk/</a:t>
            </a:r>
          </a:p>
          <a:p>
            <a:endParaRPr lang="en-US" dirty="0"/>
          </a:p>
        </p:txBody>
      </p:sp>
      <p:sp>
        <p:nvSpPr>
          <p:cNvPr id="4" name="Slide Number Placeholder 3"/>
          <p:cNvSpPr>
            <a:spLocks noGrp="1"/>
          </p:cNvSpPr>
          <p:nvPr>
            <p:ph type="sldNum" sz="quarter" idx="10"/>
          </p:nvPr>
        </p:nvSpPr>
        <p:spPr/>
        <p:txBody>
          <a:bodyPr/>
          <a:lstStyle/>
          <a:p>
            <a:fld id="{F8DEB57A-5873-4580-B6D1-62E1530E8196}" type="slidenum">
              <a:rPr lang="en-US" smtClean="0"/>
              <a:t>33</a:t>
            </a:fld>
            <a:endParaRPr lang="en-US"/>
          </a:p>
        </p:txBody>
      </p:sp>
    </p:spTree>
    <p:extLst>
      <p:ext uri="{BB962C8B-B14F-4D97-AF65-F5344CB8AC3E}">
        <p14:creationId xmlns:p14="http://schemas.microsoft.com/office/powerpoint/2010/main" val="1310729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http://www.teslamotors.com/models</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35</a:t>
            </a:fld>
            <a:endParaRPr lang="en-US"/>
          </a:p>
        </p:txBody>
      </p:sp>
    </p:spTree>
    <p:extLst>
      <p:ext uri="{BB962C8B-B14F-4D97-AF65-F5344CB8AC3E}">
        <p14:creationId xmlns:p14="http://schemas.microsoft.com/office/powerpoint/2010/main" val="89382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http://www.whitehouse.gov/the-press-office/2011/07/29/president-obama-announces-historic-545-mpg-fuel-efficiency-standard</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4</a:t>
            </a:fld>
            <a:endParaRPr lang="en-US"/>
          </a:p>
        </p:txBody>
      </p:sp>
    </p:spTree>
    <p:extLst>
      <p:ext uri="{BB962C8B-B14F-4D97-AF65-F5344CB8AC3E}">
        <p14:creationId xmlns:p14="http://schemas.microsoft.com/office/powerpoint/2010/main" val="169877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http://en.wikipedia.org/wiki/File:Carbon_Dioxide_400kyr.png</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5</a:t>
            </a:fld>
            <a:endParaRPr lang="en-US"/>
          </a:p>
        </p:txBody>
      </p:sp>
    </p:spTree>
    <p:extLst>
      <p:ext uri="{BB962C8B-B14F-4D97-AF65-F5344CB8AC3E}">
        <p14:creationId xmlns:p14="http://schemas.microsoft.com/office/powerpoint/2010/main" val="407673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http://www.grida.no/publications/vg/climate/page/3070.aspx</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6</a:t>
            </a:fld>
            <a:endParaRPr lang="en-US"/>
          </a:p>
        </p:txBody>
      </p:sp>
    </p:spTree>
    <p:extLst>
      <p:ext uri="{BB962C8B-B14F-4D97-AF65-F5344CB8AC3E}">
        <p14:creationId xmlns:p14="http://schemas.microsoft.com/office/powerpoint/2010/main" val="245633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http://www.jetsongreen.com/2008/02/independence-st.html</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14</a:t>
            </a:fld>
            <a:endParaRPr lang="en-US"/>
          </a:p>
        </p:txBody>
      </p:sp>
    </p:spTree>
    <p:extLst>
      <p:ext uri="{BB962C8B-B14F-4D97-AF65-F5344CB8AC3E}">
        <p14:creationId xmlns:p14="http://schemas.microsoft.com/office/powerpoint/2010/main" val="106741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http://naturallyyoursblog.blogspot.com/2010/09/cfl-bulb-mercury-bombs.html</a:t>
            </a:r>
            <a:endParaRPr lang="en-US" dirty="0"/>
          </a:p>
        </p:txBody>
      </p:sp>
      <p:sp>
        <p:nvSpPr>
          <p:cNvPr id="4" name="Slide Number Placeholder 3"/>
          <p:cNvSpPr>
            <a:spLocks noGrp="1"/>
          </p:cNvSpPr>
          <p:nvPr>
            <p:ph type="sldNum" sz="quarter" idx="10"/>
          </p:nvPr>
        </p:nvSpPr>
        <p:spPr/>
        <p:txBody>
          <a:bodyPr/>
          <a:lstStyle/>
          <a:p>
            <a:fld id="{F8DEB57A-5873-4580-B6D1-62E1530E8196}" type="slidenum">
              <a:rPr lang="en-US" smtClean="0"/>
              <a:t>15</a:t>
            </a:fld>
            <a:endParaRPr lang="en-US"/>
          </a:p>
        </p:txBody>
      </p:sp>
    </p:spTree>
    <p:extLst>
      <p:ext uri="{BB962C8B-B14F-4D97-AF65-F5344CB8AC3E}">
        <p14:creationId xmlns:p14="http://schemas.microsoft.com/office/powerpoint/2010/main" val="91808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2005 Cadillac CTS Module</a:t>
            </a:r>
          </a:p>
          <a:p>
            <a:r>
              <a:rPr lang="en-US" dirty="0" smtClean="0"/>
              <a:t>Casting, Curves, Intricate Geometry. Part Cost = $300</a:t>
            </a:r>
            <a:endParaRPr lang="en-US" dirty="0"/>
          </a:p>
        </p:txBody>
      </p:sp>
      <p:sp>
        <p:nvSpPr>
          <p:cNvPr id="4" name="Slide Number Placeholder 3"/>
          <p:cNvSpPr>
            <a:spLocks noGrp="1"/>
          </p:cNvSpPr>
          <p:nvPr>
            <p:ph type="sldNum" sz="quarter" idx="10"/>
          </p:nvPr>
        </p:nvSpPr>
        <p:spPr/>
        <p:txBody>
          <a:bodyPr/>
          <a:lstStyle/>
          <a:p>
            <a:fld id="{2EAC01CF-1E2C-402D-88C8-7411BB5D403B}" type="slidenum">
              <a:rPr lang="en-US" smtClean="0"/>
              <a:t>16</a:t>
            </a:fld>
            <a:endParaRPr lang="en-US"/>
          </a:p>
        </p:txBody>
      </p:sp>
    </p:spTree>
    <p:extLst>
      <p:ext uri="{BB962C8B-B14F-4D97-AF65-F5344CB8AC3E}">
        <p14:creationId xmlns:p14="http://schemas.microsoft.com/office/powerpoint/2010/main" val="214254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2008 2009 Honda Accord ABS Pump 4 Cylinder Automatic</a:t>
            </a:r>
          </a:p>
          <a:p>
            <a:endParaRPr lang="en-US" b="1" dirty="0" smtClean="0"/>
          </a:p>
          <a:p>
            <a:r>
              <a:rPr lang="en-US" b="1" dirty="0" smtClean="0"/>
              <a:t>Straight</a:t>
            </a:r>
            <a:r>
              <a:rPr lang="en-US" b="1" baseline="0" dirty="0" smtClean="0"/>
              <a:t> Milled Block with holes. Part cost = $ 80</a:t>
            </a:r>
            <a:endParaRPr lang="en-US" b="1" dirty="0"/>
          </a:p>
        </p:txBody>
      </p:sp>
      <p:sp>
        <p:nvSpPr>
          <p:cNvPr id="4" name="Slide Number Placeholder 3"/>
          <p:cNvSpPr>
            <a:spLocks noGrp="1"/>
          </p:cNvSpPr>
          <p:nvPr>
            <p:ph type="sldNum" sz="quarter" idx="10"/>
          </p:nvPr>
        </p:nvSpPr>
        <p:spPr/>
        <p:txBody>
          <a:bodyPr/>
          <a:lstStyle/>
          <a:p>
            <a:fld id="{2EAC01CF-1E2C-402D-88C8-7411BB5D403B}" type="slidenum">
              <a:rPr lang="en-US" smtClean="0"/>
              <a:t>17</a:t>
            </a:fld>
            <a:endParaRPr lang="en-US"/>
          </a:p>
        </p:txBody>
      </p:sp>
    </p:spTree>
    <p:extLst>
      <p:ext uri="{BB962C8B-B14F-4D97-AF65-F5344CB8AC3E}">
        <p14:creationId xmlns:p14="http://schemas.microsoft.com/office/powerpoint/2010/main" val="391504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M.; Williams, D.; Dixon, C. (1998). Manufacturing Products with End-of-Life Considerations: An Economic Assessment to the Routes of Revenue Generation From Mature Products. </a:t>
            </a:r>
            <a:r>
              <a:rPr lang="en-US" i="1" dirty="0" smtClean="0"/>
              <a:t>IEEE Transactions on Components, Packaging, and Manufacturing Technology - Part C., 21, </a:t>
            </a:r>
            <a:r>
              <a:rPr lang="en-US" i="0" dirty="0" smtClean="0"/>
              <a:t>pp. 4-10.</a:t>
            </a:r>
            <a:r>
              <a:rPr lang="en-US" i="0" baseline="0" dirty="0" smtClean="0"/>
              <a:t> IEEE.</a:t>
            </a:r>
          </a:p>
          <a:p>
            <a:endParaRPr lang="en-US" i="0" baseline="0" dirty="0" smtClean="0"/>
          </a:p>
          <a:p>
            <a:r>
              <a:rPr lang="en-US" i="0" baseline="0" dirty="0" err="1" smtClean="0"/>
              <a:t>Tani</a:t>
            </a:r>
            <a:r>
              <a:rPr lang="en-US" i="0" baseline="0" dirty="0" smtClean="0"/>
              <a:t>, T. (1999). Product Development and Recycle System for Closed Substance Cycle Society. </a:t>
            </a:r>
            <a:r>
              <a:rPr lang="en-US" i="1" baseline="0" dirty="0" err="1" smtClean="0"/>
              <a:t>EcoDesign</a:t>
            </a:r>
            <a:r>
              <a:rPr lang="en-US" i="1" baseline="0" dirty="0" smtClean="0"/>
              <a:t> '99: First International Symposium on Environmentally Conscious Design. </a:t>
            </a:r>
            <a:r>
              <a:rPr lang="en-US" i="0" baseline="0" dirty="0" smtClean="0"/>
              <a:t>(pp. 294-299). Tokyo: IEEE Computer Society.</a:t>
            </a:r>
          </a:p>
          <a:p>
            <a:endParaRPr lang="en-US" i="0" baseline="0" dirty="0" smtClean="0"/>
          </a:p>
          <a:p>
            <a:r>
              <a:rPr lang="en-US" i="0" baseline="0" dirty="0" smtClean="0"/>
              <a:t>Hierarchy has been initially evaluated with products through environmental impact.</a:t>
            </a:r>
          </a:p>
          <a:p>
            <a:endParaRPr lang="en-US" i="0" baseline="0" dirty="0" smtClean="0"/>
          </a:p>
          <a:p>
            <a:endParaRPr lang="en-US" i="0" baseline="0" dirty="0" smtClean="0"/>
          </a:p>
          <a:p>
            <a:r>
              <a:rPr lang="en-US" i="0" baseline="0" dirty="0" smtClean="0"/>
              <a:t>Even this diagram presents an idealized view of the life cycle. There is a more realistic arrow from “USER” to “LANDFILL”. The farther away from the user, the material sees more processing and overhead to have it return to the use phase. Obviously not every product follows each step here, this is more a comprehensive listing of all of the stakeholders involved in resource handling.</a:t>
            </a:r>
            <a:endParaRPr lang="en-US" i="1" dirty="0"/>
          </a:p>
        </p:txBody>
      </p:sp>
      <p:sp>
        <p:nvSpPr>
          <p:cNvPr id="4" name="Slide Number Placeholder 3"/>
          <p:cNvSpPr>
            <a:spLocks noGrp="1"/>
          </p:cNvSpPr>
          <p:nvPr>
            <p:ph type="sldNum" sz="quarter" idx="10"/>
          </p:nvPr>
        </p:nvSpPr>
        <p:spPr/>
        <p:txBody>
          <a:bodyPr/>
          <a:lstStyle/>
          <a:p>
            <a:fld id="{471D0709-B706-4E4F-8E59-203E9216B49D}" type="slidenum">
              <a:rPr lang="en-US" smtClean="0"/>
              <a:pPr/>
              <a:t>18</a:t>
            </a:fld>
            <a:endParaRPr lang="en-US"/>
          </a:p>
        </p:txBody>
      </p:sp>
    </p:spTree>
    <p:extLst>
      <p:ext uri="{BB962C8B-B14F-4D97-AF65-F5344CB8AC3E}">
        <p14:creationId xmlns:p14="http://schemas.microsoft.com/office/powerpoint/2010/main" val="364310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C5BAA5D-004C-4832-8529-A69BDF6BC61E}" type="datetime1">
              <a:rPr lang="en-US" smtClean="0"/>
              <a:t>10/21/2013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BC2D0-3036-492F-970E-734607F879CA}"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695A-25E4-4C61-B7D2-BEB7F65DB3D6}"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56C4BF1-F97A-4926-8B5C-23B70554974C}"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CCCC4-7FDA-4B26-B58B-BA0E9BDFCCAA}" type="datetime1">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5F00442-87C9-4C4F-8D2F-0D20A4AFC8BA}"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E5640AA-0711-46A4-AA56-5F773E7E8F30}" type="datetime1">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7CBF54-E4E7-4037-B5A2-F7EB4E1E0DAD}" type="datetime1">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A8DE6-9AB0-4568-9F76-4B82FBCEE4D1}" type="datetime1">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C0E78-69FC-46D7-94FD-33EAC202C8F6}"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B8F57-8E6E-476A-AE3C-3023D4B25569}" type="datetime1">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accent5">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3CE5C5F-EB04-44EB-98D6-B45F9884B59A}" type="datetime1">
              <a:rPr lang="en-US" smtClean="0"/>
              <a:t>10/21/2013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www.betterplace.com.au/index.html" TargetMode="External"/><Relationship Id="rId2" Type="http://schemas.openxmlformats.org/officeDocument/2006/relationships/hyperlink" Target="http://www.youtube.com/watch?v=spN_7JiInA0"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lcacalculator.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523999"/>
          </a:xfrm>
        </p:spPr>
        <p:txBody>
          <a:bodyPr/>
          <a:lstStyle/>
          <a:p>
            <a:r>
              <a:rPr lang="en-US" dirty="0" smtClean="0"/>
              <a:t>Sustainability</a:t>
            </a:r>
            <a:endParaRPr lang="en-US" dirty="0"/>
          </a:p>
        </p:txBody>
      </p:sp>
      <p:sp>
        <p:nvSpPr>
          <p:cNvPr id="5" name="Subtitle 4"/>
          <p:cNvSpPr>
            <a:spLocks noGrp="1"/>
          </p:cNvSpPr>
          <p:nvPr>
            <p:ph type="subTitle" idx="1"/>
          </p:nvPr>
        </p:nvSpPr>
        <p:spPr>
          <a:xfrm>
            <a:off x="1371600" y="2438400"/>
            <a:ext cx="6400800" cy="1219200"/>
          </a:xfrm>
        </p:spPr>
        <p:txBody>
          <a:bodyPr/>
          <a:lstStyle/>
          <a:p>
            <a:r>
              <a:rPr lang="en-US" sz="3200" dirty="0" smtClean="0">
                <a:solidFill>
                  <a:schemeClr val="tx1"/>
                </a:solidFill>
              </a:rPr>
              <a:t>Jeff Morris, Ph.D.</a:t>
            </a:r>
          </a:p>
          <a:p>
            <a:r>
              <a:rPr lang="en-US" dirty="0" smtClean="0">
                <a:solidFill>
                  <a:schemeClr val="tx1"/>
                </a:solidFill>
              </a:rPr>
              <a:t>School of Engineering</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a:t>
            </a:fld>
            <a:endParaRPr lang="en-US"/>
          </a:p>
        </p:txBody>
      </p:sp>
      <p:pic>
        <p:nvPicPr>
          <p:cNvPr id="6" name="Picture 5"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2667000"/>
            <a:ext cx="2768600" cy="2076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85800" y="746759"/>
            <a:ext cx="7772400" cy="1523999"/>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For-</a:t>
            </a:r>
            <a:r>
              <a:rPr lang="en-US" dirty="0" err="1" smtClean="0"/>
              <a:t>ev</a:t>
            </a:r>
            <a:r>
              <a:rPr lang="en-US" dirty="0" smtClean="0"/>
              <a:t>-</a:t>
            </a:r>
            <a:r>
              <a:rPr lang="en-US" dirty="0" err="1" smtClean="0"/>
              <a:t>er</a:t>
            </a:r>
            <a:endParaRPr lang="en-US" dirty="0"/>
          </a:p>
        </p:txBody>
      </p:sp>
    </p:spTree>
    <p:extLst>
      <p:ext uri="{BB962C8B-B14F-4D97-AF65-F5344CB8AC3E}">
        <p14:creationId xmlns:p14="http://schemas.microsoft.com/office/powerpoint/2010/main" val="204416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0" presetClass="exit" presetSubtype="0" fill="hold" grpId="0" nodeType="withEffect">
                                  <p:stCondLst>
                                    <p:cond delay="0"/>
                                  </p:stCondLst>
                                  <p:childTnLst>
                                    <p:animEffect transition="out" filter="fade">
                                      <p:cBhvr>
                                        <p:cTn id="14" dur="500"/>
                                        <p:tgtEl>
                                          <p:spTgt spid="5">
                                            <p:txEl>
                                              <p:pRg st="0" end="0"/>
                                            </p:txEl>
                                          </p:spTgt>
                                        </p:tgtEl>
                                      </p:cBhvr>
                                    </p:animEffect>
                                    <p:set>
                                      <p:cBhvr>
                                        <p:cTn id="15" dur="1" fill="hold">
                                          <p:stCondLst>
                                            <p:cond delay="499"/>
                                          </p:stCondLst>
                                        </p:cTn>
                                        <p:tgtEl>
                                          <p:spTgt spid="5">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
                                            <p:txEl>
                                              <p:pRg st="1" end="1"/>
                                            </p:txEl>
                                          </p:spTgt>
                                        </p:tgtEl>
                                      </p:cBhvr>
                                    </p:animEffect>
                                    <p:set>
                                      <p:cBhvr>
                                        <p:cTn id="18"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I used to function as:</a:t>
            </a:r>
            <a:endParaRPr lang="en-US" sz="4800" dirty="0"/>
          </a:p>
        </p:txBody>
      </p:sp>
      <p:sp>
        <p:nvSpPr>
          <p:cNvPr id="3" name="Content Placeholder 2"/>
          <p:cNvSpPr>
            <a:spLocks noGrp="1"/>
          </p:cNvSpPr>
          <p:nvPr>
            <p:ph idx="1"/>
          </p:nvPr>
        </p:nvSpPr>
        <p:spPr>
          <a:xfrm>
            <a:off x="609600" y="1899761"/>
            <a:ext cx="3200400" cy="4114800"/>
          </a:xfrm>
        </p:spPr>
        <p:txBody>
          <a:bodyPr/>
          <a:lstStyle/>
          <a:p>
            <a:pPr marL="514350" indent="-514350">
              <a:buAutoNum type="alphaUcPeriod"/>
            </a:pPr>
            <a:r>
              <a:rPr lang="en-US" dirty="0" smtClean="0"/>
              <a:t>VCR</a:t>
            </a:r>
          </a:p>
          <a:p>
            <a:pPr marL="514350" indent="-514350">
              <a:buAutoNum type="alphaUcPeriod"/>
            </a:pPr>
            <a:r>
              <a:rPr lang="en-US" dirty="0" smtClean="0"/>
              <a:t>Computer</a:t>
            </a:r>
          </a:p>
          <a:p>
            <a:pPr marL="514350" indent="-514350">
              <a:buAutoNum type="alphaUcPeriod"/>
            </a:pPr>
            <a:r>
              <a:rPr lang="en-US" dirty="0" smtClean="0"/>
              <a:t>Printer</a:t>
            </a:r>
          </a:p>
          <a:p>
            <a:pPr marL="514350" indent="-514350">
              <a:buAutoNum type="alphaUcPeriod"/>
            </a:pPr>
            <a:r>
              <a:rPr lang="en-US" dirty="0" smtClean="0"/>
              <a:t>Smart Car</a:t>
            </a:r>
          </a:p>
        </p:txBody>
      </p:sp>
      <p:pic>
        <p:nvPicPr>
          <p:cNvPr id="4098" name="Picture 2" descr="C:\Users\Jeff\Documents\0_School\Thesis\2_Diagrams\e-wast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94742" y="1747360"/>
            <a:ext cx="5689602" cy="4267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7" name="Picture 6"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56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29" y="457200"/>
            <a:ext cx="4143542" cy="562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2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90600"/>
            <a:ext cx="8229600" cy="4525963"/>
          </a:xfrm>
        </p:spPr>
        <p:txBody>
          <a:bodyPr>
            <a:normAutofit fontScale="92500" lnSpcReduction="20000"/>
          </a:bodyPr>
          <a:lstStyle/>
          <a:p>
            <a:pPr marL="0" indent="0" algn="ctr">
              <a:buNone/>
            </a:pPr>
            <a:r>
              <a:rPr lang="en-US" sz="3200" dirty="0" smtClean="0">
                <a:solidFill>
                  <a:schemeClr val="tx1"/>
                </a:solidFill>
              </a:rPr>
              <a:t>Sustainability is a </a:t>
            </a:r>
            <a:r>
              <a:rPr lang="en-US" sz="3200" b="1" dirty="0" smtClean="0">
                <a:solidFill>
                  <a:schemeClr val="tx1"/>
                </a:solidFill>
              </a:rPr>
              <a:t>MULTI-DISCIPLINARY OPPURTUNITY</a:t>
            </a:r>
            <a:r>
              <a:rPr lang="en-US" sz="3200" dirty="0" smtClean="0">
                <a:solidFill>
                  <a:schemeClr val="tx1"/>
                </a:solidFill>
              </a:rPr>
              <a:t>:</a:t>
            </a:r>
          </a:p>
          <a:p>
            <a:endParaRPr lang="en-US" sz="3200" dirty="0" smtClean="0">
              <a:solidFill>
                <a:schemeClr val="tx1"/>
              </a:solidFill>
            </a:endParaRPr>
          </a:p>
          <a:p>
            <a:pPr lvl="1"/>
            <a:r>
              <a:rPr lang="en-US" sz="2400" dirty="0" smtClean="0">
                <a:solidFill>
                  <a:schemeClr val="tx1"/>
                </a:solidFill>
              </a:rPr>
              <a:t>Aeronautical</a:t>
            </a:r>
          </a:p>
          <a:p>
            <a:pPr lvl="1"/>
            <a:r>
              <a:rPr lang="en-US" sz="2400" dirty="0" smtClean="0">
                <a:solidFill>
                  <a:schemeClr val="tx1"/>
                </a:solidFill>
              </a:rPr>
              <a:t>Chemical &amp; Biological</a:t>
            </a:r>
          </a:p>
          <a:p>
            <a:pPr lvl="1"/>
            <a:r>
              <a:rPr lang="en-US" sz="2400" dirty="0" smtClean="0">
                <a:solidFill>
                  <a:schemeClr val="tx1"/>
                </a:solidFill>
              </a:rPr>
              <a:t>Civil</a:t>
            </a:r>
          </a:p>
          <a:p>
            <a:pPr lvl="1"/>
            <a:r>
              <a:rPr lang="en-US" sz="2400" dirty="0" smtClean="0">
                <a:solidFill>
                  <a:schemeClr val="tx1"/>
                </a:solidFill>
              </a:rPr>
              <a:t>Computer Systems</a:t>
            </a:r>
          </a:p>
          <a:p>
            <a:pPr lvl="1"/>
            <a:r>
              <a:rPr lang="en-US" sz="2400" dirty="0" smtClean="0">
                <a:solidFill>
                  <a:schemeClr val="tx1"/>
                </a:solidFill>
              </a:rPr>
              <a:t>Electrical</a:t>
            </a:r>
          </a:p>
          <a:p>
            <a:pPr lvl="1"/>
            <a:r>
              <a:rPr lang="en-US" sz="2400" dirty="0" smtClean="0">
                <a:solidFill>
                  <a:schemeClr val="tx1"/>
                </a:solidFill>
              </a:rPr>
              <a:t>Mechanical</a:t>
            </a:r>
          </a:p>
          <a:p>
            <a:pPr lvl="1"/>
            <a:r>
              <a:rPr lang="en-US" sz="2400" dirty="0" smtClean="0">
                <a:solidFill>
                  <a:schemeClr val="tx1"/>
                </a:solidFill>
              </a:rPr>
              <a:t>Material</a:t>
            </a:r>
          </a:p>
          <a:p>
            <a:pPr lvl="1"/>
            <a:r>
              <a:rPr lang="en-US" sz="2400" dirty="0" smtClean="0">
                <a:solidFill>
                  <a:schemeClr val="tx1"/>
                </a:solidFill>
              </a:rPr>
              <a:t>Industrial Systems</a:t>
            </a:r>
          </a:p>
          <a:p>
            <a:pPr lvl="1"/>
            <a:r>
              <a:rPr lang="en-US" sz="2400" dirty="0" smtClean="0">
                <a:solidFill>
                  <a:schemeClr val="tx1"/>
                </a:solidFill>
              </a:rPr>
              <a:t>Social</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70957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solidFill>
                  <a:schemeClr val="tx1"/>
                </a:solidFill>
              </a:rPr>
              <a:t>Sustainability is not as much as “what you do” but more importantly the acquisition of knowledge for what to do </a:t>
            </a:r>
            <a:r>
              <a:rPr lang="en-US" b="1" dirty="0">
                <a:solidFill>
                  <a:schemeClr val="tx1"/>
                </a:solidFill>
              </a:rPr>
              <a:t>next</a:t>
            </a:r>
            <a:r>
              <a:rPr lang="en-US" dirty="0">
                <a:solidFill>
                  <a:schemeClr val="tx1"/>
                </a:solidFill>
              </a:rPr>
              <a:t> to not jeopardize the future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418753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Sustainable…</a:t>
            </a:r>
            <a:endParaRPr lang="en-US" dirty="0"/>
          </a:p>
        </p:txBody>
      </p:sp>
      <p:sp>
        <p:nvSpPr>
          <p:cNvPr id="3" name="Content Placeholder 2"/>
          <p:cNvSpPr>
            <a:spLocks noGrp="1"/>
          </p:cNvSpPr>
          <p:nvPr>
            <p:ph idx="1"/>
          </p:nvPr>
        </p:nvSpPr>
        <p:spPr/>
        <p:txBody>
          <a:bodyPr/>
          <a:lstStyle/>
          <a:p>
            <a:r>
              <a:rPr lang="en-US" dirty="0">
                <a:solidFill>
                  <a:schemeClr val="tx1"/>
                </a:solidFill>
              </a:rPr>
              <a:t>Utility costs </a:t>
            </a:r>
            <a:r>
              <a:rPr lang="en-US" dirty="0" smtClean="0">
                <a:solidFill>
                  <a:schemeClr val="tx1"/>
                </a:solidFill>
              </a:rPr>
              <a:t>92</a:t>
            </a:r>
            <a:r>
              <a:rPr lang="en-US" dirty="0">
                <a:solidFill>
                  <a:schemeClr val="tx1"/>
                </a:solidFill>
              </a:rPr>
              <a:t>% </a:t>
            </a:r>
            <a:r>
              <a:rPr lang="en-US" dirty="0" smtClean="0">
                <a:solidFill>
                  <a:schemeClr val="tx1"/>
                </a:solidFill>
              </a:rPr>
              <a:t>less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093" y="2438400"/>
            <a:ext cx="5215813" cy="3276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61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in Design</a:t>
            </a:r>
            <a:endParaRPr lang="en-US" dirty="0"/>
          </a:p>
        </p:txBody>
      </p:sp>
      <p:sp>
        <p:nvSpPr>
          <p:cNvPr id="3" name="Content Placeholder 2"/>
          <p:cNvSpPr>
            <a:spLocks noGrp="1"/>
          </p:cNvSpPr>
          <p:nvPr>
            <p:ph idx="1"/>
          </p:nvPr>
        </p:nvSpPr>
        <p:spPr/>
        <p:txBody>
          <a:bodyPr/>
          <a:lstStyle/>
          <a:p>
            <a:r>
              <a:rPr lang="en-US" dirty="0" smtClean="0">
                <a:solidFill>
                  <a:schemeClr val="tx1"/>
                </a:solidFill>
              </a:rPr>
              <a:t>Responsibility</a:t>
            </a:r>
          </a:p>
          <a:p>
            <a:r>
              <a:rPr lang="en-US" dirty="0" smtClean="0">
                <a:solidFill>
                  <a:schemeClr val="tx1"/>
                </a:solidFill>
              </a:rPr>
              <a:t>Life-Cycle View</a:t>
            </a:r>
            <a:endParaRPr lang="en-US" dirty="0">
              <a:solidFill>
                <a:schemeClr val="tx1"/>
              </a:solidFill>
            </a:endParaRPr>
          </a:p>
          <a:p>
            <a:r>
              <a:rPr lang="en-US" dirty="0" smtClean="0">
                <a:solidFill>
                  <a:schemeClr val="tx1"/>
                </a:solidFill>
              </a:rPr>
              <a:t>Impact Assessment</a:t>
            </a:r>
          </a:p>
          <a:p>
            <a:r>
              <a:rPr lang="en-US" dirty="0" smtClean="0">
                <a:solidFill>
                  <a:schemeClr val="tx1"/>
                </a:solidFill>
              </a:rPr>
              <a:t>Trade-off Analysis</a:t>
            </a:r>
          </a:p>
          <a:p>
            <a:pPr lvl="1"/>
            <a:r>
              <a:rPr lang="en-US" dirty="0" smtClean="0">
                <a:solidFill>
                  <a:schemeClr val="tx1"/>
                </a:solidFill>
              </a:rPr>
              <a:t>Planet</a:t>
            </a:r>
          </a:p>
          <a:p>
            <a:pPr lvl="1"/>
            <a:r>
              <a:rPr lang="en-US" dirty="0" smtClean="0">
                <a:solidFill>
                  <a:schemeClr val="tx1"/>
                </a:solidFill>
              </a:rPr>
              <a:t>People</a:t>
            </a:r>
          </a:p>
          <a:p>
            <a:pPr lvl="1"/>
            <a:r>
              <a:rPr lang="en-US" dirty="0" smtClean="0">
                <a:solidFill>
                  <a:schemeClr val="tx1"/>
                </a:solidFill>
              </a:rPr>
              <a:t>Profit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143250" cy="4191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8134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739" y="861219"/>
            <a:ext cx="6856522" cy="5135562"/>
          </a:xfrm>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Picture 5"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4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932436"/>
            <a:ext cx="7467600" cy="4993128"/>
          </a:xfrm>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4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Life Cycle</a:t>
            </a:r>
            <a:endParaRPr lang="en-US" dirty="0"/>
          </a:p>
        </p:txBody>
      </p:sp>
      <p:sp>
        <p:nvSpPr>
          <p:cNvPr id="3" name="Content Placeholder 2"/>
          <p:cNvSpPr>
            <a:spLocks noGrp="1"/>
          </p:cNvSpPr>
          <p:nvPr>
            <p:ph idx="1"/>
          </p:nvPr>
        </p:nvSpPr>
        <p:spPr/>
        <p:txBody>
          <a:bodyPr/>
          <a:lstStyle/>
          <a:p>
            <a:r>
              <a:rPr lang="en-US" dirty="0" smtClean="0"/>
              <a:t>“Ricoh-Comet” Representation</a:t>
            </a:r>
            <a:endParaRPr lang="en-US" baseline="30000" dirty="0"/>
          </a:p>
        </p:txBody>
      </p:sp>
      <p:sp>
        <p:nvSpPr>
          <p:cNvPr id="48" name="Slide Number Placeholder 47"/>
          <p:cNvSpPr>
            <a:spLocks noGrp="1"/>
          </p:cNvSpPr>
          <p:nvPr>
            <p:ph type="sldNum" sz="quarter" idx="12"/>
          </p:nvPr>
        </p:nvSpPr>
        <p:spPr/>
        <p:txBody>
          <a:bodyPr/>
          <a:lstStyle/>
          <a:p>
            <a:fld id="{F7078831-1567-4D53-9A9E-5BA0A85C1EF4}" type="slidenum">
              <a:rPr lang="en-US" smtClean="0"/>
              <a:pPr/>
              <a:t>18</a:t>
            </a:fld>
            <a:endParaRPr lang="en-US"/>
          </a:p>
        </p:txBody>
      </p:sp>
      <p:pic>
        <p:nvPicPr>
          <p:cNvPr id="1026" name="Picture 2" descr="C:\Users\Jeff\AppData\Local\Microsoft\Windows\Temporary Internet Files\Content.IE5\IVVF116F\MCj04398080000[1].png"/>
          <p:cNvPicPr>
            <a:picLocks noChangeAspect="1" noChangeArrowheads="1"/>
          </p:cNvPicPr>
          <p:nvPr/>
        </p:nvPicPr>
        <p:blipFill>
          <a:blip r:embed="rId3" cstate="print">
            <a:grayscl/>
          </a:blip>
          <a:srcRect/>
          <a:stretch>
            <a:fillRect/>
          </a:stretch>
        </p:blipFill>
        <p:spPr bwMode="auto">
          <a:xfrm rot="21091945">
            <a:off x="994921" y="4271521"/>
            <a:ext cx="1181100" cy="1181100"/>
          </a:xfrm>
          <a:prstGeom prst="rect">
            <a:avLst/>
          </a:prstGeom>
          <a:noFill/>
        </p:spPr>
      </p:pic>
      <p:pic>
        <p:nvPicPr>
          <p:cNvPr id="1027" name="Picture 3" descr="C:\Users\Jeff\AppData\Local\Microsoft\Windows\Temporary Internet Files\Content.IE5\LYMQBN4I\MPj04069540000[1].jpg"/>
          <p:cNvPicPr>
            <a:picLocks noChangeAspect="1" noChangeArrowheads="1"/>
          </p:cNvPicPr>
          <p:nvPr/>
        </p:nvPicPr>
        <p:blipFill>
          <a:blip r:embed="rId4" cstate="print"/>
          <a:srcRect/>
          <a:stretch>
            <a:fillRect/>
          </a:stretch>
        </p:blipFill>
        <p:spPr bwMode="auto">
          <a:xfrm>
            <a:off x="381000" y="5435600"/>
            <a:ext cx="1828800" cy="1219200"/>
          </a:xfrm>
          <a:prstGeom prst="rect">
            <a:avLst/>
          </a:prstGeom>
          <a:noFill/>
        </p:spPr>
      </p:pic>
      <p:sp>
        <p:nvSpPr>
          <p:cNvPr id="46" name="Right Arrow 45"/>
          <p:cNvSpPr/>
          <p:nvPr/>
        </p:nvSpPr>
        <p:spPr>
          <a:xfrm>
            <a:off x="2819400" y="5715000"/>
            <a:ext cx="4038600" cy="609600"/>
          </a:xfrm>
          <a:prstGeom prst="rightArrow">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IMPACT INCREASING</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293" y="2410529"/>
            <a:ext cx="6754813"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montek2\Documents\Classes\CAPSTONE\Sustainability Design Tool logo.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 Food</a:t>
            </a:r>
            <a:endParaRPr lang="en-US" dirty="0"/>
          </a:p>
        </p:txBody>
      </p:sp>
      <p:sp>
        <p:nvSpPr>
          <p:cNvPr id="3" name="Content Placeholder 2"/>
          <p:cNvSpPr>
            <a:spLocks noGrp="1"/>
          </p:cNvSpPr>
          <p:nvPr>
            <p:ph idx="1"/>
          </p:nvPr>
        </p:nvSpPr>
        <p:spPr/>
        <p:txBody>
          <a:bodyPr/>
          <a:lstStyle/>
          <a:p>
            <a:r>
              <a:rPr lang="en-US" dirty="0" smtClean="0">
                <a:solidFill>
                  <a:schemeClr val="tx1"/>
                </a:solidFill>
              </a:rPr>
              <a:t>Natural Concept</a:t>
            </a:r>
          </a:p>
          <a:p>
            <a:r>
              <a:rPr lang="en-US" dirty="0" smtClean="0">
                <a:solidFill>
                  <a:schemeClr val="tx1"/>
                </a:solidFill>
              </a:rPr>
              <a:t>Viable Business Model</a:t>
            </a:r>
          </a:p>
          <a:p>
            <a:pPr lvl="1"/>
            <a:r>
              <a:rPr lang="en-US" dirty="0" smtClean="0">
                <a:solidFill>
                  <a:schemeClr val="tx1"/>
                </a:solidFill>
              </a:rPr>
              <a:t>Recellular.com</a:t>
            </a:r>
          </a:p>
          <a:p>
            <a:pPr lvl="1"/>
            <a:r>
              <a:rPr lang="en-US" dirty="0" smtClean="0">
                <a:solidFill>
                  <a:schemeClr val="tx1"/>
                </a:solidFill>
              </a:rPr>
              <a:t>Terracycle.com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862721"/>
            <a:ext cx="3209524" cy="1676191"/>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360" y="3200401"/>
            <a:ext cx="5081280" cy="1520554"/>
          </a:xfrm>
          <a:prstGeom prst="rect">
            <a:avLst/>
          </a:prstGeom>
          <a:ln>
            <a:noFill/>
          </a:ln>
          <a:effectLst>
            <a:softEdge rad="112500"/>
          </a:effectLst>
        </p:spPr>
      </p:pic>
    </p:spTree>
    <p:extLst>
      <p:ext uri="{BB962C8B-B14F-4D97-AF65-F5344CB8AC3E}">
        <p14:creationId xmlns:p14="http://schemas.microsoft.com/office/powerpoint/2010/main" val="297541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6" name="Content Placeholder 5"/>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88945"/>
            <a:ext cx="6705600" cy="52553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145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Sustainability</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877" y="2057400"/>
            <a:ext cx="275819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3" y="1750104"/>
            <a:ext cx="3571878" cy="373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198" y="5562600"/>
            <a:ext cx="3133725" cy="1107996"/>
          </a:xfrm>
          <a:prstGeom prst="rect">
            <a:avLst/>
          </a:prstGeom>
          <a:noFill/>
        </p:spPr>
        <p:txBody>
          <a:bodyPr wrap="square" rtlCol="0">
            <a:spAutoFit/>
          </a:bodyPr>
          <a:lstStyle/>
          <a:p>
            <a:pPr algn="ctr"/>
            <a:r>
              <a:rPr lang="en-US" sz="2400" dirty="0">
                <a:latin typeface="+mj-lt"/>
              </a:rPr>
              <a:t>Energy </a:t>
            </a:r>
            <a:r>
              <a:rPr lang="en-US" sz="2400" dirty="0" smtClean="0">
                <a:latin typeface="+mj-lt"/>
              </a:rPr>
              <a:t>[MJ]</a:t>
            </a:r>
          </a:p>
          <a:p>
            <a:pPr algn="ctr"/>
            <a:endParaRPr lang="en-US" sz="2400" dirty="0" smtClean="0">
              <a:latin typeface="+mj-lt"/>
            </a:endParaRPr>
          </a:p>
          <a:p>
            <a:endParaRPr lang="en-US" dirty="0"/>
          </a:p>
        </p:txBody>
      </p:sp>
      <p:sp>
        <p:nvSpPr>
          <p:cNvPr id="9" name="TextBox 8"/>
          <p:cNvSpPr txBox="1"/>
          <p:nvPr/>
        </p:nvSpPr>
        <p:spPr>
          <a:xfrm>
            <a:off x="5780684" y="1609836"/>
            <a:ext cx="2070575" cy="738664"/>
          </a:xfrm>
          <a:prstGeom prst="rect">
            <a:avLst/>
          </a:prstGeom>
          <a:noFill/>
        </p:spPr>
        <p:txBody>
          <a:bodyPr wrap="square" rtlCol="0">
            <a:spAutoFit/>
          </a:bodyPr>
          <a:lstStyle/>
          <a:p>
            <a:r>
              <a:rPr lang="en-US" sz="2400" dirty="0" smtClean="0">
                <a:latin typeface="+mj-lt"/>
              </a:rPr>
              <a:t>Carbon [Kg]</a:t>
            </a:r>
            <a:endParaRPr lang="en-US" sz="2400" dirty="0">
              <a:latin typeface="+mj-lt"/>
            </a:endParaRPr>
          </a:p>
          <a:p>
            <a:endParaRPr lang="en-US"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108" y="4419600"/>
            <a:ext cx="275572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249109" y="3962400"/>
            <a:ext cx="3133725" cy="1107996"/>
          </a:xfrm>
          <a:prstGeom prst="rect">
            <a:avLst/>
          </a:prstGeom>
          <a:noFill/>
        </p:spPr>
        <p:txBody>
          <a:bodyPr wrap="square" rtlCol="0">
            <a:spAutoFit/>
          </a:bodyPr>
          <a:lstStyle/>
          <a:p>
            <a:pPr algn="ctr"/>
            <a:r>
              <a:rPr lang="en-US" sz="2400" dirty="0">
                <a:latin typeface="+mj-lt"/>
              </a:rPr>
              <a:t>Water [L]</a:t>
            </a:r>
          </a:p>
          <a:p>
            <a:pPr algn="ctr"/>
            <a:endParaRPr lang="en-US" sz="2400" dirty="0" smtClean="0">
              <a:latin typeface="+mj-lt"/>
            </a:endParaRPr>
          </a:p>
          <a:p>
            <a:endParaRPr lang="en-US" dirty="0"/>
          </a:p>
        </p:txBody>
      </p:sp>
    </p:spTree>
    <p:extLst>
      <p:ext uri="{BB962C8B-B14F-4D97-AF65-F5344CB8AC3E}">
        <p14:creationId xmlns:p14="http://schemas.microsoft.com/office/powerpoint/2010/main" val="3134774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011" y="152400"/>
            <a:ext cx="5529978" cy="6354762"/>
          </a:xfrm>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091747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Inventory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27" y="1782763"/>
            <a:ext cx="8675546" cy="4160838"/>
          </a:xfrm>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Picture 5"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75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Inventory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58" y="2544762"/>
            <a:ext cx="8898284" cy="2636838"/>
          </a:xfrm>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260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584" y="878999"/>
            <a:ext cx="7734832" cy="5135562"/>
          </a:xfrm>
        </p:spPr>
      </p:pic>
    </p:spTree>
    <p:extLst>
      <p:ext uri="{BB962C8B-B14F-4D97-AF65-F5344CB8AC3E}">
        <p14:creationId xmlns:p14="http://schemas.microsoft.com/office/powerpoint/2010/main" val="243338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Juicer</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85974"/>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85974"/>
            <a:ext cx="3089172" cy="385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34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8229600" cy="3795171"/>
          </a:xfrm>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75123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3353"/>
            <a:ext cx="8229600" cy="3619657"/>
          </a:xfrm>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6" name="TextBox 5"/>
          <p:cNvSpPr txBox="1"/>
          <p:nvPr/>
        </p:nvSpPr>
        <p:spPr>
          <a:xfrm>
            <a:off x="4419600" y="5715000"/>
            <a:ext cx="4191000" cy="461665"/>
          </a:xfrm>
          <a:prstGeom prst="rect">
            <a:avLst/>
          </a:prstGeom>
          <a:noFill/>
        </p:spPr>
        <p:txBody>
          <a:bodyPr wrap="square" rtlCol="0">
            <a:spAutoFit/>
          </a:bodyPr>
          <a:lstStyle/>
          <a:p>
            <a:pPr algn="r"/>
            <a:r>
              <a:rPr lang="en-US" sz="2400" b="1" dirty="0" smtClean="0">
                <a:solidFill>
                  <a:srgbClr val="FF0000"/>
                </a:solidFill>
              </a:rPr>
              <a:t>Production:  406.6</a:t>
            </a:r>
            <a:endParaRPr lang="en-US" sz="2400" b="1" dirty="0">
              <a:solidFill>
                <a:srgbClr val="FF0000"/>
              </a:solidFill>
            </a:endParaRPr>
          </a:p>
        </p:txBody>
      </p:sp>
    </p:spTree>
    <p:extLst>
      <p:ext uri="{BB962C8B-B14F-4D97-AF65-F5344CB8AC3E}">
        <p14:creationId xmlns:p14="http://schemas.microsoft.com/office/powerpoint/2010/main" val="1304715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3804570"/>
          </a:xfrm>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6" name="TextBox 5"/>
          <p:cNvSpPr txBox="1"/>
          <p:nvPr/>
        </p:nvSpPr>
        <p:spPr>
          <a:xfrm>
            <a:off x="4419600" y="5484167"/>
            <a:ext cx="4191000" cy="830997"/>
          </a:xfrm>
          <a:prstGeom prst="rect">
            <a:avLst/>
          </a:prstGeom>
          <a:noFill/>
        </p:spPr>
        <p:txBody>
          <a:bodyPr wrap="square" rtlCol="0">
            <a:spAutoFit/>
          </a:bodyPr>
          <a:lstStyle/>
          <a:p>
            <a:pPr algn="r"/>
            <a:r>
              <a:rPr lang="en-US" sz="2400" b="1" dirty="0" smtClean="0">
                <a:solidFill>
                  <a:srgbClr val="FF0000"/>
                </a:solidFill>
              </a:rPr>
              <a:t>Production:  406.6</a:t>
            </a:r>
          </a:p>
          <a:p>
            <a:pPr algn="r"/>
            <a:r>
              <a:rPr lang="en-US" sz="2400" b="1" dirty="0" smtClean="0">
                <a:solidFill>
                  <a:srgbClr val="FF0000"/>
                </a:solidFill>
              </a:rPr>
              <a:t>Use: 23462.8</a:t>
            </a:r>
            <a:endParaRPr lang="en-US" sz="2400" b="1" dirty="0">
              <a:solidFill>
                <a:srgbClr val="FF0000"/>
              </a:solidFill>
            </a:endParaRPr>
          </a:p>
        </p:txBody>
      </p:sp>
      <p:pic>
        <p:nvPicPr>
          <p:cNvPr id="7" name="Picture 6"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40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2800" dirty="0" smtClean="0">
                <a:solidFill>
                  <a:schemeClr val="tx1"/>
                </a:solidFill>
              </a:rPr>
              <a:t>The US recycled </a:t>
            </a:r>
            <a:r>
              <a:rPr lang="en-US" sz="2800" b="1" dirty="0" smtClean="0">
                <a:solidFill>
                  <a:schemeClr val="tx1"/>
                </a:solidFill>
              </a:rPr>
              <a:t>83 M </a:t>
            </a:r>
            <a:r>
              <a:rPr lang="en-US" sz="2800" dirty="0" smtClean="0">
                <a:solidFill>
                  <a:schemeClr val="tx1"/>
                </a:solidFill>
              </a:rPr>
              <a:t>tons of solid waste in 2008 – which is equivalent to removing: </a:t>
            </a:r>
          </a:p>
          <a:p>
            <a:pPr marL="0" indent="0">
              <a:buNone/>
            </a:pPr>
            <a:endParaRPr lang="en-US" dirty="0" smtClean="0"/>
          </a:p>
          <a:p>
            <a:pPr marL="514350" indent="-514350">
              <a:buAutoNum type="alphaUcPeriod"/>
            </a:pPr>
            <a:r>
              <a:rPr lang="en-US" dirty="0">
                <a:solidFill>
                  <a:schemeClr val="accent5">
                    <a:lumMod val="10000"/>
                  </a:schemeClr>
                </a:solidFill>
              </a:rPr>
              <a:t>3 K vehicles from the road</a:t>
            </a:r>
          </a:p>
          <a:p>
            <a:pPr marL="514350" indent="-514350">
              <a:buAutoNum type="alphaUcPeriod"/>
            </a:pPr>
            <a:r>
              <a:rPr lang="en-US" dirty="0">
                <a:solidFill>
                  <a:schemeClr val="accent5">
                    <a:lumMod val="10000"/>
                  </a:schemeClr>
                </a:solidFill>
              </a:rPr>
              <a:t>300 K vehicles from the road</a:t>
            </a:r>
          </a:p>
          <a:p>
            <a:pPr marL="514350" indent="-514350">
              <a:buAutoNum type="alphaUcPeriod"/>
            </a:pPr>
            <a:r>
              <a:rPr lang="en-US" dirty="0">
                <a:solidFill>
                  <a:schemeClr val="accent5">
                    <a:lumMod val="10000"/>
                  </a:schemeClr>
                </a:solidFill>
              </a:rPr>
              <a:t>3 M vehicles from the road</a:t>
            </a:r>
          </a:p>
          <a:p>
            <a:pPr marL="514350" indent="-514350">
              <a:buAutoNum type="alphaUcPeriod"/>
            </a:pPr>
            <a:r>
              <a:rPr lang="en-US" dirty="0">
                <a:solidFill>
                  <a:schemeClr val="accent5">
                    <a:lumMod val="10000"/>
                  </a:schemeClr>
                </a:solidFill>
              </a:rPr>
              <a:t>33 M vehicles from the road</a:t>
            </a:r>
          </a:p>
          <a:p>
            <a:pPr marL="514350" indent="-514350">
              <a:buAutoNum type="alphaUcPeriod"/>
            </a:pPr>
            <a:r>
              <a:rPr lang="en-US" dirty="0">
                <a:solidFill>
                  <a:schemeClr val="accent5">
                    <a:lumMod val="10000"/>
                  </a:schemeClr>
                </a:solidFill>
              </a:rPr>
              <a:t>3 B vehicles from the road</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6" name="TextBox 5"/>
          <p:cNvSpPr txBox="1"/>
          <p:nvPr/>
        </p:nvSpPr>
        <p:spPr>
          <a:xfrm>
            <a:off x="1739425" y="5394841"/>
            <a:ext cx="5665150" cy="523220"/>
          </a:xfrm>
          <a:prstGeom prst="rect">
            <a:avLst/>
          </a:prstGeom>
          <a:noFill/>
        </p:spPr>
        <p:txBody>
          <a:bodyPr wrap="square" rtlCol="0">
            <a:spAutoFit/>
          </a:bodyPr>
          <a:lstStyle/>
          <a:p>
            <a:pPr algn="ctr"/>
            <a:r>
              <a:rPr lang="en-US" sz="2400" dirty="0" smtClean="0"/>
              <a:t>2008 Total Registered Vehicles: </a:t>
            </a:r>
            <a:r>
              <a:rPr lang="en-US" sz="2800" b="1" dirty="0" smtClean="0"/>
              <a:t>255.9 M</a:t>
            </a:r>
            <a:endParaRPr lang="en-US" sz="2400" dirty="0"/>
          </a:p>
        </p:txBody>
      </p:sp>
      <p:sp useBgFill="1">
        <p:nvSpPr>
          <p:cNvPr id="7" name="Rectangle 6"/>
          <p:cNvSpPr/>
          <p:nvPr/>
        </p:nvSpPr>
        <p:spPr>
          <a:xfrm>
            <a:off x="419100" y="2897832"/>
            <a:ext cx="4876800" cy="1447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useBgFill="1">
        <p:nvSpPr>
          <p:cNvPr id="9" name="Rectangle 8"/>
          <p:cNvSpPr/>
          <p:nvPr/>
        </p:nvSpPr>
        <p:spPr>
          <a:xfrm>
            <a:off x="438150" y="4737616"/>
            <a:ext cx="48768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5410200" y="4275951"/>
            <a:ext cx="1371600" cy="461665"/>
          </a:xfrm>
          <a:prstGeom prst="rect">
            <a:avLst/>
          </a:prstGeom>
          <a:noFill/>
        </p:spPr>
        <p:txBody>
          <a:bodyPr wrap="square" rtlCol="0">
            <a:spAutoFit/>
          </a:bodyPr>
          <a:lstStyle/>
          <a:p>
            <a:r>
              <a:rPr lang="en-US" sz="2400" dirty="0" smtClean="0"/>
              <a:t>(12.9 %)</a:t>
            </a:r>
            <a:endParaRPr lang="en-US" sz="2400" dirty="0"/>
          </a:p>
        </p:txBody>
      </p:sp>
      <p:pic>
        <p:nvPicPr>
          <p:cNvPr id="11" name="Picture 10"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9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idx="1"/>
          </p:nvPr>
        </p:nvSpPr>
        <p:spPr/>
        <p:txBody>
          <a:bodyPr/>
          <a:lstStyle/>
          <a:p>
            <a:r>
              <a:rPr lang="en-US" dirty="0" smtClean="0">
                <a:solidFill>
                  <a:schemeClr val="tx1"/>
                </a:solidFill>
              </a:rPr>
              <a:t>Air Pollution</a:t>
            </a:r>
          </a:p>
          <a:p>
            <a:pPr lvl="1"/>
            <a:r>
              <a:rPr lang="en-US" dirty="0" smtClean="0">
                <a:solidFill>
                  <a:schemeClr val="tx1"/>
                </a:solidFill>
              </a:rPr>
              <a:t>Clean Air Act (‘70, ‘77, ‘90)</a:t>
            </a:r>
          </a:p>
          <a:p>
            <a:r>
              <a:rPr lang="en-US" dirty="0" smtClean="0">
                <a:solidFill>
                  <a:schemeClr val="tx1"/>
                </a:solidFill>
              </a:rPr>
              <a:t>Water Pollution</a:t>
            </a:r>
          </a:p>
          <a:p>
            <a:pPr lvl="1"/>
            <a:r>
              <a:rPr lang="en-US" dirty="0" smtClean="0">
                <a:solidFill>
                  <a:schemeClr val="tx1"/>
                </a:solidFill>
              </a:rPr>
              <a:t>Clean Water Act (‘72)</a:t>
            </a:r>
          </a:p>
          <a:p>
            <a:pPr lvl="1"/>
            <a:r>
              <a:rPr lang="en-US" dirty="0" smtClean="0">
                <a:solidFill>
                  <a:schemeClr val="tx1"/>
                </a:solidFill>
              </a:rPr>
              <a:t>Safe Drinking Water Act (‘74)</a:t>
            </a:r>
          </a:p>
          <a:p>
            <a:r>
              <a:rPr lang="en-US" dirty="0" smtClean="0">
                <a:solidFill>
                  <a:schemeClr val="tx1"/>
                </a:solidFill>
              </a:rPr>
              <a:t>Land Pollution</a:t>
            </a:r>
          </a:p>
          <a:p>
            <a:pPr lvl="1"/>
            <a:r>
              <a:rPr lang="en-US" dirty="0" smtClean="0">
                <a:solidFill>
                  <a:schemeClr val="tx1"/>
                </a:solidFill>
              </a:rPr>
              <a:t>Resource Conservation and Recover Act (‘76)</a:t>
            </a:r>
          </a:p>
          <a:p>
            <a:pPr lvl="1"/>
            <a:r>
              <a:rPr lang="en-US" dirty="0" smtClean="0">
                <a:solidFill>
                  <a:schemeClr val="tx1"/>
                </a:solidFill>
              </a:rPr>
              <a:t>Comprehensive Environmental Response Compensation, and Liability Act (‘80, ‘86)</a:t>
            </a:r>
          </a:p>
          <a:p>
            <a:r>
              <a:rPr lang="en-US" dirty="0" smtClean="0">
                <a:solidFill>
                  <a:schemeClr val="tx1"/>
                </a:solidFill>
              </a:rPr>
              <a:t>Material Pollution</a:t>
            </a:r>
          </a:p>
          <a:p>
            <a:pPr lvl="1"/>
            <a:r>
              <a:rPr lang="en-US" dirty="0" smtClean="0">
                <a:solidFill>
                  <a:schemeClr val="tx1"/>
                </a:solidFill>
              </a:rPr>
              <a:t>Toxic Substance Control Act (‘76)</a:t>
            </a:r>
          </a:p>
          <a:p>
            <a:pPr lvl="1"/>
            <a:r>
              <a:rPr lang="en-US" dirty="0" smtClean="0">
                <a:solidFill>
                  <a:schemeClr val="tx1"/>
                </a:solidFill>
              </a:rPr>
              <a:t>Hazardous Materials Transportation Act (‘75)</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30315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sz="half" idx="4294967295"/>
          </p:nvPr>
        </p:nvSpPr>
        <p:spPr>
          <a:xfrm>
            <a:off x="457200" y="1600200"/>
            <a:ext cx="4038600" cy="4525963"/>
          </a:xfrm>
          <a:prstGeom prst="rect">
            <a:avLst/>
          </a:prstGeom>
        </p:spPr>
        <p:txBody>
          <a:bodyPr/>
          <a:lstStyle/>
          <a:p>
            <a:pPr marL="0" indent="0">
              <a:buNone/>
            </a:pPr>
            <a:r>
              <a:rPr lang="en-US" dirty="0" smtClean="0">
                <a:solidFill>
                  <a:schemeClr val="tx1"/>
                </a:solidFill>
              </a:rPr>
              <a:t>Recycling 32.5% Gives Benefits:</a:t>
            </a:r>
            <a:endParaRPr lang="en-US" dirty="0">
              <a:solidFill>
                <a:schemeClr val="tx1"/>
              </a:solidFill>
            </a:endParaRPr>
          </a:p>
        </p:txBody>
      </p:sp>
      <p:sp>
        <p:nvSpPr>
          <p:cNvPr id="7" name="Content Placeholder 6"/>
          <p:cNvSpPr>
            <a:spLocks noGrp="1"/>
          </p:cNvSpPr>
          <p:nvPr>
            <p:ph sz="half" idx="2"/>
          </p:nvPr>
        </p:nvSpPr>
        <p:spPr/>
        <p:txBody>
          <a:bodyPr/>
          <a:lstStyle/>
          <a:p>
            <a:endParaRPr lang="en-US" dirty="0"/>
          </a:p>
        </p:txBody>
      </p:sp>
      <p:pic>
        <p:nvPicPr>
          <p:cNvPr id="3" name="Picture 2" descr="PPTFCCB.png"/>
          <p:cNvPicPr>
            <a:picLocks noChangeAspect="1"/>
          </p:cNvPicPr>
          <p:nvPr/>
        </p:nvPicPr>
        <p:blipFill>
          <a:blip r:embed="rId3" cstate="print"/>
          <a:stretch>
            <a:fillRect/>
          </a:stretch>
        </p:blipFill>
        <p:spPr>
          <a:xfrm>
            <a:off x="4419600" y="381000"/>
            <a:ext cx="3962400" cy="3969208"/>
          </a:xfrm>
          <a:prstGeom prst="rect">
            <a:avLst/>
          </a:prstGeom>
        </p:spPr>
      </p:pic>
      <p:pic>
        <p:nvPicPr>
          <p:cNvPr id="4" name="Picture 3" descr="PPT4199.png"/>
          <p:cNvPicPr>
            <a:picLocks noChangeAspect="1"/>
          </p:cNvPicPr>
          <p:nvPr/>
        </p:nvPicPr>
        <p:blipFill>
          <a:blip r:embed="rId4" cstate="print"/>
          <a:stretch>
            <a:fillRect/>
          </a:stretch>
        </p:blipFill>
        <p:spPr>
          <a:xfrm>
            <a:off x="762000" y="4572000"/>
            <a:ext cx="7489090" cy="2019067"/>
          </a:xfrm>
          <a:prstGeom prst="rect">
            <a:avLst/>
          </a:prstGeom>
        </p:spPr>
      </p:pic>
    </p:spTree>
    <p:extLst>
      <p:ext uri="{BB962C8B-B14F-4D97-AF65-F5344CB8AC3E}">
        <p14:creationId xmlns:p14="http://schemas.microsoft.com/office/powerpoint/2010/main" val="286560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Sustainability</a:t>
            </a:r>
            <a:endParaRPr lang="en-US" dirty="0"/>
          </a:p>
        </p:txBody>
      </p:sp>
      <p:sp>
        <p:nvSpPr>
          <p:cNvPr id="3" name="Content Placeholder 2"/>
          <p:cNvSpPr>
            <a:spLocks noGrp="1"/>
          </p:cNvSpPr>
          <p:nvPr>
            <p:ph idx="1"/>
          </p:nvPr>
        </p:nvSpPr>
        <p:spPr/>
        <p:txBody>
          <a:bodyPr/>
          <a:lstStyle/>
          <a:p>
            <a:r>
              <a:rPr lang="en-US" dirty="0" smtClean="0">
                <a:solidFill>
                  <a:schemeClr val="tx1"/>
                </a:solidFill>
              </a:rPr>
              <a:t>Time of Disassembly [s]</a:t>
            </a:r>
          </a:p>
          <a:p>
            <a:r>
              <a:rPr lang="en-US" dirty="0" smtClean="0">
                <a:solidFill>
                  <a:schemeClr val="tx1"/>
                </a:solidFill>
              </a:rPr>
              <a:t>Force required for Disassembly [N]</a:t>
            </a:r>
          </a:p>
          <a:p>
            <a:r>
              <a:rPr lang="en-US" dirty="0" smtClean="0">
                <a:solidFill>
                  <a:schemeClr val="tx1"/>
                </a:solidFill>
              </a:rPr>
              <a:t>Energy required for Disassembly [J]</a:t>
            </a:r>
          </a:p>
          <a:p>
            <a:r>
              <a:rPr lang="en-US" dirty="0" smtClean="0">
                <a:solidFill>
                  <a:schemeClr val="tx1"/>
                </a:solidFill>
              </a:rPr>
              <a:t>% Recyclable/Recoverable Materials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6" name="Picture 5"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7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Design</a:t>
            </a:r>
            <a:endParaRPr lang="en-US" dirty="0"/>
          </a:p>
        </p:txBody>
      </p:sp>
      <p:pic>
        <p:nvPicPr>
          <p:cNvPr id="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892" y="1600200"/>
            <a:ext cx="9650302"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pic>
        <p:nvPicPr>
          <p:cNvPr id="5" name="Picture 4"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0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2225" y="3406739"/>
            <a:ext cx="40195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1066800"/>
            <a:ext cx="3886200" cy="214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montek2\Documents\Classes\CAPSTONE\Sustainability Design Tool 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221678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Car Infrastructure</a:t>
            </a:r>
            <a:endParaRPr lang="en-US" dirty="0"/>
          </a:p>
        </p:txBody>
      </p:sp>
      <p:sp>
        <p:nvSpPr>
          <p:cNvPr id="6" name="Content Placeholder 5"/>
          <p:cNvSpPr>
            <a:spLocks noGrp="1"/>
          </p:cNvSpPr>
          <p:nvPr>
            <p:ph idx="1"/>
          </p:nvPr>
        </p:nvSpPr>
        <p:spPr/>
        <p:txBody>
          <a:bodyPr/>
          <a:lstStyle/>
          <a:p>
            <a:r>
              <a:rPr lang="en-US" dirty="0" smtClean="0"/>
              <a:t>Better Place Engineering</a:t>
            </a:r>
          </a:p>
          <a:p>
            <a:r>
              <a:rPr lang="en-US" dirty="0">
                <a:hlinkClick r:id="rId2"/>
              </a:rPr>
              <a:t>http://</a:t>
            </a:r>
            <a:r>
              <a:rPr lang="en-US" dirty="0" smtClean="0">
                <a:hlinkClick r:id="rId2"/>
              </a:rPr>
              <a:t>www.youtube.com/watch?v=spN_7JiInA0</a:t>
            </a:r>
            <a:endParaRPr lang="en-US" dirty="0" smtClean="0"/>
          </a:p>
          <a:p>
            <a:pPr marL="0" indent="0">
              <a:buNone/>
            </a:pPr>
            <a:endParaRPr lang="en-US" dirty="0"/>
          </a:p>
          <a:p>
            <a:r>
              <a:rPr lang="en-US" dirty="0">
                <a:hlinkClick r:id="rId3"/>
              </a:rPr>
              <a:t>http://</a:t>
            </a:r>
            <a:r>
              <a:rPr lang="en-US" dirty="0" smtClean="0">
                <a:hlinkClick r:id="rId3"/>
              </a:rPr>
              <a:t>www.betterplace.com.au/index.html</a:t>
            </a:r>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4" name="Picture 3"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1981200"/>
          </a:xfrm>
        </p:spPr>
        <p:txBody>
          <a:bodyPr/>
          <a:lstStyle/>
          <a:p>
            <a:r>
              <a:rPr lang="en-US" dirty="0" smtClean="0">
                <a:solidFill>
                  <a:schemeClr val="tx1"/>
                </a:solidFill>
              </a:rPr>
              <a:t>0 – 60 mph: 5.6 seconds</a:t>
            </a:r>
          </a:p>
          <a:p>
            <a:r>
              <a:rPr lang="en-US" dirty="0" smtClean="0">
                <a:solidFill>
                  <a:schemeClr val="tx1"/>
                </a:solidFill>
              </a:rPr>
              <a:t>300 Miles/Charge</a:t>
            </a:r>
          </a:p>
          <a:p>
            <a:r>
              <a:rPr lang="en-US" dirty="0" smtClean="0">
                <a:solidFill>
                  <a:schemeClr val="tx1"/>
                </a:solidFill>
              </a:rPr>
              <a:t>Zero Emissions</a:t>
            </a:r>
          </a:p>
          <a:p>
            <a:r>
              <a:rPr lang="en-US" dirty="0" smtClean="0">
                <a:solidFill>
                  <a:schemeClr val="tx1"/>
                </a:solidFill>
              </a:rPr>
              <a:t>$50,000 USD</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066800"/>
            <a:ext cx="6267450" cy="26522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montek2\Documents\Classes\CAPSTONE\Sustainability Design Tool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354333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Design</a:t>
            </a:r>
            <a:endParaRPr lang="en-US" dirty="0"/>
          </a:p>
        </p:txBody>
      </p:sp>
      <p:sp>
        <p:nvSpPr>
          <p:cNvPr id="3" name="Content Placeholder 2"/>
          <p:cNvSpPr>
            <a:spLocks noGrp="1"/>
          </p:cNvSpPr>
          <p:nvPr>
            <p:ph idx="1"/>
          </p:nvPr>
        </p:nvSpPr>
        <p:spPr/>
        <p:txBody>
          <a:bodyPr/>
          <a:lstStyle/>
          <a:p>
            <a:r>
              <a:rPr lang="en-US" dirty="0" smtClean="0">
                <a:solidFill>
                  <a:schemeClr val="tx1"/>
                </a:solidFill>
              </a:rPr>
              <a:t>Bill of Materials – A Must!</a:t>
            </a:r>
          </a:p>
          <a:p>
            <a:pPr lvl="1"/>
            <a:r>
              <a:rPr lang="en-US" dirty="0" smtClean="0">
                <a:solidFill>
                  <a:schemeClr val="tx1"/>
                </a:solidFill>
              </a:rPr>
              <a:t>% Material by weight</a:t>
            </a:r>
          </a:p>
          <a:p>
            <a:r>
              <a:rPr lang="en-US" dirty="0">
                <a:solidFill>
                  <a:schemeClr val="tx1"/>
                </a:solidFill>
              </a:rPr>
              <a:t>Material Choice</a:t>
            </a:r>
          </a:p>
          <a:p>
            <a:pPr lvl="1"/>
            <a:r>
              <a:rPr lang="en-US" dirty="0" smtClean="0">
                <a:solidFill>
                  <a:schemeClr val="tx1"/>
                </a:solidFill>
              </a:rPr>
              <a:t>Is Anything Hazardous?</a:t>
            </a:r>
            <a:endParaRPr lang="en-US" b="1" dirty="0" smtClean="0">
              <a:solidFill>
                <a:schemeClr val="tx1"/>
              </a:solidFill>
            </a:endParaRPr>
          </a:p>
          <a:p>
            <a:r>
              <a:rPr lang="en-US" dirty="0" smtClean="0">
                <a:solidFill>
                  <a:schemeClr val="tx1"/>
                </a:solidFill>
              </a:rPr>
              <a:t>Design for Part Removal</a:t>
            </a:r>
          </a:p>
          <a:p>
            <a:pPr lvl="1"/>
            <a:r>
              <a:rPr lang="en-US" dirty="0" smtClean="0">
                <a:solidFill>
                  <a:schemeClr val="tx1"/>
                </a:solidFill>
              </a:rPr>
              <a:t>Compare strength </a:t>
            </a:r>
            <a:r>
              <a:rPr lang="en-US" dirty="0">
                <a:solidFill>
                  <a:schemeClr val="tx1"/>
                </a:solidFill>
              </a:rPr>
              <a:t>of </a:t>
            </a:r>
            <a:r>
              <a:rPr lang="en-US" dirty="0" smtClean="0">
                <a:solidFill>
                  <a:schemeClr val="tx1"/>
                </a:solidFill>
              </a:rPr>
              <a:t>design joints</a:t>
            </a:r>
            <a:endParaRPr lang="en-US" dirty="0">
              <a:solidFill>
                <a:schemeClr val="tx1"/>
              </a:solidFill>
            </a:endParaRPr>
          </a:p>
          <a:p>
            <a:r>
              <a:rPr lang="en-US" dirty="0" smtClean="0">
                <a:solidFill>
                  <a:schemeClr val="tx1"/>
                </a:solidFill>
              </a:rPr>
              <a:t>Simple Designs Prevail</a:t>
            </a:r>
          </a:p>
          <a:p>
            <a:pPr lvl="1"/>
            <a:r>
              <a:rPr lang="en-US" dirty="0" smtClean="0">
                <a:solidFill>
                  <a:schemeClr val="tx1"/>
                </a:solidFill>
              </a:rPr>
              <a:t>Count the # of parts in your system</a:t>
            </a:r>
          </a:p>
        </p:txBody>
      </p:sp>
      <p:pic>
        <p:nvPicPr>
          <p:cNvPr id="4" name="Picture 3"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750" y="0"/>
            <a:ext cx="2107250" cy="8434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885383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Intro to LCA</a:t>
            </a:r>
            <a:endParaRPr lang="en-US" dirty="0"/>
          </a:p>
        </p:txBody>
      </p:sp>
      <p:sp>
        <p:nvSpPr>
          <p:cNvPr id="3" name="Content Placeholder 2"/>
          <p:cNvSpPr>
            <a:spLocks noGrp="1"/>
          </p:cNvSpPr>
          <p:nvPr>
            <p:ph idx="1"/>
          </p:nvPr>
        </p:nvSpPr>
        <p:spPr>
          <a:xfrm>
            <a:off x="457200" y="1166018"/>
            <a:ext cx="8229600" cy="4525963"/>
          </a:xfrm>
        </p:spPr>
        <p:txBody>
          <a:bodyPr/>
          <a:lstStyle/>
          <a:p>
            <a:r>
              <a:rPr lang="en-US" dirty="0">
                <a:solidFill>
                  <a:schemeClr val="tx1"/>
                </a:solidFill>
                <a:latin typeface="Arial Black" pitchFamily="34" charset="0"/>
                <a:hlinkClick r:id="rId2"/>
              </a:rPr>
              <a:t>http://www.lcacalculator.com</a:t>
            </a:r>
            <a:r>
              <a:rPr lang="en-US" dirty="0" smtClean="0">
                <a:solidFill>
                  <a:schemeClr val="tx1"/>
                </a:solidFill>
                <a:latin typeface="Arial Black" pitchFamily="34" charset="0"/>
                <a:hlinkClick r:id="rId2"/>
              </a:rPr>
              <a:t>/</a:t>
            </a:r>
            <a:endParaRPr lang="en-US" dirty="0" smtClean="0">
              <a:solidFill>
                <a:schemeClr val="tx1"/>
              </a:solidFill>
              <a:latin typeface="Arial Black" pitchFamily="34" charset="0"/>
            </a:endParaRPr>
          </a:p>
          <a:p>
            <a:endParaRPr lang="en-US" dirty="0" smtClean="0">
              <a:solidFill>
                <a:schemeClr val="tx1"/>
              </a:solidFill>
            </a:endParaRPr>
          </a:p>
          <a:p>
            <a:r>
              <a:rPr lang="en-US" dirty="0" smtClean="0">
                <a:solidFill>
                  <a:schemeClr val="tx1"/>
                </a:solidFill>
              </a:rPr>
              <a:t>Select the colorful banner or </a:t>
            </a:r>
            <a:r>
              <a:rPr lang="en-US" b="1" dirty="0" smtClean="0">
                <a:solidFill>
                  <a:schemeClr val="tx1"/>
                </a:solidFill>
              </a:rPr>
              <a:t>SIGN UP NOW</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704" y="2733675"/>
            <a:ext cx="2504592" cy="3748843"/>
          </a:xfrm>
          <a:prstGeom prst="rect">
            <a:avLst/>
          </a:prstGeom>
        </p:spPr>
      </p:pic>
    </p:spTree>
    <p:extLst>
      <p:ext uri="{BB962C8B-B14F-4D97-AF65-F5344CB8AC3E}">
        <p14:creationId xmlns:p14="http://schemas.microsoft.com/office/powerpoint/2010/main" val="6717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9439379"/>
              </p:ext>
            </p:extLst>
          </p:nvPr>
        </p:nvGraphicFramePr>
        <p:xfrm>
          <a:off x="304799" y="1600200"/>
          <a:ext cx="8534402" cy="1752600"/>
        </p:xfrm>
        <a:graphic>
          <a:graphicData uri="http://schemas.openxmlformats.org/drawingml/2006/table">
            <a:tbl>
              <a:tblPr firstRow="1" bandRow="1">
                <a:tableStyleId>{7DF18680-E054-41AD-8BC1-D1AEF772440D}</a:tableStyleId>
              </a:tblPr>
              <a:tblGrid>
                <a:gridCol w="1343378"/>
                <a:gridCol w="1264356"/>
                <a:gridCol w="1817512"/>
                <a:gridCol w="2127955"/>
                <a:gridCol w="1270001"/>
                <a:gridCol w="711200"/>
              </a:tblGrid>
              <a:tr h="370840">
                <a:tc>
                  <a:txBody>
                    <a:bodyPr/>
                    <a:lstStyle/>
                    <a:p>
                      <a:r>
                        <a:rPr lang="en-US" dirty="0" smtClean="0"/>
                        <a:t>Assembly</a:t>
                      </a:r>
                      <a:endParaRPr lang="en-US" dirty="0"/>
                    </a:p>
                  </a:txBody>
                  <a:tcPr/>
                </a:tc>
                <a:tc>
                  <a:txBody>
                    <a:bodyPr/>
                    <a:lstStyle/>
                    <a:p>
                      <a:r>
                        <a:rPr lang="en-US" dirty="0" smtClean="0"/>
                        <a:t>Part</a:t>
                      </a:r>
                      <a:endParaRPr lang="en-US" dirty="0"/>
                    </a:p>
                  </a:txBody>
                  <a:tcPr/>
                </a:tc>
                <a:tc>
                  <a:txBody>
                    <a:bodyPr/>
                    <a:lstStyle/>
                    <a:p>
                      <a:r>
                        <a:rPr lang="en-US" dirty="0" smtClean="0"/>
                        <a:t>Material</a:t>
                      </a:r>
                      <a:endParaRPr lang="en-US" dirty="0"/>
                    </a:p>
                  </a:txBody>
                  <a:tcPr/>
                </a:tc>
                <a:tc>
                  <a:txBody>
                    <a:bodyPr/>
                    <a:lstStyle/>
                    <a:p>
                      <a:r>
                        <a:rPr lang="en-US" dirty="0" smtClean="0"/>
                        <a:t>Process</a:t>
                      </a:r>
                      <a:endParaRPr lang="en-US" dirty="0"/>
                    </a:p>
                  </a:txBody>
                  <a:tcPr/>
                </a:tc>
                <a:tc>
                  <a:txBody>
                    <a:bodyPr/>
                    <a:lstStyle/>
                    <a:p>
                      <a:r>
                        <a:rPr lang="en-US" dirty="0" smtClean="0"/>
                        <a:t>Mass (</a:t>
                      </a:r>
                      <a:r>
                        <a:rPr lang="en-US" dirty="0" err="1" smtClean="0"/>
                        <a:t>lbs</a:t>
                      </a:r>
                      <a:r>
                        <a:rPr lang="en-US" dirty="0" smtClean="0"/>
                        <a:t>)</a:t>
                      </a:r>
                      <a:endParaRPr lang="en-US" dirty="0"/>
                    </a:p>
                  </a:txBody>
                  <a:tcPr/>
                </a:tc>
                <a:tc>
                  <a:txBody>
                    <a:bodyPr/>
                    <a:lstStyle/>
                    <a:p>
                      <a:r>
                        <a:rPr lang="en-US" dirty="0" err="1" smtClean="0"/>
                        <a:t>Qty</a:t>
                      </a:r>
                      <a:endParaRPr lang="en-US" dirty="0"/>
                    </a:p>
                  </a:txBody>
                  <a:tcPr/>
                </a:tc>
              </a:tr>
              <a:tr h="370840">
                <a:tc>
                  <a:txBody>
                    <a:bodyPr/>
                    <a:lstStyle/>
                    <a:p>
                      <a:r>
                        <a:rPr lang="en-US" dirty="0" smtClean="0"/>
                        <a:t>Housing</a:t>
                      </a:r>
                      <a:endParaRPr lang="en-US" dirty="0"/>
                    </a:p>
                  </a:txBody>
                  <a:tcPr/>
                </a:tc>
                <a:tc>
                  <a:txBody>
                    <a:bodyPr/>
                    <a:lstStyle/>
                    <a:p>
                      <a:r>
                        <a:rPr lang="en-US" dirty="0" smtClean="0"/>
                        <a:t>Case</a:t>
                      </a:r>
                      <a:endParaRPr lang="en-US" dirty="0"/>
                    </a:p>
                  </a:txBody>
                  <a:tcPr/>
                </a:tc>
                <a:tc>
                  <a:txBody>
                    <a:bodyPr/>
                    <a:lstStyle/>
                    <a:p>
                      <a:r>
                        <a:rPr lang="en-US" dirty="0" smtClean="0"/>
                        <a:t>ABS Plastic</a:t>
                      </a:r>
                      <a:endParaRPr lang="en-US" dirty="0"/>
                    </a:p>
                  </a:txBody>
                  <a:tcPr/>
                </a:tc>
                <a:tc>
                  <a:txBody>
                    <a:bodyPr/>
                    <a:lstStyle/>
                    <a:p>
                      <a:r>
                        <a:rPr lang="en-US" sz="1800" dirty="0" smtClean="0"/>
                        <a:t>Injection Molding</a:t>
                      </a:r>
                      <a:endParaRPr lang="en-US" sz="1800" dirty="0"/>
                    </a:p>
                  </a:txBody>
                  <a:tcPr/>
                </a:tc>
                <a:tc>
                  <a:txBody>
                    <a:bodyPr/>
                    <a:lstStyle/>
                    <a:p>
                      <a:r>
                        <a:rPr lang="en-US" dirty="0" smtClean="0"/>
                        <a:t>1.1</a:t>
                      </a:r>
                      <a:endParaRPr lang="en-US" dirty="0"/>
                    </a:p>
                  </a:txBody>
                  <a:tcPr/>
                </a:tc>
                <a:tc>
                  <a:txBody>
                    <a:bodyPr/>
                    <a:lstStyle/>
                    <a:p>
                      <a:r>
                        <a:rPr lang="en-US" dirty="0" smtClean="0"/>
                        <a:t>1</a:t>
                      </a:r>
                      <a:endParaRPr lang="en-US" dirty="0"/>
                    </a:p>
                  </a:txBody>
                  <a:tcPr/>
                </a:tc>
              </a:tr>
              <a:tr h="370840">
                <a:tc>
                  <a:txBody>
                    <a:bodyPr/>
                    <a:lstStyle/>
                    <a:p>
                      <a:r>
                        <a:rPr lang="en-US" dirty="0" smtClean="0"/>
                        <a:t>Filaments</a:t>
                      </a:r>
                      <a:endParaRPr lang="en-US" dirty="0"/>
                    </a:p>
                  </a:txBody>
                  <a:tcPr/>
                </a:tc>
                <a:tc>
                  <a:txBody>
                    <a:bodyPr/>
                    <a:lstStyle/>
                    <a:p>
                      <a:r>
                        <a:rPr lang="en-US" dirty="0" smtClean="0"/>
                        <a:t>Framing</a:t>
                      </a:r>
                      <a:endParaRPr lang="en-US" dirty="0"/>
                    </a:p>
                  </a:txBody>
                  <a:tcPr/>
                </a:tc>
                <a:tc>
                  <a:txBody>
                    <a:bodyPr/>
                    <a:lstStyle/>
                    <a:p>
                      <a:r>
                        <a:rPr lang="en-US" dirty="0" smtClean="0"/>
                        <a:t>Steel, Virgin</a:t>
                      </a:r>
                      <a:endParaRPr lang="en-US" dirty="0"/>
                    </a:p>
                  </a:txBody>
                  <a:tcPr/>
                </a:tc>
                <a:tc>
                  <a:txBody>
                    <a:bodyPr/>
                    <a:lstStyle/>
                    <a:p>
                      <a:r>
                        <a:rPr lang="en-US" dirty="0" smtClean="0"/>
                        <a:t>Stamping</a:t>
                      </a:r>
                      <a:endParaRPr lang="en-US" dirty="0"/>
                    </a:p>
                  </a:txBody>
                  <a:tcPr/>
                </a:tc>
                <a:tc>
                  <a:txBody>
                    <a:bodyPr/>
                    <a:lstStyle/>
                    <a:p>
                      <a:r>
                        <a:rPr lang="en-US" dirty="0" smtClean="0"/>
                        <a:t>0.22</a:t>
                      </a:r>
                      <a:endParaRPr lang="en-US" dirty="0"/>
                    </a:p>
                  </a:txBody>
                  <a:tcPr/>
                </a:tc>
                <a:tc>
                  <a:txBody>
                    <a:bodyPr/>
                    <a:lstStyle/>
                    <a:p>
                      <a:r>
                        <a:rPr lang="en-US" dirty="0" smtClean="0"/>
                        <a:t>2</a:t>
                      </a:r>
                      <a:endParaRPr lang="en-US" dirty="0"/>
                    </a:p>
                  </a:txBody>
                  <a:tcPr/>
                </a:tc>
              </a:tr>
              <a:tr h="370840">
                <a:tc>
                  <a:txBody>
                    <a:bodyPr/>
                    <a:lstStyle/>
                    <a:p>
                      <a:r>
                        <a:rPr lang="en-US" dirty="0" smtClean="0"/>
                        <a:t>Filaments</a:t>
                      </a:r>
                      <a:endParaRPr lang="en-US" dirty="0"/>
                    </a:p>
                  </a:txBody>
                  <a:tcPr/>
                </a:tc>
                <a:tc>
                  <a:txBody>
                    <a:bodyPr/>
                    <a:lstStyle/>
                    <a:p>
                      <a:r>
                        <a:rPr lang="en-US" dirty="0" smtClean="0"/>
                        <a:t>Heating Elements</a:t>
                      </a:r>
                      <a:endParaRPr lang="en-US" dirty="0"/>
                    </a:p>
                  </a:txBody>
                  <a:tcPr/>
                </a:tc>
                <a:tc>
                  <a:txBody>
                    <a:bodyPr/>
                    <a:lstStyle/>
                    <a:p>
                      <a:r>
                        <a:rPr lang="en-US" dirty="0" smtClean="0"/>
                        <a:t>Copper, Virgin</a:t>
                      </a:r>
                      <a:endParaRPr lang="en-US" dirty="0"/>
                    </a:p>
                  </a:txBody>
                  <a:tcPr/>
                </a:tc>
                <a:tc>
                  <a:txBody>
                    <a:bodyPr/>
                    <a:lstStyle/>
                    <a:p>
                      <a:r>
                        <a:rPr lang="en-US" dirty="0" smtClean="0"/>
                        <a:t>Cutting (laser/shear/saw)</a:t>
                      </a:r>
                      <a:endParaRPr lang="en-US" dirty="0"/>
                    </a:p>
                  </a:txBody>
                  <a:tcPr/>
                </a:tc>
                <a:tc>
                  <a:txBody>
                    <a:bodyPr/>
                    <a:lstStyle/>
                    <a:p>
                      <a:r>
                        <a:rPr lang="en-US" dirty="0" smtClean="0"/>
                        <a:t>0.02</a:t>
                      </a:r>
                      <a:endParaRPr lang="en-US" dirty="0"/>
                    </a:p>
                  </a:txBody>
                  <a:tcPr/>
                </a:tc>
                <a:tc>
                  <a:txBody>
                    <a:bodyPr/>
                    <a:lstStyle/>
                    <a:p>
                      <a:r>
                        <a:rPr lang="en-US" dirty="0" smtClean="0"/>
                        <a:t>20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6" name="TextBox 5"/>
          <p:cNvSpPr txBox="1"/>
          <p:nvPr/>
        </p:nvSpPr>
        <p:spPr>
          <a:xfrm>
            <a:off x="533400" y="3733800"/>
            <a:ext cx="7239000" cy="1569660"/>
          </a:xfrm>
          <a:prstGeom prst="rect">
            <a:avLst/>
          </a:prstGeom>
          <a:noFill/>
        </p:spPr>
        <p:txBody>
          <a:bodyPr wrap="square" rtlCol="0">
            <a:spAutoFit/>
          </a:bodyPr>
          <a:lstStyle/>
          <a:p>
            <a:r>
              <a:rPr lang="en-US" sz="2400" dirty="0" smtClean="0"/>
              <a:t>Distribution: Truck, Distance = 1000 Miles</a:t>
            </a:r>
          </a:p>
          <a:p>
            <a:r>
              <a:rPr lang="en-US" sz="2400" dirty="0" smtClean="0"/>
              <a:t>Product Lifespan: 5 years</a:t>
            </a:r>
          </a:p>
          <a:p>
            <a:r>
              <a:rPr lang="en-US" sz="2400" dirty="0" smtClean="0"/>
              <a:t>Use: 500 Watts, 5 Minutes Per Day</a:t>
            </a:r>
          </a:p>
          <a:p>
            <a:r>
              <a:rPr lang="en-US" sz="2400" dirty="0" smtClean="0"/>
              <a:t>Percent of Part Recycled: 0%</a:t>
            </a:r>
            <a:endParaRPr lang="en-US" sz="2400" dirty="0"/>
          </a:p>
        </p:txBody>
      </p:sp>
    </p:spTree>
    <p:extLst>
      <p:ext uri="{BB962C8B-B14F-4D97-AF65-F5344CB8AC3E}">
        <p14:creationId xmlns:p14="http://schemas.microsoft.com/office/powerpoint/2010/main" val="289868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Slides</a:t>
            </a:r>
            <a:endParaRPr lang="en-US" dirty="0"/>
          </a:p>
        </p:txBody>
      </p:sp>
      <p:sp>
        <p:nvSpPr>
          <p:cNvPr id="3" name="Content Placeholder 2"/>
          <p:cNvSpPr>
            <a:spLocks noGrp="1"/>
          </p:cNvSpPr>
          <p:nvPr>
            <p:ph type="subTitle" idx="1"/>
          </p:nvPr>
        </p:nvSpPr>
        <p:spPr/>
        <p:txBody>
          <a:bodyPr>
            <a:normAutofit/>
          </a:bodyPr>
          <a:lstStyle/>
          <a:p>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pic>
        <p:nvPicPr>
          <p:cNvPr id="4" name="Picture 3" descr="C:\Users\montek2\Documents\Classes\CAPSTONE\Sustainability Design Tool log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4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July 29</a:t>
            </a:r>
            <a:r>
              <a:rPr lang="en-US" sz="2800" baseline="30000" dirty="0" smtClean="0">
                <a:solidFill>
                  <a:schemeClr val="tx1"/>
                </a:solidFill>
              </a:rPr>
              <a:t>th</a:t>
            </a:r>
            <a:r>
              <a:rPr lang="en-US" sz="2800" dirty="0" smtClean="0">
                <a:solidFill>
                  <a:schemeClr val="tx1"/>
                </a:solidFill>
              </a:rPr>
              <a:t> 2011</a:t>
            </a:r>
          </a:p>
          <a:p>
            <a:pPr lvl="1"/>
            <a:r>
              <a:rPr lang="en-US" sz="1800" dirty="0">
                <a:solidFill>
                  <a:schemeClr val="tx1"/>
                </a:solidFill>
              </a:rPr>
              <a:t>B</a:t>
            </a:r>
            <a:r>
              <a:rPr lang="en-US" sz="1800" dirty="0" smtClean="0">
                <a:solidFill>
                  <a:schemeClr val="tx1"/>
                </a:solidFill>
              </a:rPr>
              <a:t>y 2025,</a:t>
            </a:r>
            <a:r>
              <a:rPr lang="en-US" sz="1800" baseline="30000" dirty="0" smtClean="0">
                <a:solidFill>
                  <a:schemeClr val="tx1"/>
                </a:solidFill>
              </a:rPr>
              <a:t> </a:t>
            </a:r>
            <a:r>
              <a:rPr lang="en-US" sz="1800" dirty="0" smtClean="0">
                <a:solidFill>
                  <a:schemeClr val="tx1"/>
                </a:solidFill>
              </a:rPr>
              <a:t>all 13 major automakers agree to have a fleet average fuel economy of </a:t>
            </a:r>
            <a:r>
              <a:rPr lang="en-US" sz="1800" b="1" dirty="0" smtClean="0">
                <a:solidFill>
                  <a:schemeClr val="tx1"/>
                </a:solidFill>
              </a:rPr>
              <a:t>54.5 MPG</a:t>
            </a:r>
            <a:r>
              <a:rPr lang="en-US" sz="1800" baseline="30000" dirty="0" smtClean="0">
                <a:solidFill>
                  <a:schemeClr val="tx1"/>
                </a:solidFill>
              </a:rPr>
              <a:t>1</a:t>
            </a:r>
          </a:p>
          <a:p>
            <a:pPr lvl="1"/>
            <a:endParaRPr lang="en-US" sz="1800" baseline="30000" dirty="0" smtClean="0">
              <a:solidFill>
                <a:schemeClr val="tx1">
                  <a:lumMod val="75000"/>
                  <a:lumOff val="25000"/>
                </a:schemeClr>
              </a:solidFill>
            </a:endParaRPr>
          </a:p>
          <a:p>
            <a:r>
              <a:rPr lang="en-US" sz="2600" dirty="0" smtClean="0">
                <a:solidFill>
                  <a:schemeClr val="tx1"/>
                </a:solidFill>
              </a:rPr>
              <a:t>Paper Consumption</a:t>
            </a:r>
          </a:p>
          <a:p>
            <a:endParaRPr lang="en-US" sz="2600" dirty="0" smtClean="0">
              <a:solidFill>
                <a:schemeClr val="tx1"/>
              </a:solidFill>
            </a:endParaRPr>
          </a:p>
          <a:p>
            <a:pPr lvl="1"/>
            <a:r>
              <a:rPr lang="en-US" sz="2000" dirty="0">
                <a:solidFill>
                  <a:schemeClr val="tx1"/>
                </a:solidFill>
              </a:rPr>
              <a:t>http://</a:t>
            </a:r>
            <a:r>
              <a:rPr lang="en-US" sz="2000" dirty="0" smtClean="0">
                <a:solidFill>
                  <a:schemeClr val="tx1"/>
                </a:solidFill>
              </a:rPr>
              <a:t>calculator.environmentalpaper.org/individual</a:t>
            </a:r>
          </a:p>
          <a:p>
            <a:pPr lvl="1"/>
            <a:endParaRPr lang="en-US" sz="1800" dirty="0">
              <a:solidFill>
                <a:schemeClr val="tx1"/>
              </a:solidFill>
            </a:endParaRPr>
          </a:p>
          <a:p>
            <a:pPr lvl="1"/>
            <a:r>
              <a:rPr lang="en-US" sz="1800" dirty="0" smtClean="0">
                <a:solidFill>
                  <a:schemeClr val="tx1"/>
                </a:solidFill>
              </a:rPr>
              <a:t>Newsprint: </a:t>
            </a:r>
            <a:r>
              <a:rPr lang="en-US" sz="1800" b="1" dirty="0" smtClean="0">
                <a:solidFill>
                  <a:schemeClr val="tx1"/>
                </a:solidFill>
              </a:rPr>
              <a:t>12.36 M tons </a:t>
            </a:r>
            <a:r>
              <a:rPr lang="en-US" sz="1800" dirty="0" smtClean="0">
                <a:solidFill>
                  <a:schemeClr val="tx1"/>
                </a:solidFill>
              </a:rPr>
              <a:t>generated 2006 (EPA)</a:t>
            </a:r>
          </a:p>
          <a:p>
            <a:pPr lvl="1"/>
            <a:r>
              <a:rPr lang="en-US" sz="1800" b="1" dirty="0" smtClean="0">
                <a:solidFill>
                  <a:schemeClr val="tx1"/>
                </a:solidFill>
              </a:rPr>
              <a:t>32%</a:t>
            </a:r>
            <a:r>
              <a:rPr lang="en-US" sz="1800" dirty="0" smtClean="0">
                <a:solidFill>
                  <a:schemeClr val="tx1"/>
                </a:solidFill>
              </a:rPr>
              <a:t> Recycled content</a:t>
            </a:r>
            <a:endParaRPr lang="en-US" sz="1800" dirty="0">
              <a:solidFill>
                <a:schemeClr val="tx1"/>
              </a:solidFill>
            </a:endParaRPr>
          </a:p>
          <a:p>
            <a:pPr lvl="1"/>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descr="C:\Users\montek2\Documents\Classes\CAPSTONE\Sustainability Design Tool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375" y="6014561"/>
            <a:ext cx="2107250" cy="84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4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144963"/>
          </a:xfrm>
        </p:spPr>
        <p:txBody>
          <a:bodyPr/>
          <a:lstStyle/>
          <a:p>
            <a:r>
              <a:rPr lang="en-US" dirty="0" smtClean="0">
                <a:solidFill>
                  <a:schemeClr val="tx1"/>
                </a:solidFill>
              </a:rPr>
              <a:t>1 M BTU = 7 Gallons of Gasoline</a:t>
            </a:r>
          </a:p>
          <a:p>
            <a:r>
              <a:rPr lang="en-US" dirty="0" smtClean="0">
                <a:solidFill>
                  <a:schemeClr val="tx1"/>
                </a:solidFill>
              </a:rPr>
              <a:t>12.36 M tons = 2,500 Gallons of Gas</a:t>
            </a:r>
          </a:p>
          <a:p>
            <a:r>
              <a:rPr lang="en-US" dirty="0" smtClean="0">
                <a:solidFill>
                  <a:schemeClr val="tx1"/>
                </a:solidFill>
              </a:rPr>
              <a:t>70,700 </a:t>
            </a:r>
            <a:r>
              <a:rPr lang="en-US" dirty="0" err="1" smtClean="0">
                <a:solidFill>
                  <a:schemeClr val="tx1"/>
                </a:solidFill>
              </a:rPr>
              <a:t>lbs</a:t>
            </a:r>
            <a:r>
              <a:rPr lang="en-US" dirty="0" smtClean="0">
                <a:solidFill>
                  <a:schemeClr val="tx1"/>
                </a:solidFill>
              </a:rPr>
              <a:t> CO</a:t>
            </a:r>
            <a:r>
              <a:rPr lang="en-US" baseline="-25000" dirty="0" smtClean="0">
                <a:solidFill>
                  <a:schemeClr val="tx1"/>
                </a:solidFill>
              </a:rPr>
              <a:t>2</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667000"/>
            <a:ext cx="5334000" cy="364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342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31" y="1981200"/>
            <a:ext cx="823253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94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Profit based decisions</a:t>
                </a:r>
              </a:p>
              <a:p>
                <a:r>
                  <a:rPr lang="en-US" dirty="0" smtClean="0">
                    <a:solidFill>
                      <a:schemeClr val="tx1"/>
                    </a:solidFill>
                  </a:rPr>
                  <a:t>Market driven value, not inherent to consumers</a:t>
                </a:r>
              </a:p>
              <a:p>
                <a:pPr lvl="1"/>
                <a:r>
                  <a:rPr lang="en-US" dirty="0" smtClean="0">
                    <a:solidFill>
                      <a:schemeClr val="tx1"/>
                    </a:solidFill>
                  </a:rPr>
                  <a:t>Individual Benefits vs. Shared Costs</a:t>
                </a:r>
              </a:p>
              <a:p>
                <a:r>
                  <a:rPr lang="en-US" dirty="0" smtClean="0">
                    <a:solidFill>
                      <a:schemeClr val="tx1"/>
                    </a:solidFill>
                  </a:rPr>
                  <a:t>Lack of understanding</a:t>
                </a:r>
                <a:endParaRPr lang="en-US" dirty="0">
                  <a:solidFill>
                    <a:schemeClr val="tx1"/>
                  </a:solidFill>
                </a:endParaRPr>
              </a:p>
              <a:p>
                <a:endParaRPr lang="en-US" dirty="0" smtClean="0">
                  <a:solidFill>
                    <a:schemeClr val="tx1"/>
                  </a:solidFill>
                </a:endParaRPr>
              </a:p>
              <a:p>
                <a14:m>
                  <m:oMath xmlns:m="http://schemas.openxmlformats.org/officeDocument/2006/math">
                    <m:r>
                      <a:rPr lang="en-US" b="0" i="1" smtClean="0">
                        <a:solidFill>
                          <a:schemeClr val="tx1"/>
                        </a:solidFill>
                        <a:latin typeface="Cambria Math"/>
                      </a:rPr>
                      <m:t>𝐸𝑛𝑣</m:t>
                    </m:r>
                    <m:r>
                      <a:rPr lang="en-US" b="0" i="1" smtClean="0">
                        <a:solidFill>
                          <a:schemeClr val="tx1"/>
                        </a:solidFill>
                        <a:latin typeface="Cambria Math"/>
                      </a:rPr>
                      <m:t>. </m:t>
                    </m:r>
                    <m:r>
                      <a:rPr lang="en-US" b="0" i="1" smtClean="0">
                        <a:solidFill>
                          <a:schemeClr val="tx1"/>
                        </a:solidFill>
                        <a:latin typeface="Cambria Math"/>
                      </a:rPr>
                      <m:t>𝐼𝑚𝑝𝑎𝑐𝑡</m:t>
                    </m:r>
                    <m:r>
                      <a:rPr lang="en-US" b="0" i="1" smtClean="0">
                        <a:solidFill>
                          <a:schemeClr val="tx1"/>
                        </a:solidFill>
                        <a:latin typeface="Cambria Math"/>
                      </a:rPr>
                      <m:t>=</m:t>
                    </m:r>
                    <m:r>
                      <a:rPr lang="en-US" b="0" i="1" smtClean="0">
                        <a:solidFill>
                          <a:schemeClr val="tx1"/>
                        </a:solidFill>
                        <a:latin typeface="Cambria Math"/>
                      </a:rPr>
                      <m:t>𝑃𝑒𝑟𝑠𝑜𝑛𝑠</m:t>
                    </m:r>
                    <m:r>
                      <a:rPr lang="en-US" b="0" i="1" smtClean="0">
                        <a:solidFill>
                          <a:schemeClr val="tx1"/>
                        </a:solidFill>
                        <a:latin typeface="Cambria Math"/>
                      </a:rPr>
                      <m:t> ×</m:t>
                    </m:r>
                    <m:f>
                      <m:fPr>
                        <m:ctrlPr>
                          <a:rPr lang="en-US" b="0" i="1" smtClean="0">
                            <a:solidFill>
                              <a:schemeClr val="tx1"/>
                            </a:solidFill>
                            <a:latin typeface="Cambria Math" panose="02040503050406030204" pitchFamily="18" charset="0"/>
                            <a:ea typeface="Cambria Math"/>
                          </a:rPr>
                        </m:ctrlPr>
                      </m:fPr>
                      <m:num>
                        <m:r>
                          <a:rPr lang="en-US" b="0" i="1" smtClean="0">
                            <a:solidFill>
                              <a:schemeClr val="tx1"/>
                            </a:solidFill>
                            <a:latin typeface="Cambria Math"/>
                            <a:ea typeface="Cambria Math"/>
                          </a:rPr>
                          <m:t>𝐺𝐷𝑃</m:t>
                        </m:r>
                      </m:num>
                      <m:den>
                        <m:r>
                          <a:rPr lang="en-US" b="0" i="1" smtClean="0">
                            <a:solidFill>
                              <a:schemeClr val="tx1"/>
                            </a:solidFill>
                            <a:latin typeface="Cambria Math"/>
                            <a:ea typeface="Cambria Math"/>
                          </a:rPr>
                          <m:t>𝑃𝑒𝑟𝑠𝑜𝑛</m:t>
                        </m:r>
                      </m:den>
                    </m:f>
                    <m:r>
                      <a:rPr lang="en-US" b="0" i="1" smtClean="0">
                        <a:solidFill>
                          <a:schemeClr val="tx1"/>
                        </a:solidFill>
                        <a:latin typeface="Cambria Math"/>
                        <a:ea typeface="Cambria Math"/>
                      </a:rPr>
                      <m:t>×</m:t>
                    </m:r>
                    <m:f>
                      <m:fPr>
                        <m:ctrlPr>
                          <a:rPr lang="en-US" b="0" i="1" smtClean="0">
                            <a:solidFill>
                              <a:schemeClr val="tx1"/>
                            </a:solidFill>
                            <a:latin typeface="Cambria Math" panose="02040503050406030204" pitchFamily="18" charset="0"/>
                            <a:ea typeface="Cambria Math"/>
                          </a:rPr>
                        </m:ctrlPr>
                      </m:fPr>
                      <m:num>
                        <m:r>
                          <a:rPr lang="en-US" b="0" i="1" smtClean="0">
                            <a:solidFill>
                              <a:schemeClr val="tx1"/>
                            </a:solidFill>
                            <a:latin typeface="Cambria Math"/>
                            <a:ea typeface="Cambria Math"/>
                          </a:rPr>
                          <m:t>𝐸𝑛𝑣</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𝐼𝑚𝑝𝑎𝑐𝑡</m:t>
                        </m:r>
                      </m:num>
                      <m:den>
                        <m:r>
                          <a:rPr lang="en-US" b="0" i="1" smtClean="0">
                            <a:solidFill>
                              <a:schemeClr val="tx1"/>
                            </a:solidFill>
                            <a:latin typeface="Cambria Math"/>
                            <a:ea typeface="Cambria Math"/>
                          </a:rPr>
                          <m:t>𝑈𝑛𝑖𝑡</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𝑜𝑓</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𝑃𝑒𝑟</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𝐶𝑎𝑝𝑖𝑡𝑎</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𝐺𝐷𝑃</m:t>
                        </m:r>
                      </m:den>
                    </m:f>
                  </m:oMath>
                </a14:m>
                <a:endParaRPr lang="en-US" dirty="0" smtClean="0">
                  <a:solidFill>
                    <a:schemeClr val="tx1"/>
                  </a:solidFill>
                </a:endParaRPr>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631475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p:txBody>
          <a:bodyPr>
            <a:normAutofit/>
          </a:bodyPr>
          <a:lstStyle/>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endParaRPr lang="en-US" sz="2000" dirty="0">
              <a:solidFill>
                <a:schemeClr val="tx1"/>
              </a:solidFill>
            </a:endParaRPr>
          </a:p>
          <a:p>
            <a:endParaRPr lang="en-US" sz="2000" dirty="0" smtClean="0">
              <a:solidFill>
                <a:schemeClr val="tx1"/>
              </a:solidFill>
            </a:endParaRPr>
          </a:p>
          <a:p>
            <a:pPr marL="0" indent="0">
              <a:buNone/>
            </a:pPr>
            <a:r>
              <a:rPr lang="en-US" sz="4000" dirty="0">
                <a:solidFill>
                  <a:schemeClr val="tx1"/>
                </a:solidFill>
                <a:latin typeface="+mn-lt"/>
              </a:rPr>
              <a:t>http://www.census.gov/popclock/</a:t>
            </a:r>
            <a:endParaRPr lang="en-US" sz="4000" dirty="0">
              <a:solidFill>
                <a:schemeClr val="tx1"/>
              </a:solidFill>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17924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Paradigms</a:t>
            </a:r>
            <a:endParaRPr lang="en-US" dirty="0"/>
          </a:p>
        </p:txBody>
      </p:sp>
      <p:sp>
        <p:nvSpPr>
          <p:cNvPr id="3" name="Content Placeholder 2"/>
          <p:cNvSpPr>
            <a:spLocks noGrp="1"/>
          </p:cNvSpPr>
          <p:nvPr>
            <p:ph idx="1"/>
          </p:nvPr>
        </p:nvSpPr>
        <p:spPr>
          <a:xfrm>
            <a:off x="457200" y="1828800"/>
            <a:ext cx="8229600" cy="1066800"/>
          </a:xfrm>
        </p:spPr>
        <p:txBody>
          <a:bodyPr/>
          <a:lstStyle/>
          <a:p>
            <a:r>
              <a:rPr lang="en-US" dirty="0" smtClean="0">
                <a:solidFill>
                  <a:schemeClr val="tx1"/>
                </a:solidFill>
              </a:rPr>
              <a:t>Japan imports </a:t>
            </a:r>
            <a:r>
              <a:rPr lang="en-US" b="1" dirty="0" smtClean="0">
                <a:solidFill>
                  <a:schemeClr val="tx1"/>
                </a:solidFill>
              </a:rPr>
              <a:t>16%</a:t>
            </a:r>
            <a:r>
              <a:rPr lang="en-US" dirty="0" smtClean="0">
                <a:solidFill>
                  <a:schemeClr val="tx1"/>
                </a:solidFill>
              </a:rPr>
              <a:t> less oil than they did in 1973.</a:t>
            </a:r>
          </a:p>
          <a:p>
            <a:r>
              <a:rPr lang="en-US" dirty="0" smtClean="0">
                <a:solidFill>
                  <a:schemeClr val="tx1"/>
                </a:solidFill>
              </a:rPr>
              <a:t>Yet, their economy has </a:t>
            </a:r>
            <a:r>
              <a:rPr lang="en-US" b="1" dirty="0" smtClean="0">
                <a:solidFill>
                  <a:schemeClr val="tx1"/>
                </a:solidFill>
              </a:rPr>
              <a:t>doubled</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2"/>
          <p:cNvSpPr txBox="1">
            <a:spLocks/>
          </p:cNvSpPr>
          <p:nvPr/>
        </p:nvSpPr>
        <p:spPr>
          <a:xfrm>
            <a:off x="457200" y="2971800"/>
            <a:ext cx="8229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rPr>
              <a:t>Japan accounts for </a:t>
            </a:r>
            <a:r>
              <a:rPr lang="en-US" b="1" dirty="0" smtClean="0">
                <a:solidFill>
                  <a:schemeClr val="tx1"/>
                </a:solidFill>
              </a:rPr>
              <a:t>48% </a:t>
            </a:r>
            <a:r>
              <a:rPr lang="en-US" dirty="0" smtClean="0">
                <a:solidFill>
                  <a:schemeClr val="tx1"/>
                </a:solidFill>
              </a:rPr>
              <a:t>of the world’s solar panel production</a:t>
            </a:r>
          </a:p>
          <a:p>
            <a:r>
              <a:rPr lang="en-US" dirty="0" smtClean="0">
                <a:solidFill>
                  <a:schemeClr val="tx1"/>
                </a:solidFill>
              </a:rPr>
              <a:t>USA accounts for </a:t>
            </a:r>
            <a:r>
              <a:rPr lang="en-US" b="1" dirty="0" smtClean="0">
                <a:solidFill>
                  <a:schemeClr val="tx1"/>
                </a:solidFill>
              </a:rPr>
              <a:t>15%</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8369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1462</TotalTime>
  <Words>963</Words>
  <Application>Microsoft Office PowerPoint</Application>
  <PresentationFormat>On-screen Show (4:3)</PresentationFormat>
  <Paragraphs>263</Paragraphs>
  <Slides>39</Slides>
  <Notes>14</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Black</vt:lpstr>
      <vt:lpstr>Calibri</vt:lpstr>
      <vt:lpstr>Cambria Math</vt:lpstr>
      <vt:lpstr>Century Gothic</vt:lpstr>
      <vt:lpstr>Courier New</vt:lpstr>
      <vt:lpstr>Palatino Linotype</vt:lpstr>
      <vt:lpstr>Executive</vt:lpstr>
      <vt:lpstr>Sustainability</vt:lpstr>
      <vt:lpstr>PowerPoint Presentation</vt:lpstr>
      <vt:lpstr>Legislation</vt:lpstr>
      <vt:lpstr>Some Numbers…</vt:lpstr>
      <vt:lpstr>PowerPoint Presentation</vt:lpstr>
      <vt:lpstr>PowerPoint Presentation</vt:lpstr>
      <vt:lpstr>Causes?</vt:lpstr>
      <vt:lpstr>Population Growth</vt:lpstr>
      <vt:lpstr>Changing Paradigms</vt:lpstr>
      <vt:lpstr>I used to function as:</vt:lpstr>
      <vt:lpstr>PowerPoint Presentation</vt:lpstr>
      <vt:lpstr>PowerPoint Presentation</vt:lpstr>
      <vt:lpstr>PowerPoint Presentation</vt:lpstr>
      <vt:lpstr>Most Sustainable…</vt:lpstr>
      <vt:lpstr>Sustainability in Design</vt:lpstr>
      <vt:lpstr>PowerPoint Presentation</vt:lpstr>
      <vt:lpstr>PowerPoint Presentation</vt:lpstr>
      <vt:lpstr>Product Life Cycle</vt:lpstr>
      <vt:lpstr>Waste = Food</vt:lpstr>
      <vt:lpstr>Measures of Sustainability</vt:lpstr>
      <vt:lpstr>PowerPoint Presentation</vt:lpstr>
      <vt:lpstr>Energy Inventory</vt:lpstr>
      <vt:lpstr>Material Inventory</vt:lpstr>
      <vt:lpstr>PowerPoint Presentation</vt:lpstr>
      <vt:lpstr>Electric Juicer</vt:lpstr>
      <vt:lpstr>Production</vt:lpstr>
      <vt:lpstr>Use</vt:lpstr>
      <vt:lpstr>Disposal</vt:lpstr>
      <vt:lpstr>PowerPoint Presentation</vt:lpstr>
      <vt:lpstr>PowerPoint Presentation</vt:lpstr>
      <vt:lpstr>Measures of Sustainability</vt:lpstr>
      <vt:lpstr>Joint Design</vt:lpstr>
      <vt:lpstr>PowerPoint Presentation</vt:lpstr>
      <vt:lpstr>Electric Car Infrastructure</vt:lpstr>
      <vt:lpstr>PowerPoint Presentation</vt:lpstr>
      <vt:lpstr>Product Design</vt:lpstr>
      <vt:lpstr>Intro to LCA</vt:lpstr>
      <vt:lpstr>Data Entry</vt:lpstr>
      <vt:lpstr>Additional Slides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used to function as:</dc:title>
  <dc:creator>Jeff</dc:creator>
  <cp:lastModifiedBy>Jeff</cp:lastModifiedBy>
  <cp:revision>62</cp:revision>
  <dcterms:created xsi:type="dcterms:W3CDTF">2006-08-16T00:00:00Z</dcterms:created>
  <dcterms:modified xsi:type="dcterms:W3CDTF">2013-10-21T20:18:06Z</dcterms:modified>
</cp:coreProperties>
</file>