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0" r:id="rId2"/>
    <p:sldId id="271" r:id="rId3"/>
    <p:sldId id="264" r:id="rId4"/>
    <p:sldId id="265" r:id="rId5"/>
    <p:sldId id="305" r:id="rId6"/>
    <p:sldId id="266" r:id="rId7"/>
    <p:sldId id="267" r:id="rId8"/>
    <p:sldId id="268" r:id="rId9"/>
    <p:sldId id="297" r:id="rId10"/>
    <p:sldId id="303" r:id="rId11"/>
    <p:sldId id="300" r:id="rId12"/>
    <p:sldId id="301" r:id="rId13"/>
    <p:sldId id="302" r:id="rId14"/>
    <p:sldId id="256" r:id="rId15"/>
    <p:sldId id="292" r:id="rId16"/>
    <p:sldId id="257" r:id="rId17"/>
    <p:sldId id="260" r:id="rId18"/>
    <p:sldId id="274" r:id="rId19"/>
    <p:sldId id="275" r:id="rId20"/>
    <p:sldId id="272" r:id="rId21"/>
    <p:sldId id="276" r:id="rId22"/>
    <p:sldId id="277" r:id="rId23"/>
    <p:sldId id="298" r:id="rId24"/>
    <p:sldId id="279" r:id="rId25"/>
    <p:sldId id="299" r:id="rId26"/>
    <p:sldId id="281" r:id="rId27"/>
    <p:sldId id="293" r:id="rId28"/>
    <p:sldId id="261" r:id="rId29"/>
    <p:sldId id="290" r:id="rId30"/>
    <p:sldId id="262" r:id="rId31"/>
    <p:sldId id="263" r:id="rId32"/>
    <p:sldId id="282" r:id="rId33"/>
    <p:sldId id="294" r:id="rId34"/>
    <p:sldId id="26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61" autoAdjust="0"/>
  </p:normalViewPr>
  <p:slideViewPr>
    <p:cSldViewPr>
      <p:cViewPr varScale="1">
        <p:scale>
          <a:sx n="93" d="100"/>
          <a:sy n="93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16657-1B37-4CDB-945D-E403DC822482}" type="datetimeFigureOut">
              <a:rPr lang="en-US" smtClean="0"/>
              <a:t>3/29/2016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EB57A-5873-4580-B6D1-62E1530E81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6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7597-DEB7-4095-8973-2CDA47758EC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- http://img.directindustry.com/images_di/photo-m2/threaded-insert-for-plastic-422065.jpg</a:t>
            </a:r>
          </a:p>
          <a:p>
            <a:r>
              <a:rPr lang="en-US" dirty="0" smtClean="0"/>
              <a:t>Plastic part - http://www.awi-industries.com/image/INJECTION_MOLDING_insert.jpg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57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Chinese batteries added sand</a:t>
            </a:r>
            <a:r>
              <a:rPr lang="en-US" baseline="0" dirty="0" smtClean="0"/>
              <a:t> for weight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Troy Bilt – bought by MTD in 2001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FIRST Lexus - http://www.youtube.com/watch?v=AktHnnA9QIM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SECOND (response)</a:t>
            </a:r>
            <a:r>
              <a:rPr lang="en-US" baseline="0" dirty="0" smtClean="0"/>
              <a:t> </a:t>
            </a:r>
            <a:r>
              <a:rPr lang="en-US" dirty="0" smtClean="0"/>
              <a:t>Nissan - http://www.youtube.com/watch?v=6sr3Rh7Yjnc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59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paint colors, 30 decal colors, 7 different decals -&gt; billions</a:t>
            </a:r>
            <a:r>
              <a:rPr lang="en-US" baseline="0" dirty="0" smtClean="0"/>
              <a:t> of combinations!</a:t>
            </a:r>
          </a:p>
          <a:p>
            <a:r>
              <a:rPr lang="en-US" baseline="0" dirty="0" smtClean="0"/>
              <a:t>Fitted 6-3/4 through 8 in 11 choices. One size fits most 7-1/8 through 7-3/4 or 5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74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Legos – dozen</a:t>
            </a:r>
            <a:r>
              <a:rPr lang="en-US" baseline="0" dirty="0" smtClean="0"/>
              <a:t> sets, always EXTRA, but small pieces</a:t>
            </a:r>
            <a:endParaRPr lang="en-US" dirty="0" smtClean="0"/>
          </a:p>
          <a:p>
            <a:r>
              <a:rPr lang="en-US" dirty="0" smtClean="0"/>
              <a:t>K’Nex – 3 boxes, 300-500 pieces, always PERFECT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7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Flashlight - http://www.maglite.com/D_Cell_LED.asp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Spot light - </a:t>
            </a:r>
            <a:r>
              <a:rPr lang="en-US" sz="1200" dirty="0" smtClean="0"/>
              <a:t>http://www.wycokck.org/InternetDept.aspx?id=19960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634A-21F1-4C83-B33B-BE7CA894CA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0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Silver - http://www.leopardantiques.com/object/image/download/9/Antique%20Silver%20Christening%20set%20(Nursery%20rhyme)_Hey%20diddle%20spoon%20and%20fork%20set.Jpg</a:t>
            </a:r>
          </a:p>
          <a:p>
            <a:r>
              <a:rPr lang="en-US" dirty="0" smtClean="0"/>
              <a:t>18/0 – Walmart.com low</a:t>
            </a:r>
            <a:r>
              <a:rPr lang="en-US" baseline="0" dirty="0" smtClean="0"/>
              <a:t> price stainless</a:t>
            </a:r>
            <a:endParaRPr lang="en-US" dirty="0" smtClean="0"/>
          </a:p>
          <a:p>
            <a:r>
              <a:rPr lang="en-US" dirty="0" smtClean="0"/>
              <a:t>18/8 – Macys.com high price stainless – expensive silver set is $18,300 for 66 pcs -&gt; $277/ea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634A-21F1-4C83-B33B-BE7CA894CA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5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– 4,203 US stores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1/week * 52 weeks * 4203 stores = 218,556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5E236-590F-47B8-9036-E5258384224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2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6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 – China &amp; Taiwan</a:t>
            </a:r>
          </a:p>
          <a:p>
            <a:r>
              <a:rPr lang="en-US" dirty="0" smtClean="0"/>
              <a:t>US – approx 100 brands</a:t>
            </a:r>
          </a:p>
          <a:p>
            <a:r>
              <a:rPr lang="en-US" dirty="0" smtClean="0"/>
              <a:t>$350 from Larry Ruff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3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 tube - $46/ft ($275), CrMo tube - $8/ft ($50)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4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Serotta aligns to 6 times industry standard</a:t>
            </a:r>
          </a:p>
          <a:p>
            <a:r>
              <a:rPr lang="en-US" dirty="0" smtClean="0"/>
              <a:t>±</a:t>
            </a:r>
            <a:r>
              <a:rPr lang="en-US" baseline="0" dirty="0" smtClean="0"/>
              <a:t> 0.5mm = 0.020”</a:t>
            </a:r>
          </a:p>
          <a:p>
            <a:r>
              <a:rPr lang="en-US" baseline="0" dirty="0" smtClean="0"/>
              <a:t>Delivery 4-5 weeks from initial order 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4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Chinese batteries added sand</a:t>
            </a:r>
            <a:r>
              <a:rPr lang="en-US" baseline="0" dirty="0" smtClean="0"/>
              <a:t> for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EB57A-5873-4580-B6D1-62E1530E819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5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838200"/>
            <a:ext cx="6629400" cy="12954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4876800"/>
            <a:ext cx="4495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B5BD85-C2CC-4851-8828-340044F07DDD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8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A69E2-6608-4939-988D-EF545628843C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810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29EB-AD8C-4153-BC87-9A64A6412ADA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0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5562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526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40767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73B634-20EC-4678-91A0-FEB2E65F7A1F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4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D20AA-5362-4F18-BA07-7305187EF376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5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45DF-D482-4981-9672-30ADF171D3AD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9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4B77D-C6E1-4096-B9C5-AF709F13B266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5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0B6E8-9167-4979-9668-2AD0E93C240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8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89974-E615-49E2-9C7D-AE3A23A72D21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6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55E5-8D88-40B9-AC54-FF2AF764B098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C333-DD83-4C5C-ACCD-568259180208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3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2CE95-B95C-4C21-A1D2-C98EC50B99D7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8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38100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76B0D-8F9A-4A6D-A5FF-3E51F98E66EA}" type="slidenum">
              <a:rPr lang="en-US">
                <a:solidFill>
                  <a:srgbClr val="33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Talk:Design_for_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ellam@ecse.rpi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anufacturing.eng.rpi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WJlaser@rpi.edu" TargetMode="External"/><Relationship Id="rId2" Type="http://schemas.openxmlformats.org/officeDocument/2006/relationships/hyperlink" Target="mailto:3Dprint@rpi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/>
              <a:t>Design for </a:t>
            </a:r>
            <a:r>
              <a:rPr lang="en-US" sz="3200" dirty="0" smtClean="0"/>
              <a:t>X </a:t>
            </a:r>
            <a:br>
              <a:rPr lang="en-US" sz="3200" dirty="0" smtClean="0"/>
            </a:br>
            <a:r>
              <a:rPr lang="en-US" sz="3200" dirty="0" smtClean="0"/>
              <a:t>and Prototyping at RPI</a:t>
            </a:r>
            <a:endParaRPr lang="en-US" sz="3200" dirty="0"/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819400"/>
            <a:ext cx="4495800" cy="2057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Mark Anderson,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IED Course Coordinator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Sr. Project Engineer</a:t>
            </a:r>
            <a:r>
              <a:rPr lang="en-US" sz="2400" dirty="0" smtClean="0">
                <a:solidFill>
                  <a:schemeClr val="accent1"/>
                </a:solidFill>
              </a:rPr>
              <a:t>, </a:t>
            </a:r>
            <a:r>
              <a:rPr lang="en-US" sz="2400" dirty="0">
                <a:solidFill>
                  <a:schemeClr val="accent1"/>
                </a:solidFill>
              </a:rPr>
              <a:t>SoE</a:t>
            </a:r>
            <a:r>
              <a:rPr lang="en-US" sz="800" dirty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Aren </a:t>
            </a:r>
            <a:r>
              <a:rPr lang="en-US" sz="2400" dirty="0">
                <a:solidFill>
                  <a:schemeClr val="accent1"/>
                </a:solidFill>
              </a:rPr>
              <a:t>Paster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Project </a:t>
            </a:r>
            <a:r>
              <a:rPr lang="en-US" sz="2400" dirty="0">
                <a:solidFill>
                  <a:schemeClr val="accent1"/>
                </a:solidFill>
              </a:rPr>
              <a:t>Engineer, </a:t>
            </a:r>
            <a:r>
              <a:rPr lang="en-US" sz="2400" dirty="0" smtClean="0">
                <a:solidFill>
                  <a:schemeClr val="accent1"/>
                </a:solidFill>
              </a:rPr>
              <a:t>SoE</a:t>
            </a:r>
          </a:p>
          <a:p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800" dirty="0" smtClean="0">
                <a:solidFill>
                  <a:schemeClr val="accent1"/>
                </a:solidFill>
              </a:rPr>
              <a:t> 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1759" name="Picture 15" descr="rpi_banner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10200"/>
            <a:ext cx="609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3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X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59308" y="3810000"/>
            <a:ext cx="8305800" cy="2286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 smtClean="0"/>
              <a:t>Under </a:t>
            </a:r>
            <a:r>
              <a:rPr lang="en-US" sz="2400" dirty="0"/>
              <a:t>the label Design for X, a wide collection of </a:t>
            </a:r>
            <a:r>
              <a:rPr lang="en-US" sz="2400" dirty="0" smtClean="0"/>
              <a:t>specific design </a:t>
            </a:r>
            <a:r>
              <a:rPr lang="en-US" sz="2400" dirty="0"/>
              <a:t>guidelines are summarized. Each design guideline addresses a particular issue that is caused by, or affects the characteristics of a </a:t>
            </a:r>
            <a:r>
              <a:rPr lang="en-US" sz="2400" dirty="0" smtClean="0"/>
              <a:t>product</a:t>
            </a:r>
            <a:r>
              <a:rPr lang="en-US" sz="2400" dirty="0"/>
              <a:t>.</a:t>
            </a:r>
            <a:r>
              <a:rPr lang="en-US" sz="2400" dirty="0" smtClean="0"/>
              <a:t> […]Thus</a:t>
            </a:r>
            <a:r>
              <a:rPr lang="en-US" sz="2400" dirty="0"/>
              <a:t>, it is not granted that a </a:t>
            </a:r>
            <a:r>
              <a:rPr lang="en-US" sz="2400" b="1" dirty="0"/>
              <a:t>freshman</a:t>
            </a:r>
            <a:r>
              <a:rPr lang="en-US" sz="2400" dirty="0"/>
              <a:t> or someone who is outside of the subject area will comprehend this generated explicit knowledge.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79106"/>
              </p:ext>
            </p:extLst>
          </p:nvPr>
        </p:nvGraphicFramePr>
        <p:xfrm>
          <a:off x="559308" y="1652016"/>
          <a:ext cx="8305800" cy="640080"/>
        </p:xfrm>
        <a:graphic>
          <a:graphicData uri="http://schemas.openxmlformats.org/drawingml/2006/table">
            <a:tbl>
              <a:tblPr/>
              <a:tblGrid>
                <a:gridCol w="990600"/>
                <a:gridCol w="7315200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article </a:t>
                      </a:r>
                      <a:r>
                        <a:rPr lang="en-US" b="1" dirty="0"/>
                        <a:t>is incomplete</a:t>
                      </a:r>
                      <a:r>
                        <a:rPr lang="en-US" dirty="0"/>
                        <a:t>. Please help to improve the article, or discuss the issue on the </a:t>
                      </a:r>
                      <a:r>
                        <a:rPr lang="en-US" dirty="0">
                          <a:hlinkClick r:id="rId2" tooltip="Talk:Design for X"/>
                        </a:rPr>
                        <a:t>talk page</a:t>
                      </a:r>
                      <a:r>
                        <a:rPr lang="en-US" dirty="0"/>
                        <a:t>. </a:t>
                      </a:r>
                      <a:r>
                        <a:rPr lang="en-US" i="1" dirty="0"/>
                        <a:t>(February 2009)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http://upload.wikimedia.org/wikipedia/en/f/f4/Ambox_cont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2208" y="62093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Wikipedia, 10/23/13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3608" y="2642616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DFX means </a:t>
            </a:r>
            <a:r>
              <a:rPr lang="en-US" sz="2400" b="1" dirty="0"/>
              <a:t>design for excellence</a:t>
            </a:r>
            <a:r>
              <a:rPr lang="en-US" sz="2400" dirty="0"/>
              <a:t>, and also "design for X", where X is a variable with many values</a:t>
            </a:r>
          </a:p>
        </p:txBody>
      </p:sp>
    </p:spTree>
    <p:extLst>
      <p:ext uri="{BB962C8B-B14F-4D97-AF65-F5344CB8AC3E}">
        <p14:creationId xmlns:p14="http://schemas.microsoft.com/office/powerpoint/2010/main" val="38300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14163"/>
            <a:ext cx="4162371" cy="28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89856" y="304800"/>
            <a:ext cx="5562600" cy="10668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Function : Provide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Light</a:t>
            </a: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Aren Paster\AppData\Local\Microsoft\Windows\Temporary Internet Files\Content.IE5\MJOR8PNZ\MC9002903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72873"/>
            <a:ext cx="1835478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" b="9743"/>
          <a:stretch/>
        </p:blipFill>
        <p:spPr bwMode="auto">
          <a:xfrm>
            <a:off x="4257675" y="3733800"/>
            <a:ext cx="475488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C:\Users\Aren Paster\AppData\Local\Microsoft\Windows\Temporary Internet Files\Content.IE5\71MWR9C8\MC90043264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16212"/>
            <a:ext cx="2035175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1400" y="76200"/>
            <a:ext cx="5562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Forks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4" y="1066800"/>
            <a:ext cx="3261756" cy="21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4" y="3984287"/>
            <a:ext cx="3123436" cy="209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94" y="1012454"/>
            <a:ext cx="22288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820" y="611532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Antique silver - $440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$220/ea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7538" y="3255043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18/0 Stainless Steel - $14.97 for 4 place  settings (20 pcs)  </a:t>
            </a:r>
            <a:r>
              <a:rPr lang="en-US" dirty="0" smtClean="0">
                <a:solidFill>
                  <a:srgbClr val="FF0000"/>
                </a:solidFill>
              </a:rPr>
              <a:t>$0.75/ea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204" y="3245262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Plastic – $3.79 for 100 pcs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$0.04/ea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16" y="3928430"/>
            <a:ext cx="1668606" cy="204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87538" y="597276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18/8 Stainless Steel - $400 for 12 place  settings (65 pcs) </a:t>
            </a:r>
            <a:r>
              <a:rPr lang="en-US" dirty="0" smtClean="0">
                <a:solidFill>
                  <a:srgbClr val="FF0000"/>
                </a:solidFill>
              </a:rPr>
              <a:t>$6.15/ea</a:t>
            </a:r>
          </a:p>
        </p:txBody>
      </p:sp>
    </p:spTree>
    <p:extLst>
      <p:ext uri="{BB962C8B-B14F-4D97-AF65-F5344CB8AC3E}">
        <p14:creationId xmlns:p14="http://schemas.microsoft.com/office/powerpoint/2010/main" val="3098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Difference?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069142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74198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33" y="2528438"/>
            <a:ext cx="171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Hamburgers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104" y="4800997"/>
            <a:ext cx="1429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Operating</a:t>
            </a:r>
          </a:p>
          <a:p>
            <a:pPr algn="ctr"/>
            <a:r>
              <a:rPr lang="en-US" sz="2400" dirty="0" smtClean="0"/>
              <a:t>Systems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72" y="41449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97" y="2196248"/>
            <a:ext cx="1964986" cy="158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70" y="2196248"/>
            <a:ext cx="1556728" cy="16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97" y="4368770"/>
            <a:ext cx="26003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/>
            <a:r>
              <a:rPr lang="en-US" dirty="0" smtClean="0"/>
              <a:t>Bicycle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0" y="1981200"/>
            <a:ext cx="2895600" cy="639762"/>
          </a:xfrm>
        </p:spPr>
        <p:txBody>
          <a:bodyPr/>
          <a:lstStyle/>
          <a:p>
            <a:pPr algn="ctr"/>
            <a:r>
              <a:rPr lang="en-US" dirty="0" smtClean="0"/>
              <a:t>Serotta Legend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67400" y="4953000"/>
            <a:ext cx="3276600" cy="639762"/>
          </a:xfrm>
        </p:spPr>
        <p:txBody>
          <a:bodyPr/>
          <a:lstStyle/>
          <a:p>
            <a:pPr algn="ctr"/>
            <a:r>
              <a:rPr lang="en-US" dirty="0" smtClean="0"/>
              <a:t>Next Mountain Bike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7" y="3670453"/>
            <a:ext cx="4822371" cy="3068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4609491" cy="284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A – 3,500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– 50,000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– 200,000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– 1,000,000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 – 5,000,000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How many Next Amplifier 26” Men’s bikes does Walmart sell per year in the US?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52800"/>
            <a:ext cx="5238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Comparison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67923"/>
              </p:ext>
            </p:extLst>
          </p:nvPr>
        </p:nvGraphicFramePr>
        <p:xfrm>
          <a:off x="6181381" y="1737360"/>
          <a:ext cx="2590800" cy="450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Next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$100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Front suspension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38 lbs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Steel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 sizes</a:t>
                      </a:r>
                      <a:r>
                        <a:rPr lang="en-US" b="0" baseline="0" dirty="0" smtClean="0"/>
                        <a:t> – </a:t>
                      </a:r>
                    </a:p>
                    <a:p>
                      <a:pPr algn="ctr"/>
                      <a:r>
                        <a:rPr lang="en-US" b="0" dirty="0" smtClean="0"/>
                        <a:t>20”, 24”, 26”</a:t>
                      </a:r>
                      <a:endParaRPr lang="en-US" b="0" dirty="0"/>
                    </a:p>
                  </a:txBody>
                  <a:tcPr/>
                </a:tc>
              </a:tr>
              <a:tr h="43243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One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4,400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5,200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200,000+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80056"/>
              </p:ext>
            </p:extLst>
          </p:nvPr>
        </p:nvGraphicFramePr>
        <p:xfrm>
          <a:off x="2819400" y="1737360"/>
          <a:ext cx="3052591" cy="449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591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Serotta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$5000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Carbon fiber rear stays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17 lbs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Titanium &amp; Carbon Fiber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/>
                        <a:t>infinite choices - </a:t>
                      </a:r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rider</a:t>
                      </a:r>
                      <a:r>
                        <a:rPr lang="en-US" b="0" baseline="0" dirty="0" smtClean="0"/>
                        <a:t> customized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32 paint</a:t>
                      </a:r>
                      <a:r>
                        <a:rPr lang="en-US" b="0" baseline="0" dirty="0" smtClean="0"/>
                        <a:t>s</a:t>
                      </a:r>
                      <a:r>
                        <a:rPr lang="en-US" b="0" dirty="0" smtClean="0"/>
                        <a:t>, 6 decals</a:t>
                      </a: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73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19</a:t>
                      </a:r>
                      <a:endParaRPr lang="en-US" b="0" dirty="0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2,500-3,500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78196"/>
              </p:ext>
            </p:extLst>
          </p:nvPr>
        </p:nvGraphicFramePr>
        <p:xfrm>
          <a:off x="228600" y="1737360"/>
          <a:ext cx="2362200" cy="450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43049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4304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Price</a:t>
                      </a:r>
                    </a:p>
                  </a:txBody>
                  <a:tcPr/>
                </a:tc>
              </a:tr>
              <a:tr h="4304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Features</a:t>
                      </a:r>
                      <a:endParaRPr lang="en-US" b="1" dirty="0"/>
                    </a:p>
                  </a:txBody>
                  <a:tcPr/>
                </a:tc>
              </a:tr>
              <a:tr h="4304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</a:t>
                      </a:r>
                      <a:endParaRPr lang="en-US" b="1" dirty="0"/>
                    </a:p>
                  </a:txBody>
                  <a:tcPr/>
                </a:tc>
              </a:tr>
              <a:tr h="4304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Material</a:t>
                      </a:r>
                      <a:endParaRPr lang="en-US" b="1" dirty="0"/>
                    </a:p>
                  </a:txBody>
                  <a:tcPr/>
                </a:tc>
              </a:tr>
              <a:tr h="6099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Available sizes</a:t>
                      </a:r>
                    </a:p>
                    <a:p>
                      <a:endParaRPr lang="en-US" b="1" dirty="0" smtClean="0"/>
                    </a:p>
                  </a:txBody>
                  <a:tcPr/>
                </a:tc>
              </a:tr>
              <a:tr h="4231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Available colors</a:t>
                      </a:r>
                    </a:p>
                  </a:txBody>
                  <a:tcPr/>
                </a:tc>
              </a:tr>
              <a:tr h="43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US stores</a:t>
                      </a:r>
                    </a:p>
                  </a:txBody>
                  <a:tcPr/>
                </a:tc>
              </a:tr>
              <a:tr h="4304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International</a:t>
                      </a:r>
                      <a:r>
                        <a:rPr lang="en-US" b="1" baseline="0" dirty="0" smtClean="0"/>
                        <a:t> stores</a:t>
                      </a:r>
                      <a:endParaRPr lang="en-US" b="1" dirty="0"/>
                    </a:p>
                  </a:txBody>
                  <a:tcPr/>
                </a:tc>
              </a:tr>
              <a:tr h="43049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Volume/yr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5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5867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 Comparison</a:t>
            </a:r>
            <a:br>
              <a:rPr lang="en-US" dirty="0" smtClean="0"/>
            </a:br>
            <a:r>
              <a:rPr lang="en-US" sz="3100" dirty="0" smtClean="0"/>
              <a:t>2009 Data</a:t>
            </a:r>
            <a:br>
              <a:rPr lang="en-US" sz="3100" dirty="0" smtClean="0"/>
            </a:br>
            <a:r>
              <a:rPr lang="en-US" sz="1100" dirty="0" smtClean="0"/>
              <a:t>National Bike Dealers Association - http://nbda.com/articles/industry-overview-2009-pg34.htm</a:t>
            </a:r>
            <a:endParaRPr lang="en-US" sz="11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90107"/>
              </p:ext>
            </p:extLst>
          </p:nvPr>
        </p:nvGraphicFramePr>
        <p:xfrm>
          <a:off x="609600" y="2438400"/>
          <a:ext cx="7772400" cy="149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Manufacturing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Import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276,000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total all sizes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14.9 million – 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10.2 million - adult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2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0”+</a:t>
                      </a: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Average price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$478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92351"/>
              </p:ext>
            </p:extLst>
          </p:nvPr>
        </p:nvGraphicFramePr>
        <p:xfrm>
          <a:off x="609600" y="4343400"/>
          <a:ext cx="7772400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Sales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Specialty Store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Mass Merchandiser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Volume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27%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73%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Dollar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share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68%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32%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~$350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7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these different? Consumer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386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$5000 Serotta bike</a:t>
            </a:r>
          </a:p>
          <a:p>
            <a:r>
              <a:rPr lang="en-US" sz="1800" dirty="0"/>
              <a:t>Material</a:t>
            </a:r>
          </a:p>
          <a:p>
            <a:pPr lvl="1"/>
            <a:r>
              <a:rPr lang="en-US" sz="1800" dirty="0"/>
              <a:t>Titanium</a:t>
            </a:r>
          </a:p>
          <a:p>
            <a:pPr lvl="1"/>
            <a:r>
              <a:rPr lang="en-US" sz="1800" dirty="0"/>
              <a:t>Carbon fiber</a:t>
            </a:r>
          </a:p>
          <a:p>
            <a:r>
              <a:rPr lang="en-US" sz="1800" dirty="0"/>
              <a:t>Performance components</a:t>
            </a:r>
          </a:p>
          <a:p>
            <a:r>
              <a:rPr lang="en-US" sz="1800" dirty="0" smtClean="0"/>
              <a:t>Performance</a:t>
            </a:r>
          </a:p>
          <a:p>
            <a:pPr lvl="1"/>
            <a:r>
              <a:rPr lang="en-US" sz="1800" dirty="0" smtClean="0"/>
              <a:t>Weight</a:t>
            </a:r>
          </a:p>
          <a:p>
            <a:pPr lvl="1"/>
            <a:r>
              <a:rPr lang="en-US" sz="1800" dirty="0" smtClean="0"/>
              <a:t>Comfort / response</a:t>
            </a:r>
          </a:p>
          <a:p>
            <a:r>
              <a:rPr lang="en-US" sz="1800" dirty="0" smtClean="0"/>
              <a:t>Rider customization</a:t>
            </a:r>
          </a:p>
          <a:p>
            <a:pPr lvl="1"/>
            <a:r>
              <a:rPr lang="en-US" sz="1800" dirty="0" smtClean="0"/>
              <a:t>Appearance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ize</a:t>
            </a:r>
          </a:p>
          <a:p>
            <a:r>
              <a:rPr lang="en-US" sz="1800" dirty="0" smtClean="0"/>
              <a:t>Brand Recognition</a:t>
            </a:r>
          </a:p>
          <a:p>
            <a:endParaRPr lang="en-US" sz="1800" dirty="0" smtClean="0"/>
          </a:p>
          <a:p>
            <a:pPr algn="ctr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40767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$100 Walmart bike</a:t>
            </a:r>
            <a:endParaRPr lang="en-US" sz="1800" b="1" dirty="0"/>
          </a:p>
          <a:p>
            <a:r>
              <a:rPr lang="en-US" sz="1800" dirty="0"/>
              <a:t>Material</a:t>
            </a:r>
          </a:p>
          <a:p>
            <a:pPr lvl="1"/>
            <a:r>
              <a:rPr lang="en-US" sz="1800" dirty="0"/>
              <a:t>Carbon steel</a:t>
            </a:r>
          </a:p>
          <a:p>
            <a:r>
              <a:rPr lang="en-US" sz="1800" dirty="0"/>
              <a:t>Commodity components</a:t>
            </a:r>
          </a:p>
          <a:p>
            <a:r>
              <a:rPr lang="en-US" sz="1800" dirty="0" smtClean="0"/>
              <a:t>Delivery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62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these different? 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386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$5000 Serotta bike</a:t>
            </a:r>
          </a:p>
          <a:p>
            <a:r>
              <a:rPr lang="en-US" sz="1800" dirty="0" smtClean="0"/>
              <a:t>Low volume</a:t>
            </a:r>
          </a:p>
          <a:p>
            <a:pPr lvl="1"/>
            <a:r>
              <a:rPr lang="en-US" sz="1800" dirty="0" smtClean="0"/>
              <a:t>Order process</a:t>
            </a:r>
          </a:p>
          <a:p>
            <a:pPr lvl="1"/>
            <a:r>
              <a:rPr lang="en-US" sz="1800" dirty="0" smtClean="0"/>
              <a:t>Cycle time</a:t>
            </a:r>
          </a:p>
          <a:p>
            <a:r>
              <a:rPr lang="en-US" sz="1800" dirty="0" smtClean="0"/>
              <a:t>Manual process</a:t>
            </a:r>
          </a:p>
          <a:p>
            <a:pPr lvl="1"/>
            <a:r>
              <a:rPr lang="en-US" sz="1800" dirty="0" smtClean="0"/>
              <a:t>Weld</a:t>
            </a:r>
          </a:p>
          <a:p>
            <a:pPr lvl="1"/>
            <a:r>
              <a:rPr lang="en-US" sz="1800" dirty="0" smtClean="0"/>
              <a:t>Paint</a:t>
            </a:r>
          </a:p>
          <a:p>
            <a:pPr lvl="1"/>
            <a:r>
              <a:rPr lang="en-US" sz="1800" dirty="0" smtClean="0"/>
              <a:t>Manual and CNC machining</a:t>
            </a:r>
          </a:p>
          <a:p>
            <a:pPr lvl="1"/>
            <a:r>
              <a:rPr lang="en-US" sz="1800" dirty="0" smtClean="0"/>
              <a:t>Inspection</a:t>
            </a:r>
          </a:p>
          <a:p>
            <a:r>
              <a:rPr lang="en-US" sz="1800" dirty="0" smtClean="0"/>
              <a:t>Fully adjustable tooling</a:t>
            </a:r>
          </a:p>
          <a:p>
            <a:r>
              <a:rPr lang="en-US" sz="1800" dirty="0" smtClean="0"/>
              <a:t>Manufacturing tolerances</a:t>
            </a:r>
          </a:p>
          <a:p>
            <a:r>
              <a:rPr lang="en-US" sz="1800" dirty="0" smtClean="0"/>
              <a:t>Packaging</a:t>
            </a:r>
          </a:p>
          <a:p>
            <a:endParaRPr lang="en-US" sz="1800" dirty="0" smtClean="0"/>
          </a:p>
          <a:p>
            <a:pPr algn="ctr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40767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$100 Walmart bike</a:t>
            </a:r>
            <a:endParaRPr lang="en-US" sz="1800" b="1" dirty="0"/>
          </a:p>
          <a:p>
            <a:r>
              <a:rPr lang="en-US" sz="1800" dirty="0" smtClean="0"/>
              <a:t>High volume</a:t>
            </a:r>
          </a:p>
          <a:p>
            <a:r>
              <a:rPr lang="en-US" sz="1800" dirty="0" smtClean="0"/>
              <a:t>Automated process?</a:t>
            </a:r>
          </a:p>
          <a:p>
            <a:pPr lvl="1"/>
            <a:r>
              <a:rPr lang="en-US" sz="1800" dirty="0" smtClean="0"/>
              <a:t>Weld</a:t>
            </a:r>
          </a:p>
          <a:p>
            <a:pPr lvl="1"/>
            <a:r>
              <a:rPr lang="en-US" sz="1800" dirty="0" smtClean="0"/>
              <a:t>Paint</a:t>
            </a:r>
          </a:p>
          <a:p>
            <a:pPr lvl="1"/>
            <a:r>
              <a:rPr lang="en-US" sz="1800" dirty="0" smtClean="0"/>
              <a:t>CNC machining</a:t>
            </a:r>
          </a:p>
          <a:p>
            <a:r>
              <a:rPr lang="en-US" sz="1800" dirty="0" smtClean="0"/>
              <a:t>Standard jigs and fixtures</a:t>
            </a:r>
          </a:p>
        </p:txBody>
      </p:sp>
    </p:spTree>
    <p:extLst>
      <p:ext uri="{BB962C8B-B14F-4D97-AF65-F5344CB8AC3E}">
        <p14:creationId xmlns:p14="http://schemas.microsoft.com/office/powerpoint/2010/main" val="13839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800" dirty="0"/>
              <a:t>Gain an awareness of prototyping capabilities available to </a:t>
            </a:r>
            <a:r>
              <a:rPr lang="en-US" sz="2800" dirty="0" smtClean="0"/>
              <a:t>SOE </a:t>
            </a:r>
            <a:r>
              <a:rPr lang="en-US" sz="2800" dirty="0"/>
              <a:t>students </a:t>
            </a:r>
          </a:p>
          <a:p>
            <a:pPr marL="609600" indent="-609600"/>
            <a:r>
              <a:rPr lang="en-US" sz="2800" dirty="0" smtClean="0"/>
              <a:t>Gain an awareness </a:t>
            </a:r>
            <a:r>
              <a:rPr lang="en-US" sz="2800" dirty="0"/>
              <a:t>of </a:t>
            </a:r>
            <a:r>
              <a:rPr lang="en-US" sz="2800" dirty="0" smtClean="0"/>
              <a:t>DfX strategies </a:t>
            </a:r>
            <a:r>
              <a:rPr lang="en-US" sz="2800" dirty="0"/>
              <a:t>and </a:t>
            </a:r>
            <a:r>
              <a:rPr lang="en-US" sz="2800" dirty="0" smtClean="0"/>
              <a:t>outcomes. 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2800" dirty="0" smtClean="0"/>
              <a:t>Apply </a:t>
            </a:r>
            <a:r>
              <a:rPr lang="en-US" sz="2800" dirty="0"/>
              <a:t>basic </a:t>
            </a:r>
            <a:r>
              <a:rPr lang="en-US" sz="2800" dirty="0" smtClean="0"/>
              <a:t>DfX </a:t>
            </a:r>
            <a:r>
              <a:rPr lang="en-US" sz="2800" dirty="0"/>
              <a:t>guidelines to a “simple” </a:t>
            </a:r>
            <a:r>
              <a:rPr lang="en-US" sz="2800" dirty="0" smtClean="0"/>
              <a:t>problem. </a:t>
            </a:r>
          </a:p>
          <a:p>
            <a:pPr marL="609600" indent="-6096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31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“X”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Overall features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Serviceability</a:t>
            </a:r>
          </a:p>
          <a:p>
            <a:r>
              <a:rPr lang="en-US" dirty="0" smtClean="0"/>
              <a:t>Environmental impact</a:t>
            </a:r>
          </a:p>
          <a:p>
            <a:r>
              <a:rPr lang="en-US" dirty="0" smtClean="0"/>
              <a:t>Conformance to a standard</a:t>
            </a:r>
          </a:p>
          <a:p>
            <a:r>
              <a:rPr lang="en-US" dirty="0" smtClean="0"/>
              <a:t>Manufacturability		(chapter 11 in textbook)</a:t>
            </a:r>
          </a:p>
          <a:p>
            <a:r>
              <a:rPr lang="en-US" dirty="0" smtClean="0"/>
              <a:t>Durability</a:t>
            </a:r>
          </a:p>
          <a:p>
            <a:r>
              <a:rPr lang="en-US" dirty="0" smtClean="0"/>
              <a:t>Aesthetics</a:t>
            </a:r>
          </a:p>
          <a:p>
            <a:r>
              <a:rPr lang="en-US" dirty="0" smtClean="0"/>
              <a:t>Perceived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81000"/>
            <a:ext cx="5943600" cy="1066800"/>
          </a:xfrm>
        </p:spPr>
        <p:txBody>
          <a:bodyPr/>
          <a:lstStyle/>
          <a:p>
            <a:r>
              <a:rPr lang="en-US" sz="3200" dirty="0" smtClean="0"/>
              <a:t>Design For Manufacturing </a:t>
            </a:r>
            <a:r>
              <a:rPr lang="en-US" sz="3200" dirty="0"/>
              <a:t>Defined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Manufacturing </a:t>
            </a:r>
            <a:r>
              <a:rPr lang="en-US" sz="2800" dirty="0"/>
              <a:t>cost </a:t>
            </a:r>
            <a:r>
              <a:rPr lang="en-US" sz="2800" dirty="0" smtClean="0"/>
              <a:t>reduction begins </a:t>
            </a:r>
            <a:r>
              <a:rPr lang="en-US" sz="2800" dirty="0"/>
              <a:t>at the design phase of a product.</a:t>
            </a:r>
          </a:p>
          <a:p>
            <a:r>
              <a:rPr lang="en-US" sz="2800" dirty="0"/>
              <a:t>Design revisions are made in an effort to reduce part count </a:t>
            </a:r>
            <a:r>
              <a:rPr lang="en-US" sz="2800" dirty="0" smtClean="0"/>
              <a:t>or complexity to </a:t>
            </a:r>
            <a:r>
              <a:rPr lang="en-US" sz="2800" dirty="0"/>
              <a:t>eliminate non-value added elements of a component, subassembly, and/or final assembly.</a:t>
            </a:r>
          </a:p>
          <a:p>
            <a:r>
              <a:rPr lang="en-US" sz="2800" dirty="0"/>
              <a:t>Overall quality is not compromised as a result of the reduced costs.  </a:t>
            </a:r>
          </a:p>
          <a:p>
            <a:r>
              <a:rPr lang="en-US" sz="2800" dirty="0"/>
              <a:t>Reduced costs = higher profit margins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06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5867400" cy="1066800"/>
          </a:xfrm>
        </p:spPr>
        <p:txBody>
          <a:bodyPr/>
          <a:lstStyle/>
          <a:p>
            <a:r>
              <a:rPr lang="en-US" sz="3200" dirty="0" smtClean="0"/>
              <a:t>Design for Manufacturing</a:t>
            </a:r>
            <a:br>
              <a:rPr lang="en-US" sz="3200" dirty="0" smtClean="0"/>
            </a:br>
            <a:r>
              <a:rPr lang="en-US" sz="3200" dirty="0" smtClean="0"/>
              <a:t>Process </a:t>
            </a:r>
            <a:r>
              <a:rPr lang="en-US" sz="3200" dirty="0"/>
              <a:t>Steps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305800" cy="4267200"/>
          </a:xfrm>
        </p:spPr>
        <p:txBody>
          <a:bodyPr/>
          <a:lstStyle/>
          <a:p>
            <a:pPr marL="990600" lvl="1" indent="-533400">
              <a:buFontTx/>
              <a:buAutoNum type="arabicParenR"/>
            </a:pPr>
            <a:r>
              <a:rPr lang="en-US" dirty="0" smtClean="0"/>
              <a:t>Evaluate Manufacturing and Assembly Processes and Operations</a:t>
            </a:r>
          </a:p>
          <a:p>
            <a:pPr marL="990600" lvl="1" indent="-533400">
              <a:buFontTx/>
              <a:buAutoNum type="arabicParenR"/>
            </a:pPr>
            <a:r>
              <a:rPr lang="en-US" dirty="0" smtClean="0"/>
              <a:t>Reduce </a:t>
            </a:r>
            <a:r>
              <a:rPr lang="en-US" dirty="0"/>
              <a:t>manufacturing costs</a:t>
            </a:r>
          </a:p>
          <a:p>
            <a:pPr marL="990600" lvl="1" indent="-533400">
              <a:buFontTx/>
              <a:buAutoNum type="arabicParenR"/>
            </a:pPr>
            <a:r>
              <a:rPr lang="en-US" dirty="0"/>
              <a:t>Reduce cost of </a:t>
            </a:r>
            <a:r>
              <a:rPr lang="en-US" dirty="0" smtClean="0"/>
              <a:t>components (Suppliers)</a:t>
            </a:r>
            <a:endParaRPr lang="en-US" dirty="0"/>
          </a:p>
          <a:p>
            <a:pPr marL="990600" lvl="1" indent="-533400">
              <a:buFontTx/>
              <a:buAutoNum type="arabicParenR"/>
            </a:pPr>
            <a:r>
              <a:rPr lang="en-US" dirty="0"/>
              <a:t>Reduce the cost of assembly</a:t>
            </a:r>
          </a:p>
          <a:p>
            <a:pPr marL="990600" lvl="1" indent="-533400">
              <a:buFontTx/>
              <a:buAutoNum type="arabicParenR"/>
            </a:pPr>
            <a:r>
              <a:rPr lang="en-US" dirty="0"/>
              <a:t>Reduce the cost of support </a:t>
            </a:r>
            <a:r>
              <a:rPr lang="en-US" dirty="0" smtClean="0"/>
              <a:t>operations</a:t>
            </a:r>
            <a:endParaRPr lang="en-US" dirty="0"/>
          </a:p>
          <a:p>
            <a:pPr marL="609600" indent="-609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533400"/>
            <a:ext cx="5562600" cy="1066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Guidelines for Reducing Manufacturing </a:t>
            </a:r>
            <a:r>
              <a:rPr lang="en-US" sz="3200" dirty="0"/>
              <a:t>Costs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n-US" dirty="0"/>
              <a:t>Component costs</a:t>
            </a:r>
          </a:p>
          <a:p>
            <a:pPr lvl="2"/>
            <a:r>
              <a:rPr lang="en-US" dirty="0"/>
              <a:t>Make or buy</a:t>
            </a:r>
          </a:p>
          <a:p>
            <a:pPr lvl="3"/>
            <a:r>
              <a:rPr lang="en-US" dirty="0"/>
              <a:t>Make – Design and build from raw material</a:t>
            </a:r>
          </a:p>
          <a:p>
            <a:pPr lvl="4"/>
            <a:r>
              <a:rPr lang="en-US" dirty="0"/>
              <a:t>Costs = Labor, equipment, tooling</a:t>
            </a:r>
          </a:p>
          <a:p>
            <a:pPr lvl="4"/>
            <a:r>
              <a:rPr lang="en-US" dirty="0"/>
              <a:t>In-house vs. </a:t>
            </a:r>
            <a:r>
              <a:rPr lang="en-US" dirty="0" smtClean="0"/>
              <a:t>supplier</a:t>
            </a:r>
          </a:p>
          <a:p>
            <a:pPr lvl="4"/>
            <a:r>
              <a:rPr lang="en-US" dirty="0" smtClean="0"/>
              <a:t>Material selection</a:t>
            </a:r>
          </a:p>
          <a:p>
            <a:pPr lvl="4"/>
            <a:r>
              <a:rPr lang="en-US" dirty="0" smtClean="0"/>
              <a:t>Tolerances </a:t>
            </a:r>
            <a:endParaRPr lang="en-US" dirty="0"/>
          </a:p>
          <a:p>
            <a:pPr lvl="3"/>
            <a:r>
              <a:rPr lang="en-US" dirty="0"/>
              <a:t>Buy – vendor – standard items (nuts, bolts, motors, gears) 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3074" name="Picture 2" descr="C:\Users\Aren Paster\AppData\Local\Microsoft\Windows\Temporary Internet Files\Content.IE5\3R1IUJ9D\MP90034200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32999"/>
            <a:ext cx="2378075" cy="16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609600"/>
            <a:ext cx="5562600" cy="1066800"/>
          </a:xfrm>
        </p:spPr>
        <p:txBody>
          <a:bodyPr/>
          <a:lstStyle/>
          <a:p>
            <a:r>
              <a:rPr lang="en-US" sz="3200" dirty="0" smtClean="0"/>
              <a:t>Reduce </a:t>
            </a:r>
            <a:r>
              <a:rPr lang="en-US" sz="3200" dirty="0"/>
              <a:t>Assembly Costs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 nonessential parts</a:t>
            </a:r>
          </a:p>
          <a:p>
            <a:r>
              <a:rPr lang="en-US" dirty="0"/>
              <a:t>Optimized Part Count Benefits Include</a:t>
            </a:r>
          </a:p>
          <a:p>
            <a:pPr lvl="1"/>
            <a:r>
              <a:rPr lang="en-US" dirty="0"/>
              <a:t>Reduced Weight</a:t>
            </a:r>
          </a:p>
          <a:p>
            <a:pPr lvl="1"/>
            <a:r>
              <a:rPr lang="en-US" dirty="0"/>
              <a:t>Reduced Complexity </a:t>
            </a:r>
          </a:p>
          <a:p>
            <a:pPr lvl="1"/>
            <a:r>
              <a:rPr lang="en-US" dirty="0"/>
              <a:t>Reduced Opportunity for </a:t>
            </a:r>
            <a:r>
              <a:rPr lang="en-US" dirty="0" smtClean="0"/>
              <a:t>Error</a:t>
            </a:r>
            <a:endParaRPr lang="en-US" dirty="0"/>
          </a:p>
          <a:p>
            <a:pPr lvl="1"/>
            <a:r>
              <a:rPr lang="en-US" dirty="0"/>
              <a:t>Reduced Assembly Time</a:t>
            </a:r>
          </a:p>
        </p:txBody>
      </p:sp>
    </p:spTree>
    <p:extLst>
      <p:ext uri="{BB962C8B-B14F-4D97-AF65-F5344CB8AC3E}">
        <p14:creationId xmlns:p14="http://schemas.microsoft.com/office/powerpoint/2010/main" val="10772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609600"/>
            <a:ext cx="5562600" cy="1066800"/>
          </a:xfrm>
        </p:spPr>
        <p:txBody>
          <a:bodyPr/>
          <a:lstStyle/>
          <a:p>
            <a:r>
              <a:rPr lang="en-US" sz="3200" dirty="0"/>
              <a:t>Step 3 – Reduce Assembly Costs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 nonessential parts</a:t>
            </a:r>
          </a:p>
          <a:p>
            <a:pPr lvl="2"/>
            <a:r>
              <a:rPr lang="en-US" dirty="0"/>
              <a:t>Integrated part - Can the part be combined with another part?</a:t>
            </a:r>
          </a:p>
          <a:p>
            <a:pPr lvl="3"/>
            <a:r>
              <a:rPr lang="en-US" dirty="0"/>
              <a:t>Inset molding a metal bracket in the plastic injection molding process could eliminate a fastener, assembly process, and potential point of failure.  </a:t>
            </a:r>
          </a:p>
          <a:p>
            <a:pPr lvl="4"/>
            <a:r>
              <a:rPr lang="en-US" dirty="0"/>
              <a:t>No assembly</a:t>
            </a:r>
          </a:p>
          <a:p>
            <a:pPr lvl="4"/>
            <a:r>
              <a:rPr lang="en-US" dirty="0"/>
              <a:t>Reduced tooling/processing</a:t>
            </a:r>
          </a:p>
          <a:p>
            <a:pPr lvl="4"/>
            <a:r>
              <a:rPr lang="en-US" dirty="0"/>
              <a:t>Assist in quality specifications (orientations are set)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" y="4953000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26" y="5165835"/>
            <a:ext cx="2006520" cy="169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7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685800"/>
            <a:ext cx="55626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Guidelines for Reducing Assembly Costs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152400" y="1752600"/>
            <a:ext cx="4419600" cy="42672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1600" dirty="0" smtClean="0"/>
              <a:t>Part </a:t>
            </a:r>
            <a:r>
              <a:rPr lang="en-US" sz="1600" dirty="0"/>
              <a:t>inserted from top axis (Z) – top down </a:t>
            </a:r>
            <a:r>
              <a:rPr lang="en-US" sz="1600" dirty="0" smtClean="0"/>
              <a:t>assembly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Self </a:t>
            </a:r>
            <a:r>
              <a:rPr lang="en-US" sz="1600" dirty="0"/>
              <a:t>alignment features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Tapers and chamfers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No orientation required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Phillips head screw – aligned with driver bit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One hand assembly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Less time, availability of the other hand to do another task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No tools required for assembly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Reduce the number </a:t>
            </a:r>
            <a:r>
              <a:rPr lang="en-US" sz="1600" dirty="0" smtClean="0"/>
              <a:t>of </a:t>
            </a:r>
            <a:r>
              <a:rPr lang="en-US" sz="1600" dirty="0"/>
              <a:t>snap rings, cotter pins, springs, bolts/nuts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Use Single motion assembly items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Pins and snap-fits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752600"/>
            <a:ext cx="4686300" cy="42672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1600" dirty="0" smtClean="0"/>
              <a:t>Integrated part - Can the part be combined with another part?</a:t>
            </a:r>
          </a:p>
          <a:p>
            <a:pPr lvl="3"/>
            <a:r>
              <a:rPr lang="en-US" sz="1600" dirty="0" smtClean="0"/>
              <a:t>Inset molding a metal bracket in the plastic injection molding process could eliminate a fastener, assembly process, and potential point of failure.  </a:t>
            </a:r>
          </a:p>
          <a:p>
            <a:pPr lvl="4"/>
            <a:r>
              <a:rPr lang="en-US" sz="1600" dirty="0" smtClean="0"/>
              <a:t>No assembly</a:t>
            </a:r>
          </a:p>
          <a:p>
            <a:pPr lvl="4"/>
            <a:r>
              <a:rPr lang="en-US" sz="1600" dirty="0" smtClean="0"/>
              <a:t>Reduced tooling/processing</a:t>
            </a:r>
          </a:p>
          <a:p>
            <a:pPr lvl="4"/>
            <a:r>
              <a:rPr lang="en-US" sz="1600" dirty="0" smtClean="0"/>
              <a:t>Assist in quality specifications (orientations are set)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Secure part with single motion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Press fit</a:t>
            </a:r>
          </a:p>
          <a:p>
            <a:pPr lvl="4"/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03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905000"/>
            <a:ext cx="8610600" cy="3810000"/>
          </a:xfrm>
        </p:spPr>
        <p:txBody>
          <a:bodyPr>
            <a:normAutofit fontScale="77500" lnSpcReduction="20000"/>
          </a:bodyPr>
          <a:lstStyle/>
          <a:p>
            <a:pPr marL="1371600" lvl="2" indent="-457200" algn="l">
              <a:buFont typeface="+mj-lt"/>
              <a:buAutoNum type="alphaUcPeriod"/>
            </a:pPr>
            <a:r>
              <a:rPr lang="en-US" sz="3900" dirty="0" smtClean="0">
                <a:solidFill>
                  <a:schemeClr val="bg1">
                    <a:lumMod val="10000"/>
                  </a:schemeClr>
                </a:solidFill>
              </a:rPr>
              <a:t>Low # of materials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(Hoover Dam – concrete &amp; rebar)</a:t>
            </a:r>
          </a:p>
          <a:p>
            <a:pPr marL="1371600" lvl="2" indent="-457200" algn="l">
              <a:buFont typeface="+mj-lt"/>
              <a:buAutoNum type="alphaUcPeriod"/>
            </a:pP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371600" lvl="2" indent="-457200" algn="l">
              <a:buFont typeface="+mj-lt"/>
              <a:buAutoNum type="alphaUcPeriod"/>
            </a:pPr>
            <a:r>
              <a:rPr lang="en-US" sz="3900" dirty="0" smtClean="0">
                <a:solidFill>
                  <a:schemeClr val="bg1">
                    <a:lumMod val="10000"/>
                  </a:schemeClr>
                </a:solidFill>
              </a:rPr>
              <a:t>Reduce skilled labor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(Pyramids of Giza)</a:t>
            </a:r>
          </a:p>
          <a:p>
            <a:pPr marL="1371600" lvl="2" indent="-457200" algn="l">
              <a:buFont typeface="+mj-lt"/>
              <a:buAutoNum type="alphaUcPeriod"/>
            </a:pP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371600" lvl="2" indent="-457200" algn="l">
              <a:buFont typeface="+mj-lt"/>
              <a:buAutoNum type="alphaUcPeriod"/>
            </a:pPr>
            <a:r>
              <a:rPr lang="en-US" sz="3900" dirty="0" smtClean="0">
                <a:solidFill>
                  <a:schemeClr val="bg1">
                    <a:lumMod val="10000"/>
                  </a:schemeClr>
                </a:solidFill>
              </a:rPr>
              <a:t>Loose tolerance requirements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(Great Wall of China)</a:t>
            </a:r>
          </a:p>
          <a:p>
            <a:pPr marL="1371600" lvl="2" indent="-457200" algn="l">
              <a:buFont typeface="+mj-lt"/>
              <a:buAutoNum type="alphaUcPeriod"/>
            </a:pP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371600" lvl="2" indent="-457200" algn="l">
              <a:buFont typeface="+mj-lt"/>
              <a:buAutoNum type="alphaUcPeriod"/>
            </a:pPr>
            <a:r>
              <a:rPr lang="en-US" sz="3900" dirty="0" smtClean="0">
                <a:solidFill>
                  <a:schemeClr val="bg1">
                    <a:lumMod val="10000"/>
                  </a:schemeClr>
                </a:solidFill>
              </a:rPr>
              <a:t>No tools required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ego automobile)</a:t>
            </a:r>
          </a:p>
          <a:p>
            <a:pPr marL="1371600" lvl="2" indent="-457200" algn="l">
              <a:buFont typeface="+mj-lt"/>
              <a:buAutoNum type="alphaUcPeriod"/>
            </a:pP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371600" lvl="2" indent="-457200" algn="l">
              <a:buFont typeface="+mj-lt"/>
              <a:buAutoNum type="alphaUcPeriod"/>
            </a:pPr>
            <a:r>
              <a:rPr lang="en-US" sz="3900" dirty="0" smtClean="0">
                <a:solidFill>
                  <a:schemeClr val="bg1">
                    <a:lumMod val="10000"/>
                  </a:schemeClr>
                </a:solidFill>
              </a:rPr>
              <a:t>Reduce component cost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(Pig’s straw house)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7630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The key to Design for Manufacture is: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Quality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Aspects</a:t>
            </a:r>
          </a:p>
          <a:p>
            <a:pPr lvl="1"/>
            <a:r>
              <a:rPr lang="en-US" dirty="0" smtClean="0"/>
              <a:t>Actual quality</a:t>
            </a:r>
          </a:p>
          <a:p>
            <a:pPr lvl="1"/>
            <a:r>
              <a:rPr lang="en-US" dirty="0" smtClean="0"/>
              <a:t>Parent brand image &amp; history</a:t>
            </a:r>
          </a:p>
          <a:p>
            <a:pPr lvl="1"/>
            <a:r>
              <a:rPr lang="en-US" dirty="0" smtClean="0"/>
              <a:t>Scarcity / exclusivity</a:t>
            </a:r>
          </a:p>
          <a:p>
            <a:r>
              <a:rPr lang="en-US" dirty="0" smtClean="0"/>
              <a:t>“Made in USA”</a:t>
            </a:r>
          </a:p>
          <a:p>
            <a:pPr lvl="1"/>
            <a:r>
              <a:rPr lang="en-US" dirty="0" smtClean="0"/>
              <a:t>Troy-Bilt</a:t>
            </a:r>
          </a:p>
          <a:p>
            <a:r>
              <a:rPr lang="en-US" dirty="0" smtClean="0"/>
              <a:t>Cars - % retained value</a:t>
            </a:r>
          </a:p>
          <a:p>
            <a:pPr lvl="1"/>
            <a:r>
              <a:rPr lang="en-US" dirty="0" smtClean="0"/>
              <a:t>Lexus vs Altima commercials</a:t>
            </a:r>
          </a:p>
        </p:txBody>
      </p:sp>
    </p:spTree>
    <p:extLst>
      <p:ext uri="{BB962C8B-B14F-4D97-AF65-F5344CB8AC3E}">
        <p14:creationId xmlns:p14="http://schemas.microsoft.com/office/powerpoint/2010/main" val="41885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4419600" cy="3108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Fitted Hats</a:t>
            </a:r>
          </a:p>
          <a:p>
            <a:r>
              <a:rPr lang="en-US" dirty="0" smtClean="0"/>
              <a:t>Laptop Skins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Serotta Personal Fit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at RPI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Fabrication Assistance</a:t>
            </a:r>
            <a:endParaRPr lang="en-US" dirty="0"/>
          </a:p>
          <a:p>
            <a:pPr lvl="1"/>
            <a:r>
              <a:rPr lang="en-US" dirty="0"/>
              <a:t>Conventional Machining</a:t>
            </a:r>
          </a:p>
          <a:p>
            <a:pPr lvl="1"/>
            <a:r>
              <a:rPr lang="en-US" dirty="0"/>
              <a:t>CNC Plasma Cutting</a:t>
            </a:r>
          </a:p>
          <a:p>
            <a:pPr lvl="1"/>
            <a:r>
              <a:rPr lang="en-US" dirty="0"/>
              <a:t>CNC Abrasive </a:t>
            </a:r>
            <a:r>
              <a:rPr lang="en-US" dirty="0" smtClean="0"/>
              <a:t>Water-Jet</a:t>
            </a:r>
          </a:p>
          <a:p>
            <a:pPr lvl="1"/>
            <a:r>
              <a:rPr lang="en-US" dirty="0"/>
              <a:t>3D </a:t>
            </a:r>
            <a:r>
              <a:rPr lang="en-US" dirty="0" smtClean="0"/>
              <a:t>Printing</a:t>
            </a:r>
          </a:p>
          <a:p>
            <a:pPr lvl="1"/>
            <a:r>
              <a:rPr lang="en-US" dirty="0" smtClean="0"/>
              <a:t>Electronics </a:t>
            </a:r>
            <a:endParaRPr lang="en-US" dirty="0"/>
          </a:p>
          <a:p>
            <a:r>
              <a:rPr lang="en-US" dirty="0" smtClean="0"/>
              <a:t>Architecture Wood Shop</a:t>
            </a:r>
          </a:p>
          <a:p>
            <a:r>
              <a:rPr lang="en-US" dirty="0" smtClean="0"/>
              <a:t>Supplies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Aspects</a:t>
            </a:r>
          </a:p>
          <a:p>
            <a:pPr lvl="1"/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Test results</a:t>
            </a:r>
          </a:p>
          <a:p>
            <a:pPr lvl="1"/>
            <a:r>
              <a:rPr lang="en-US" dirty="0" smtClean="0"/>
              <a:t>Material properties / manufacturing process</a:t>
            </a:r>
          </a:p>
          <a:p>
            <a:pPr lvl="1"/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Upper limits of design application</a:t>
            </a:r>
          </a:p>
          <a:p>
            <a:r>
              <a:rPr lang="en-US" dirty="0" smtClean="0"/>
              <a:t>Alienware Computers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ustainability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Aspects</a:t>
            </a:r>
          </a:p>
          <a:p>
            <a:pPr lvl="1"/>
            <a:r>
              <a:rPr lang="en-US" dirty="0" smtClean="0"/>
              <a:t>Recyclability</a:t>
            </a:r>
          </a:p>
          <a:p>
            <a:pPr lvl="1"/>
            <a:r>
              <a:rPr lang="en-US" dirty="0" smtClean="0"/>
              <a:t>Carbon footprint</a:t>
            </a:r>
          </a:p>
          <a:p>
            <a:pPr lvl="1"/>
            <a:r>
              <a:rPr lang="en-US" dirty="0" smtClean="0"/>
              <a:t>Renewable material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Legos</a:t>
            </a:r>
          </a:p>
          <a:p>
            <a:pPr lvl="1"/>
            <a:r>
              <a:rPr lang="en-US" dirty="0" smtClean="0"/>
              <a:t>167 pcs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K’Nex</a:t>
            </a:r>
          </a:p>
          <a:p>
            <a:pPr lvl="1"/>
            <a:r>
              <a:rPr lang="en-US" dirty="0" smtClean="0"/>
              <a:t>475 pcs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47372"/>
            <a:ext cx="2582319" cy="2963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23241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2133600"/>
            <a:ext cx="8001000" cy="3657600"/>
          </a:xfrm>
        </p:spPr>
        <p:txBody>
          <a:bodyPr>
            <a:noAutofit/>
          </a:bodyPr>
          <a:lstStyle/>
          <a:p>
            <a:pPr marL="514350" lvl="0" indent="-514350" algn="l">
              <a:buFont typeface="+mj-lt"/>
              <a:buAutoNum type="alphaUcPeriod"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Lego – Yes.	K’Nex – No.</a:t>
            </a:r>
          </a:p>
          <a:p>
            <a:pPr marL="514350" lvl="0" indent="-514350" algn="l">
              <a:buFont typeface="+mj-lt"/>
              <a:buAutoNum type="alphaUcPeriod"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Lego – No.	K’Nex – Yes.</a:t>
            </a:r>
          </a:p>
          <a:p>
            <a:pPr marL="514350" lvl="0" indent="-514350" algn="l">
              <a:buFont typeface="+mj-lt"/>
              <a:buAutoNum type="alphaUcPeriod"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Both – No.</a:t>
            </a:r>
          </a:p>
          <a:p>
            <a:pPr marL="514350" lvl="0" indent="-514350" algn="l">
              <a:buFont typeface="+mj-lt"/>
              <a:buAutoNum type="alphaUcPeriod"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Both – Yes.</a:t>
            </a:r>
          </a:p>
          <a:p>
            <a:pPr marL="514350" lvl="0" indent="-514350" algn="l">
              <a:buFont typeface="+mj-lt"/>
              <a:buAutoNum type="alphaUcPeriod"/>
            </a:pPr>
            <a:r>
              <a:rPr lang="en-US" sz="4000" dirty="0" smtClean="0">
                <a:solidFill>
                  <a:schemeClr val="bg1">
                    <a:lumMod val="10000"/>
                  </a:schemeClr>
                </a:solidFill>
              </a:rPr>
              <a:t>Inconsistent results, wouldn’t be appropriate to generalize.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81000"/>
            <a:ext cx="8991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Did actual # of pieces inside the box match claimed contents?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Exercise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your project teams (15 mins)</a:t>
            </a:r>
          </a:p>
          <a:p>
            <a:r>
              <a:rPr lang="en-US" dirty="0" smtClean="0"/>
              <a:t>Develop a conceptual design for a vehicle based on Design for “X”</a:t>
            </a:r>
          </a:p>
          <a:p>
            <a:pPr lvl="1"/>
            <a:r>
              <a:rPr lang="en-US" dirty="0" smtClean="0"/>
              <a:t>Standard features</a:t>
            </a:r>
          </a:p>
          <a:p>
            <a:pPr lvl="1"/>
            <a:r>
              <a:rPr lang="en-US" dirty="0" smtClean="0"/>
              <a:t>Option packages</a:t>
            </a:r>
          </a:p>
          <a:p>
            <a:pPr lvl="1"/>
            <a:r>
              <a:rPr lang="en-US" dirty="0" smtClean="0"/>
              <a:t>Six specifications and target values</a:t>
            </a:r>
          </a:p>
          <a:p>
            <a:pPr lvl="1"/>
            <a:endParaRPr lang="en-US" dirty="0" smtClean="0"/>
          </a:p>
          <a:p>
            <a:r>
              <a:rPr lang="en-US" dirty="0"/>
              <a:t>Sustainability(left), Performance (center), Perceived Quality (right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at RPI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305800" cy="4724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Resources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Student Machine Shop – </a:t>
            </a:r>
            <a:r>
              <a:rPr lang="en-US" sz="2400" dirty="0" smtClean="0"/>
              <a:t>JEC 1010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Mr</a:t>
            </a:r>
            <a:r>
              <a:rPr lang="en-US" dirty="0"/>
              <a:t>. John </a:t>
            </a:r>
            <a:r>
              <a:rPr lang="en-US" dirty="0" smtClean="0"/>
              <a:t>Szczesniak x6551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CNC Plasma Cutting and Turning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Conventional Machine Tools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Welding (steel and plastic</a:t>
            </a:r>
            <a:r>
              <a:rPr lang="en-US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Laser Cutter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IED Fabrication </a:t>
            </a:r>
            <a:r>
              <a:rPr lang="en-US" dirty="0" smtClean="0"/>
              <a:t>Area – </a:t>
            </a:r>
            <a:r>
              <a:rPr lang="en-US" sz="2400" dirty="0" smtClean="0"/>
              <a:t>JEC 2332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Electronic Instrumentation &amp; Basic Components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Conventional </a:t>
            </a:r>
            <a:r>
              <a:rPr lang="en-US" dirty="0" smtClean="0"/>
              <a:t>Machine Tools &amp; Hand Tools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Open hours posted on door and LMS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at RPI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305800" cy="4953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Resources</a:t>
            </a:r>
          </a:p>
          <a:p>
            <a:pPr>
              <a:lnSpc>
                <a:spcPct val="90000"/>
              </a:lnSpc>
            </a:pPr>
            <a:r>
              <a:rPr lang="en-US" dirty="0"/>
              <a:t>Douglas </a:t>
            </a:r>
            <a:r>
              <a:rPr lang="en-US" dirty="0" smtClean="0"/>
              <a:t>Mercer ’77 Laboratory </a:t>
            </a:r>
            <a:r>
              <a:rPr lang="en-US" dirty="0"/>
              <a:t>– </a:t>
            </a:r>
            <a:r>
              <a:rPr lang="en-US" sz="2400" dirty="0"/>
              <a:t>JEC </a:t>
            </a:r>
            <a:r>
              <a:rPr lang="en-US" sz="2400" dirty="0" smtClean="0"/>
              <a:t>6204</a:t>
            </a:r>
          </a:p>
          <a:p>
            <a:pPr marL="685800" lvl="2">
              <a:lnSpc>
                <a:spcPct val="90000"/>
              </a:lnSpc>
            </a:pPr>
            <a:r>
              <a:rPr lang="en-US" dirty="0" smtClean="0"/>
              <a:t>Prof. Mona Hella</a:t>
            </a:r>
            <a:r>
              <a:rPr lang="en-US" dirty="0"/>
              <a:t>, </a:t>
            </a:r>
            <a:r>
              <a:rPr lang="en-US" dirty="0" smtClean="0">
                <a:hlinkClick r:id="rId2"/>
              </a:rPr>
              <a:t>hellam@ecse.rpi.edu</a:t>
            </a:r>
            <a:r>
              <a:rPr lang="en-US" dirty="0"/>
              <a:t> </a:t>
            </a:r>
            <a:r>
              <a:rPr lang="en-US" dirty="0" smtClean="0"/>
              <a:t> x6314</a:t>
            </a:r>
            <a:endParaRPr lang="en-US" dirty="0"/>
          </a:p>
          <a:p>
            <a:pPr marL="685800" lvl="2">
              <a:lnSpc>
                <a:spcPct val="90000"/>
              </a:lnSpc>
            </a:pPr>
            <a:r>
              <a:rPr lang="en-US" dirty="0"/>
              <a:t>Soldering/assembly </a:t>
            </a:r>
            <a:r>
              <a:rPr lang="en-US" dirty="0" smtClean="0"/>
              <a:t>space</a:t>
            </a:r>
          </a:p>
          <a:p>
            <a:pPr marL="685800" lvl="2">
              <a:lnSpc>
                <a:spcPct val="90000"/>
              </a:lnSpc>
            </a:pPr>
            <a:r>
              <a:rPr lang="en-US" dirty="0"/>
              <a:t>Manual pick and place, Printed Circuits Board (PCB) </a:t>
            </a:r>
            <a:r>
              <a:rPr lang="en-US" dirty="0" smtClean="0"/>
              <a:t>population</a:t>
            </a:r>
          </a:p>
          <a:p>
            <a:pPr marL="685800" lvl="2">
              <a:lnSpc>
                <a:spcPct val="90000"/>
              </a:lnSpc>
            </a:pPr>
            <a:r>
              <a:rPr lang="en-US" dirty="0"/>
              <a:t>4 test benches </a:t>
            </a:r>
            <a:r>
              <a:rPr lang="en-US" dirty="0" smtClean="0"/>
              <a:t>with </a:t>
            </a:r>
            <a:r>
              <a:rPr lang="en-US" dirty="0"/>
              <a:t>various electronic test </a:t>
            </a:r>
            <a:r>
              <a:rPr lang="en-US" dirty="0" smtClean="0"/>
              <a:t>equipment &amp; specialized equipment</a:t>
            </a:r>
          </a:p>
          <a:p>
            <a:pPr marL="685800" lvl="2">
              <a:lnSpc>
                <a:spcPct val="90000"/>
              </a:lnSpc>
            </a:pPr>
            <a:r>
              <a:rPr lang="en-US" dirty="0"/>
              <a:t>Environmental chamber</a:t>
            </a:r>
          </a:p>
          <a:p>
            <a:pPr marL="685800" lvl="2">
              <a:lnSpc>
                <a:spcPct val="90000"/>
              </a:lnSpc>
            </a:pPr>
            <a:r>
              <a:rPr lang="en-US" dirty="0"/>
              <a:t>Parts room (free electronics parts and a storage area for student projects</a:t>
            </a:r>
            <a:r>
              <a:rPr lang="en-US" dirty="0" smtClean="0"/>
              <a:t>)</a:t>
            </a:r>
            <a:endParaRPr lang="en-US" dirty="0"/>
          </a:p>
          <a:p>
            <a:pPr marL="685800" lvl="2">
              <a:lnSpc>
                <a:spcPct val="90000"/>
              </a:lnSpc>
            </a:pPr>
            <a:r>
              <a:rPr lang="en-US" dirty="0" smtClean="0"/>
              <a:t>Open hours: weekdays + Saturday afternoon </a:t>
            </a:r>
          </a:p>
        </p:txBody>
      </p:sp>
    </p:spTree>
    <p:extLst>
      <p:ext uri="{BB962C8B-B14F-4D97-AF65-F5344CB8AC3E}">
        <p14:creationId xmlns:p14="http://schemas.microsoft.com/office/powerpoint/2010/main" val="23191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at RPI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3DPrinting and AWJ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3D </a:t>
            </a:r>
            <a:r>
              <a:rPr lang="en-US" sz="2000" dirty="0"/>
              <a:t>Printing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E-mail – 3Dprint@rpi.edu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Abrasive Water-Jet </a:t>
            </a:r>
            <a:r>
              <a:rPr lang="en-US" sz="2000" dirty="0" smtClean="0"/>
              <a:t>Cutting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E-mail </a:t>
            </a:r>
            <a:r>
              <a:rPr lang="en-US" sz="1800" dirty="0"/>
              <a:t>- </a:t>
            </a:r>
            <a:r>
              <a:rPr lang="en-US" sz="1800" dirty="0" smtClean="0"/>
              <a:t>AWJlaser@rpi.edu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Forms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LMS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HUB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hlinkClick r:id="rId2"/>
              </a:rPr>
              <a:t>http://manufacturing.eng.rpi.edu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Supplies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Student </a:t>
            </a:r>
            <a:r>
              <a:rPr lang="en-US" sz="2000" dirty="0"/>
              <a:t>Machine </a:t>
            </a:r>
            <a:r>
              <a:rPr lang="en-US" sz="2000" dirty="0" smtClean="0"/>
              <a:t>Shop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R&amp;D Shop – Science Center Basement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Plastic </a:t>
            </a:r>
            <a:r>
              <a:rPr lang="en-US" sz="2000" dirty="0"/>
              <a:t>Stock </a:t>
            </a:r>
            <a:r>
              <a:rPr lang="en-US" sz="2000" dirty="0" smtClean="0"/>
              <a:t>in IED Fabrication Area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See LMS Technical Resources -&gt; Manufacturing resources.pptx</a:t>
            </a:r>
            <a:endParaRPr lang="en-US" sz="1800" dirty="0"/>
          </a:p>
          <a:p>
            <a:pPr lvl="2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8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at RPI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3768437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42326"/>
            <a:ext cx="3768437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-1200000">
            <a:off x="2492348" y="3628704"/>
            <a:ext cx="4433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Forms available on </a:t>
            </a:r>
            <a:r>
              <a:rPr lang="en-US" sz="2400" b="1" dirty="0" smtClean="0">
                <a:solidFill>
                  <a:srgbClr val="FF0000"/>
                </a:solidFill>
              </a:rPr>
              <a:t>the Manufacturing Network Site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at RPI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05800" cy="4267200"/>
          </a:xfrm>
        </p:spPr>
        <p:txBody>
          <a:bodyPr/>
          <a:lstStyle/>
          <a:p>
            <a:r>
              <a:rPr lang="en-US" dirty="0"/>
              <a:t>Manufacturing Network </a:t>
            </a:r>
            <a:r>
              <a:rPr lang="en-US" dirty="0" smtClean="0"/>
              <a:t>Webpage</a:t>
            </a:r>
          </a:p>
          <a:p>
            <a:pPr lvl="1"/>
            <a:r>
              <a:rPr lang="en-US" dirty="0"/>
              <a:t>http://manufacturing.eng.rpi.edu/</a:t>
            </a:r>
            <a:endParaRPr lang="en-US" dirty="0"/>
          </a:p>
          <a:p>
            <a:r>
              <a:rPr lang="en-US" dirty="0" smtClean="0"/>
              <a:t>Manufacturing </a:t>
            </a:r>
            <a:r>
              <a:rPr lang="en-US" dirty="0" smtClean="0"/>
              <a:t>Resources List on LMS</a:t>
            </a:r>
          </a:p>
          <a:p>
            <a:pPr lvl="1"/>
            <a:r>
              <a:rPr lang="en-US" dirty="0" smtClean="0"/>
              <a:t>Local &amp; on-line material and parts suppliers, on-campus contacts</a:t>
            </a:r>
          </a:p>
          <a:p>
            <a:pPr lvl="2"/>
            <a:r>
              <a:rPr lang="en-US" b="1" dirty="0"/>
              <a:t>Technical Resources › </a:t>
            </a:r>
            <a:endParaRPr lang="en-US" b="1" dirty="0" smtClean="0"/>
          </a:p>
          <a:p>
            <a:pPr lvl="3"/>
            <a:r>
              <a:rPr lang="en-US" b="1" dirty="0" smtClean="0"/>
              <a:t>Manufacturing_resources.pptx </a:t>
            </a:r>
            <a:endParaRPr lang="en-US" b="1" dirty="0" smtClean="0"/>
          </a:p>
          <a:p>
            <a:pPr lvl="3"/>
            <a:r>
              <a:rPr lang="en-US" b="1" dirty="0" smtClean="0"/>
              <a:t>Manufacturing Services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03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905000"/>
            <a:ext cx="8610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 – stop by the machine with an idea, we’d love to show you how to operate the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equipment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B – sketch your part and talk to your section 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instructor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 – email CAD file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(.DXF or .STL)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to 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hlinkClick r:id="rId2"/>
              </a:rPr>
              <a:t>3Dprint@rpi.edu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or </a:t>
            </a:r>
            <a:r>
              <a:rPr lang="en-US" sz="2600" dirty="0" smtClean="0">
                <a:solidFill>
                  <a:schemeClr val="bg1">
                    <a:lumMod val="10000"/>
                  </a:schemeClr>
                </a:solidFill>
                <a:hlinkClick r:id="rId3"/>
              </a:rPr>
              <a:t>AWJlaser@rpi.edu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for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price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quote</a:t>
            </a:r>
          </a:p>
          <a:p>
            <a:pPr lvl="0"/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D –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get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form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from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Sam Chiappone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7630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If you want a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Rapid Prototype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Waterjet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cut part, just…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flywheel design template">
  <a:themeElements>
    <a:clrScheme name="Blue flywheel design template 10">
      <a:dk1>
        <a:srgbClr val="336699"/>
      </a:dk1>
      <a:lt1>
        <a:srgbClr val="CCECFF"/>
      </a:lt1>
      <a:dk2>
        <a:srgbClr val="CCFF66"/>
      </a:dk2>
      <a:lt2>
        <a:srgbClr val="336699"/>
      </a:lt2>
      <a:accent1>
        <a:srgbClr val="DFF3FF"/>
      </a:accent1>
      <a:accent2>
        <a:srgbClr val="A6B84A"/>
      </a:accent2>
      <a:accent3>
        <a:srgbClr val="E2F4FF"/>
      </a:accent3>
      <a:accent4>
        <a:srgbClr val="2A5682"/>
      </a:accent4>
      <a:accent5>
        <a:srgbClr val="ECF8FF"/>
      </a:accent5>
      <a:accent6>
        <a:srgbClr val="96A642"/>
      </a:accent6>
      <a:hlink>
        <a:srgbClr val="73B5CF"/>
      </a:hlink>
      <a:folHlink>
        <a:srgbClr val="008080"/>
      </a:folHlink>
    </a:clrScheme>
    <a:fontScheme name="Blue flywheel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flywheel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E9B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BF2D7"/>
        </a:accent5>
        <a:accent6>
          <a:srgbClr val="2D2D8A"/>
        </a:accent6>
        <a:hlink>
          <a:srgbClr val="339966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DEBA"/>
        </a:accent1>
        <a:accent2>
          <a:srgbClr val="F1FFCD"/>
        </a:accent2>
        <a:accent3>
          <a:srgbClr val="FFFFFF"/>
        </a:accent3>
        <a:accent4>
          <a:srgbClr val="000000"/>
        </a:accent4>
        <a:accent5>
          <a:srgbClr val="E7ECD9"/>
        </a:accent5>
        <a:accent6>
          <a:srgbClr val="DAE7BA"/>
        </a:accent6>
        <a:hlink>
          <a:srgbClr val="7B7D37"/>
        </a:hlink>
        <a:folHlink>
          <a:srgbClr val="3A62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3">
        <a:dk1>
          <a:srgbClr val="777777"/>
        </a:dk1>
        <a:lt1>
          <a:srgbClr val="333333"/>
        </a:lt1>
        <a:dk2>
          <a:srgbClr val="000066"/>
        </a:dk2>
        <a:lt2>
          <a:srgbClr val="D1D1CB"/>
        </a:lt2>
        <a:accent1>
          <a:srgbClr val="99998D"/>
        </a:accent1>
        <a:accent2>
          <a:srgbClr val="6292C6"/>
        </a:accent2>
        <a:accent3>
          <a:srgbClr val="AAAAB8"/>
        </a:accent3>
        <a:accent4>
          <a:srgbClr val="2A2A2A"/>
        </a:accent4>
        <a:accent5>
          <a:srgbClr val="CACAC5"/>
        </a:accent5>
        <a:accent6>
          <a:srgbClr val="5884B3"/>
        </a:accent6>
        <a:hlink>
          <a:srgbClr val="FEF4AA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flywheel design template 4">
        <a:dk1>
          <a:srgbClr val="333333"/>
        </a:dk1>
        <a:lt1>
          <a:srgbClr val="FFFFFF"/>
        </a:lt1>
        <a:dk2>
          <a:srgbClr val="D1D1CB"/>
        </a:dk2>
        <a:lt2>
          <a:srgbClr val="777777"/>
        </a:lt2>
        <a:accent1>
          <a:srgbClr val="99998D"/>
        </a:accent1>
        <a:accent2>
          <a:srgbClr val="6292C6"/>
        </a:accent2>
        <a:accent3>
          <a:srgbClr val="FFFFFF"/>
        </a:accent3>
        <a:accent4>
          <a:srgbClr val="2A2A2A"/>
        </a:accent4>
        <a:accent5>
          <a:srgbClr val="CACAC5"/>
        </a:accent5>
        <a:accent6>
          <a:srgbClr val="5884B3"/>
        </a:accent6>
        <a:hlink>
          <a:srgbClr val="FEF4AA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ABCF7F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4C0"/>
        </a:accent5>
        <a:accent6>
          <a:srgbClr val="E78A5C"/>
        </a:accent6>
        <a:hlink>
          <a:srgbClr val="EA552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7">
        <a:dk1>
          <a:srgbClr val="85CADF"/>
        </a:dk1>
        <a:lt1>
          <a:srgbClr val="DBF0FF"/>
        </a:lt1>
        <a:dk2>
          <a:srgbClr val="CCFFFF"/>
        </a:dk2>
        <a:lt2>
          <a:srgbClr val="003366"/>
        </a:lt2>
        <a:accent1>
          <a:srgbClr val="3F709D"/>
        </a:accent1>
        <a:accent2>
          <a:srgbClr val="00B000"/>
        </a:accent2>
        <a:accent3>
          <a:srgbClr val="EAF6FF"/>
        </a:accent3>
        <a:accent4>
          <a:srgbClr val="71ACBE"/>
        </a:accent4>
        <a:accent5>
          <a:srgbClr val="AFBBCC"/>
        </a:accent5>
        <a:accent6>
          <a:srgbClr val="009F00"/>
        </a:accent6>
        <a:hlink>
          <a:srgbClr val="66CCFF"/>
        </a:hlink>
        <a:folHlink>
          <a:srgbClr val="FFF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8">
        <a:dk1>
          <a:srgbClr val="663300"/>
        </a:dk1>
        <a:lt1>
          <a:srgbClr val="D2BA9E"/>
        </a:lt1>
        <a:dk2>
          <a:srgbClr val="DFC08D"/>
        </a:dk2>
        <a:lt2>
          <a:srgbClr val="2D2015"/>
        </a:lt2>
        <a:accent1>
          <a:srgbClr val="C6DF95"/>
        </a:accent1>
        <a:accent2>
          <a:srgbClr val="8F5F2F"/>
        </a:accent2>
        <a:accent3>
          <a:srgbClr val="E5D9CC"/>
        </a:accent3>
        <a:accent4>
          <a:srgbClr val="562A00"/>
        </a:accent4>
        <a:accent5>
          <a:srgbClr val="DFECC8"/>
        </a:accent5>
        <a:accent6>
          <a:srgbClr val="81552A"/>
        </a:accent6>
        <a:hlink>
          <a:srgbClr val="CCB400"/>
        </a:hlink>
        <a:folHlink>
          <a:srgbClr val="5C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9">
        <a:dk1>
          <a:srgbClr val="969696"/>
        </a:dk1>
        <a:lt1>
          <a:srgbClr val="DEF6F1"/>
        </a:lt1>
        <a:dk2>
          <a:srgbClr val="8BCD33"/>
        </a:dk2>
        <a:lt2>
          <a:srgbClr val="969696"/>
        </a:lt2>
        <a:accent1>
          <a:srgbClr val="E8FFCD"/>
        </a:accent1>
        <a:accent2>
          <a:srgbClr val="8DC6FF"/>
        </a:accent2>
        <a:accent3>
          <a:srgbClr val="ECFAF7"/>
        </a:accent3>
        <a:accent4>
          <a:srgbClr val="7F7F7F"/>
        </a:accent4>
        <a:accent5>
          <a:srgbClr val="F2FFE3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10">
        <a:dk1>
          <a:srgbClr val="336699"/>
        </a:dk1>
        <a:lt1>
          <a:srgbClr val="CCECFF"/>
        </a:lt1>
        <a:dk2>
          <a:srgbClr val="CCFF66"/>
        </a:dk2>
        <a:lt2>
          <a:srgbClr val="336699"/>
        </a:lt2>
        <a:accent1>
          <a:srgbClr val="DFF3FF"/>
        </a:accent1>
        <a:accent2>
          <a:srgbClr val="A6B84A"/>
        </a:accent2>
        <a:accent3>
          <a:srgbClr val="E2F4FF"/>
        </a:accent3>
        <a:accent4>
          <a:srgbClr val="2A5682"/>
        </a:accent4>
        <a:accent5>
          <a:srgbClr val="ECF8FF"/>
        </a:accent5>
        <a:accent6>
          <a:srgbClr val="96A642"/>
        </a:accent6>
        <a:hlink>
          <a:srgbClr val="73B5CF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11">
        <a:dk1>
          <a:srgbClr val="000000"/>
        </a:dk1>
        <a:lt1>
          <a:srgbClr val="FFFFD9"/>
        </a:lt1>
        <a:dk2>
          <a:srgbClr val="663300"/>
        </a:dk2>
        <a:lt2>
          <a:srgbClr val="777777"/>
        </a:lt2>
        <a:accent1>
          <a:srgbClr val="F6FDE1"/>
        </a:accent1>
        <a:accent2>
          <a:srgbClr val="BFC39F"/>
        </a:accent2>
        <a:accent3>
          <a:srgbClr val="FFFFE9"/>
        </a:accent3>
        <a:accent4>
          <a:srgbClr val="000000"/>
        </a:accent4>
        <a:accent5>
          <a:srgbClr val="FAFEEE"/>
        </a:accent5>
        <a:accent6>
          <a:srgbClr val="ADB090"/>
        </a:accent6>
        <a:hlink>
          <a:srgbClr val="FE7F52"/>
        </a:hlink>
        <a:folHlink>
          <a:srgbClr val="F836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flywheel design template 12">
        <a:dk1>
          <a:srgbClr val="969696"/>
        </a:dk1>
        <a:lt1>
          <a:srgbClr val="DADAE6"/>
        </a:lt1>
        <a:dk2>
          <a:srgbClr val="FFFFFF"/>
        </a:dk2>
        <a:lt2>
          <a:srgbClr val="3E3E5C"/>
        </a:lt2>
        <a:accent1>
          <a:srgbClr val="C4CFE6"/>
        </a:accent1>
        <a:accent2>
          <a:srgbClr val="9DE719"/>
        </a:accent2>
        <a:accent3>
          <a:srgbClr val="EAEAF0"/>
        </a:accent3>
        <a:accent4>
          <a:srgbClr val="7F7F7F"/>
        </a:accent4>
        <a:accent5>
          <a:srgbClr val="DEE4F0"/>
        </a:accent5>
        <a:accent6>
          <a:srgbClr val="8ED116"/>
        </a:accent6>
        <a:hlink>
          <a:srgbClr val="0066CC"/>
        </a:hlink>
        <a:folHlink>
          <a:srgbClr val="FAFF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4616</TotalTime>
  <Words>1539</Words>
  <Application>Microsoft Office PowerPoint</Application>
  <PresentationFormat>On-screen Show (4:3)</PresentationFormat>
  <Paragraphs>359</Paragraphs>
  <Slides>34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Blue flywheel design template</vt:lpstr>
      <vt:lpstr>Design for X  and Prototyping at RPI</vt:lpstr>
      <vt:lpstr>Learning Objectives </vt:lpstr>
      <vt:lpstr>Prototyping at RPI</vt:lpstr>
      <vt:lpstr>Prototyping at RPI</vt:lpstr>
      <vt:lpstr>Prototyping at RPI</vt:lpstr>
      <vt:lpstr>Prototyping at RPI</vt:lpstr>
      <vt:lpstr>Prototyping at RPI</vt:lpstr>
      <vt:lpstr>Prototyping at RPI</vt:lpstr>
      <vt:lpstr>If you want a Rapid Prototype or Waterjet cut part, just…</vt:lpstr>
      <vt:lpstr>Design for X</vt:lpstr>
      <vt:lpstr>Function : Provide Light</vt:lpstr>
      <vt:lpstr>Forks</vt:lpstr>
      <vt:lpstr>Product Difference?</vt:lpstr>
      <vt:lpstr>Bicycle Comparison</vt:lpstr>
      <vt:lpstr>How many Next Amplifier 26” Men’s bikes does Walmart sell per year in the US?</vt:lpstr>
      <vt:lpstr>Bicycle Comparison</vt:lpstr>
      <vt:lpstr>Market Comparison 2009 Data National Bike Dealers Association - http://nbda.com/articles/industry-overview-2009-pg34.htm</vt:lpstr>
      <vt:lpstr>What makes these different? Consumer</vt:lpstr>
      <vt:lpstr>What makes these different? Production</vt:lpstr>
      <vt:lpstr>Design for “X”</vt:lpstr>
      <vt:lpstr>Design For Manufacturing Defined </vt:lpstr>
      <vt:lpstr>Design for Manufacturing Process Steps </vt:lpstr>
      <vt:lpstr>Guidelines for Reducing Manufacturing Costs </vt:lpstr>
      <vt:lpstr>Reduce Assembly Costs </vt:lpstr>
      <vt:lpstr>Step 3 – Reduce Assembly Costs </vt:lpstr>
      <vt:lpstr>Guidelines for Reducing Assembly Costs </vt:lpstr>
      <vt:lpstr>The key to Design for Manufacture is:</vt:lpstr>
      <vt:lpstr>Perceived Quality</vt:lpstr>
      <vt:lpstr>Customization</vt:lpstr>
      <vt:lpstr>Performance</vt:lpstr>
      <vt:lpstr>Sustainability</vt:lpstr>
      <vt:lpstr>Design for ??</vt:lpstr>
      <vt:lpstr>Did actual # of pieces inside the box match claimed contents?</vt:lpstr>
      <vt:lpstr>Team Exercise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Bicycle Comparison</dc:title>
  <dc:creator>student</dc:creator>
  <cp:lastModifiedBy>Mark Anderson</cp:lastModifiedBy>
  <cp:revision>101</cp:revision>
  <dcterms:created xsi:type="dcterms:W3CDTF">2011-03-17T13:04:31Z</dcterms:created>
  <dcterms:modified xsi:type="dcterms:W3CDTF">2016-03-29T14:01:28Z</dcterms:modified>
</cp:coreProperties>
</file>