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81"/>
  </p:notesMasterIdLst>
  <p:handoutMasterIdLst>
    <p:handoutMasterId r:id="rId82"/>
  </p:handoutMasterIdLst>
  <p:sldIdLst>
    <p:sldId id="312" r:id="rId2"/>
    <p:sldId id="256" r:id="rId3"/>
    <p:sldId id="286" r:id="rId4"/>
    <p:sldId id="262" r:id="rId5"/>
    <p:sldId id="270" r:id="rId6"/>
    <p:sldId id="339" r:id="rId7"/>
    <p:sldId id="295" r:id="rId8"/>
    <p:sldId id="402" r:id="rId9"/>
    <p:sldId id="257" r:id="rId10"/>
    <p:sldId id="275" r:id="rId11"/>
    <p:sldId id="284" r:id="rId12"/>
    <p:sldId id="260" r:id="rId13"/>
    <p:sldId id="278" r:id="rId14"/>
    <p:sldId id="279" r:id="rId15"/>
    <p:sldId id="280" r:id="rId16"/>
    <p:sldId id="276" r:id="rId17"/>
    <p:sldId id="403" r:id="rId18"/>
    <p:sldId id="287" r:id="rId19"/>
    <p:sldId id="288" r:id="rId20"/>
    <p:sldId id="359" r:id="rId21"/>
    <p:sldId id="366" r:id="rId22"/>
    <p:sldId id="409" r:id="rId23"/>
    <p:sldId id="410" r:id="rId24"/>
    <p:sldId id="411" r:id="rId25"/>
    <p:sldId id="412" r:id="rId26"/>
    <p:sldId id="405" r:id="rId27"/>
    <p:sldId id="396" r:id="rId28"/>
    <p:sldId id="404" r:id="rId29"/>
    <p:sldId id="406" r:id="rId30"/>
    <p:sldId id="401" r:id="rId31"/>
    <p:sldId id="289" r:id="rId32"/>
    <p:sldId id="291" r:id="rId33"/>
    <p:sldId id="290" r:id="rId34"/>
    <p:sldId id="367" r:id="rId35"/>
    <p:sldId id="293" r:id="rId36"/>
    <p:sldId id="356" r:id="rId37"/>
    <p:sldId id="357" r:id="rId38"/>
    <p:sldId id="407" r:id="rId39"/>
    <p:sldId id="408" r:id="rId40"/>
    <p:sldId id="328" r:id="rId41"/>
    <p:sldId id="330" r:id="rId42"/>
    <p:sldId id="332" r:id="rId43"/>
    <p:sldId id="333" r:id="rId44"/>
    <p:sldId id="335" r:id="rId45"/>
    <p:sldId id="336" r:id="rId46"/>
    <p:sldId id="334" r:id="rId47"/>
    <p:sldId id="347" r:id="rId48"/>
    <p:sldId id="337" r:id="rId49"/>
    <p:sldId id="338" r:id="rId50"/>
    <p:sldId id="362" r:id="rId51"/>
    <p:sldId id="399" r:id="rId52"/>
    <p:sldId id="400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7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1535" autoAdjust="0"/>
  </p:normalViewPr>
  <p:slideViewPr>
    <p:cSldViewPr>
      <p:cViewPr>
        <p:scale>
          <a:sx n="93" d="100"/>
          <a:sy n="93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9414"/>
    </p:cViewPr>
  </p:sorterViewPr>
  <p:notesViewPr>
    <p:cSldViewPr>
      <p:cViewPr varScale="1">
        <p:scale>
          <a:sx n="83" d="100"/>
          <a:sy n="83" d="100"/>
        </p:scale>
        <p:origin x="-3096" y="-84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2D07A-96EF-419E-BFB2-7AB759BCFD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9770E9-762B-4132-9FC6-786F23E0A0C1}">
      <dgm:prSet/>
      <dgm:spPr/>
      <dgm:t>
        <a:bodyPr/>
        <a:lstStyle/>
        <a:p>
          <a:pPr rtl="0"/>
          <a:r>
            <a:rPr lang="en-US" dirty="0" smtClean="0"/>
            <a:t>Key Ingredients</a:t>
          </a:r>
          <a:endParaRPr lang="en-US" dirty="0"/>
        </a:p>
      </dgm:t>
    </dgm:pt>
    <dgm:pt modelId="{985362BB-4026-4A42-ADD9-8FED9BE42247}" type="parTrans" cxnId="{1B8498B6-BBDD-4F8F-B5AA-A4D3F09C7429}">
      <dgm:prSet/>
      <dgm:spPr/>
      <dgm:t>
        <a:bodyPr/>
        <a:lstStyle/>
        <a:p>
          <a:endParaRPr lang="en-US"/>
        </a:p>
      </dgm:t>
    </dgm:pt>
    <dgm:pt modelId="{4A7D4013-DCB3-4370-99E9-7EA7E6331596}" type="sibTrans" cxnId="{1B8498B6-BBDD-4F8F-B5AA-A4D3F09C7429}">
      <dgm:prSet/>
      <dgm:spPr/>
      <dgm:t>
        <a:bodyPr/>
        <a:lstStyle/>
        <a:p>
          <a:endParaRPr lang="en-US"/>
        </a:p>
      </dgm:t>
    </dgm:pt>
    <dgm:pt modelId="{4146BDD0-1FFC-41AA-98DD-445B28B9B6EE}">
      <dgm:prSet/>
      <dgm:spPr/>
      <dgm:t>
        <a:bodyPr/>
        <a:lstStyle/>
        <a:p>
          <a:pPr rtl="0"/>
          <a:r>
            <a:rPr lang="en-US" dirty="0" smtClean="0"/>
            <a:t>Take one </a:t>
          </a:r>
          <a:r>
            <a:rPr lang="en-US" dirty="0" err="1" smtClean="0"/>
            <a:t>WiiMote</a:t>
          </a:r>
          <a:endParaRPr lang="en-US" dirty="0"/>
        </a:p>
      </dgm:t>
    </dgm:pt>
    <dgm:pt modelId="{64134212-78BA-4774-AD28-B0839591107E}" type="parTrans" cxnId="{DB8ADD14-765F-4365-B02D-67A323C43850}">
      <dgm:prSet/>
      <dgm:spPr/>
      <dgm:t>
        <a:bodyPr/>
        <a:lstStyle/>
        <a:p>
          <a:endParaRPr lang="en-US"/>
        </a:p>
      </dgm:t>
    </dgm:pt>
    <dgm:pt modelId="{754773BD-FEAB-4C0A-A114-54838B046771}" type="sibTrans" cxnId="{DB8ADD14-765F-4365-B02D-67A323C43850}">
      <dgm:prSet/>
      <dgm:spPr/>
      <dgm:t>
        <a:bodyPr/>
        <a:lstStyle/>
        <a:p>
          <a:endParaRPr lang="en-US"/>
        </a:p>
      </dgm:t>
    </dgm:pt>
    <dgm:pt modelId="{B4E65858-0201-4BD2-B881-65AB95D92FAA}">
      <dgm:prSet/>
      <dgm:spPr/>
      <dgm:t>
        <a:bodyPr/>
        <a:lstStyle/>
        <a:p>
          <a:pPr rtl="0"/>
          <a:r>
            <a:rPr lang="en-US" dirty="0" smtClean="0"/>
            <a:t>Add one Lenovo Laptop</a:t>
          </a:r>
          <a:endParaRPr lang="en-US" dirty="0"/>
        </a:p>
      </dgm:t>
    </dgm:pt>
    <dgm:pt modelId="{65223933-664B-475C-BED6-FA044A1678B3}" type="parTrans" cxnId="{073DFA72-E236-4857-B3E9-F4CBEC0E5C39}">
      <dgm:prSet/>
      <dgm:spPr/>
      <dgm:t>
        <a:bodyPr/>
        <a:lstStyle/>
        <a:p>
          <a:endParaRPr lang="en-US"/>
        </a:p>
      </dgm:t>
    </dgm:pt>
    <dgm:pt modelId="{4CDD669F-686E-4D40-A9D0-B076F97363B2}" type="sibTrans" cxnId="{073DFA72-E236-4857-B3E9-F4CBEC0E5C39}">
      <dgm:prSet/>
      <dgm:spPr/>
      <dgm:t>
        <a:bodyPr/>
        <a:lstStyle/>
        <a:p>
          <a:endParaRPr lang="en-US"/>
        </a:p>
      </dgm:t>
    </dgm:pt>
    <dgm:pt modelId="{0B3384E2-667E-42C7-A7C3-DDC098E0BC03}">
      <dgm:prSet/>
      <dgm:spPr/>
      <dgm:t>
        <a:bodyPr/>
        <a:lstStyle/>
        <a:p>
          <a:pPr rtl="0"/>
          <a:r>
            <a:rPr lang="en-US" dirty="0" smtClean="0"/>
            <a:t>Use their built-in Bluetooth Communications</a:t>
          </a:r>
          <a:endParaRPr lang="en-US" dirty="0"/>
        </a:p>
      </dgm:t>
    </dgm:pt>
    <dgm:pt modelId="{55B986F0-4CB6-4B75-B047-F681DE820517}" type="parTrans" cxnId="{12A20C00-5957-4EE4-AE3A-98C5DCCF8480}">
      <dgm:prSet/>
      <dgm:spPr/>
      <dgm:t>
        <a:bodyPr/>
        <a:lstStyle/>
        <a:p>
          <a:endParaRPr lang="en-US"/>
        </a:p>
      </dgm:t>
    </dgm:pt>
    <dgm:pt modelId="{9D76022B-1A95-44EE-8EC8-ECCC491EB660}" type="sibTrans" cxnId="{12A20C00-5957-4EE4-AE3A-98C5DCCF8480}">
      <dgm:prSet/>
      <dgm:spPr/>
      <dgm:t>
        <a:bodyPr/>
        <a:lstStyle/>
        <a:p>
          <a:endParaRPr lang="en-US"/>
        </a:p>
      </dgm:t>
    </dgm:pt>
    <dgm:pt modelId="{AF8DDB63-B862-4626-98E6-09197BDC4B1D}">
      <dgm:prSet/>
      <dgm:spPr/>
      <dgm:t>
        <a:bodyPr/>
        <a:lstStyle/>
        <a:p>
          <a:pPr rtl="0"/>
          <a:r>
            <a:rPr lang="en-US" dirty="0" smtClean="0"/>
            <a:t>Sprinkle them with a little </a:t>
          </a:r>
          <a:r>
            <a:rPr lang="en-US" dirty="0" err="1" smtClean="0"/>
            <a:t>LabVIEW</a:t>
          </a:r>
          <a:r>
            <a:rPr lang="en-US" dirty="0" smtClean="0"/>
            <a:t> programming</a:t>
          </a:r>
          <a:endParaRPr lang="en-US" dirty="0"/>
        </a:p>
      </dgm:t>
    </dgm:pt>
    <dgm:pt modelId="{6571471D-D857-43BE-B691-555BB8560EDB}" type="parTrans" cxnId="{A2904439-B30D-48AF-8FB4-972A792D4CD8}">
      <dgm:prSet/>
      <dgm:spPr/>
      <dgm:t>
        <a:bodyPr/>
        <a:lstStyle/>
        <a:p>
          <a:endParaRPr lang="en-US"/>
        </a:p>
      </dgm:t>
    </dgm:pt>
    <dgm:pt modelId="{9CCC2079-9E8F-40C3-A493-8C43616B6C72}" type="sibTrans" cxnId="{A2904439-B30D-48AF-8FB4-972A792D4CD8}">
      <dgm:prSet/>
      <dgm:spPr/>
      <dgm:t>
        <a:bodyPr/>
        <a:lstStyle/>
        <a:p>
          <a:endParaRPr lang="en-US"/>
        </a:p>
      </dgm:t>
    </dgm:pt>
    <dgm:pt modelId="{092AFD0F-DC57-49C2-96C9-A30F10E3D081}" type="pres">
      <dgm:prSet presAssocID="{3C22D07A-96EF-419E-BFB2-7AB759BCFD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D876D-AB47-46DE-8D4D-853D02B30869}" type="pres">
      <dgm:prSet presAssocID="{379770E9-762B-4132-9FC6-786F23E0A0C1}" presName="linNode" presStyleCnt="0"/>
      <dgm:spPr/>
    </dgm:pt>
    <dgm:pt modelId="{29FDFE52-8F13-4968-88AC-506428898011}" type="pres">
      <dgm:prSet presAssocID="{379770E9-762B-4132-9FC6-786F23E0A0C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60E7-786F-4B6D-8C56-8FAF8610EEF6}" type="pres">
      <dgm:prSet presAssocID="{379770E9-762B-4132-9FC6-786F23E0A0C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C7C62-08D4-4774-AFFD-D5E24AD77492}" type="presOf" srcId="{3C22D07A-96EF-419E-BFB2-7AB759BCFDD0}" destId="{092AFD0F-DC57-49C2-96C9-A30F10E3D081}" srcOrd="0" destOrd="0" presId="urn:microsoft.com/office/officeart/2005/8/layout/vList5"/>
    <dgm:cxn modelId="{12A20C00-5957-4EE4-AE3A-98C5DCCF8480}" srcId="{379770E9-762B-4132-9FC6-786F23E0A0C1}" destId="{0B3384E2-667E-42C7-A7C3-DDC098E0BC03}" srcOrd="2" destOrd="0" parTransId="{55B986F0-4CB6-4B75-B047-F681DE820517}" sibTransId="{9D76022B-1A95-44EE-8EC8-ECCC491EB660}"/>
    <dgm:cxn modelId="{A2904439-B30D-48AF-8FB4-972A792D4CD8}" srcId="{379770E9-762B-4132-9FC6-786F23E0A0C1}" destId="{AF8DDB63-B862-4626-98E6-09197BDC4B1D}" srcOrd="3" destOrd="0" parTransId="{6571471D-D857-43BE-B691-555BB8560EDB}" sibTransId="{9CCC2079-9E8F-40C3-A493-8C43616B6C72}"/>
    <dgm:cxn modelId="{D417C576-D9E9-44FF-B507-850C741A27B5}" type="presOf" srcId="{AF8DDB63-B862-4626-98E6-09197BDC4B1D}" destId="{094C60E7-786F-4B6D-8C56-8FAF8610EEF6}" srcOrd="0" destOrd="3" presId="urn:microsoft.com/office/officeart/2005/8/layout/vList5"/>
    <dgm:cxn modelId="{073DFA72-E236-4857-B3E9-F4CBEC0E5C39}" srcId="{379770E9-762B-4132-9FC6-786F23E0A0C1}" destId="{B4E65858-0201-4BD2-B881-65AB95D92FAA}" srcOrd="1" destOrd="0" parTransId="{65223933-664B-475C-BED6-FA044A1678B3}" sibTransId="{4CDD669F-686E-4D40-A9D0-B076F97363B2}"/>
    <dgm:cxn modelId="{04672316-D789-41D9-B509-111EFEBE0609}" type="presOf" srcId="{4146BDD0-1FFC-41AA-98DD-445B28B9B6EE}" destId="{094C60E7-786F-4B6D-8C56-8FAF8610EEF6}" srcOrd="0" destOrd="0" presId="urn:microsoft.com/office/officeart/2005/8/layout/vList5"/>
    <dgm:cxn modelId="{1B8498B6-BBDD-4F8F-B5AA-A4D3F09C7429}" srcId="{3C22D07A-96EF-419E-BFB2-7AB759BCFDD0}" destId="{379770E9-762B-4132-9FC6-786F23E0A0C1}" srcOrd="0" destOrd="0" parTransId="{985362BB-4026-4A42-ADD9-8FED9BE42247}" sibTransId="{4A7D4013-DCB3-4370-99E9-7EA7E6331596}"/>
    <dgm:cxn modelId="{BF7C15DA-7C45-490D-8859-72E9B83847CA}" type="presOf" srcId="{379770E9-762B-4132-9FC6-786F23E0A0C1}" destId="{29FDFE52-8F13-4968-88AC-506428898011}" srcOrd="0" destOrd="0" presId="urn:microsoft.com/office/officeart/2005/8/layout/vList5"/>
    <dgm:cxn modelId="{DB8ADD14-765F-4365-B02D-67A323C43850}" srcId="{379770E9-762B-4132-9FC6-786F23E0A0C1}" destId="{4146BDD0-1FFC-41AA-98DD-445B28B9B6EE}" srcOrd="0" destOrd="0" parTransId="{64134212-78BA-4774-AD28-B0839591107E}" sibTransId="{754773BD-FEAB-4C0A-A114-54838B046771}"/>
    <dgm:cxn modelId="{AD5E7D1B-C978-4C2D-8DCB-8975F0A0BED6}" type="presOf" srcId="{0B3384E2-667E-42C7-A7C3-DDC098E0BC03}" destId="{094C60E7-786F-4B6D-8C56-8FAF8610EEF6}" srcOrd="0" destOrd="2" presId="urn:microsoft.com/office/officeart/2005/8/layout/vList5"/>
    <dgm:cxn modelId="{D1B51F77-3A76-42E4-A8EB-7C3CA65BC255}" type="presOf" srcId="{B4E65858-0201-4BD2-B881-65AB95D92FAA}" destId="{094C60E7-786F-4B6D-8C56-8FAF8610EEF6}" srcOrd="0" destOrd="1" presId="urn:microsoft.com/office/officeart/2005/8/layout/vList5"/>
    <dgm:cxn modelId="{CF2D9ABE-35B8-4C1D-9E75-44212AE38A78}" type="presParOf" srcId="{092AFD0F-DC57-49C2-96C9-A30F10E3D081}" destId="{BA2D876D-AB47-46DE-8D4D-853D02B30869}" srcOrd="0" destOrd="0" presId="urn:microsoft.com/office/officeart/2005/8/layout/vList5"/>
    <dgm:cxn modelId="{8734B956-761B-444B-9979-BD65962DA9BA}" type="presParOf" srcId="{BA2D876D-AB47-46DE-8D4D-853D02B30869}" destId="{29FDFE52-8F13-4968-88AC-506428898011}" srcOrd="0" destOrd="0" presId="urn:microsoft.com/office/officeart/2005/8/layout/vList5"/>
    <dgm:cxn modelId="{454C6C3D-4287-41FB-A3FA-3536181F3127}" type="presParOf" srcId="{BA2D876D-AB47-46DE-8D4D-853D02B30869}" destId="{094C60E7-786F-4B6D-8C56-8FAF8610EE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2C97B2DA-06AF-4DCF-B81D-59144D1FD4D1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462BDA3E-7D46-4382-B6E3-C6C740B8CB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933E05FB-6B07-4551-892A-FBBD3A8F4CF1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E7000BE6-2F70-4F05-A455-8E57A8D3F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narnia.cs.ttu.edu/drupal/node/34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zone.ni.com/devzone/cda/tut/p/id/3672" TargetMode="Externa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9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thermostat is a great example</a:t>
            </a:r>
            <a:r>
              <a:rPr lang="en-US" baseline="0" dirty="0" smtClean="0"/>
              <a:t> of KISS. Do we all know what KISS is?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does the drinking bird do? Its an oscillator!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3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most of us, this should</a:t>
            </a:r>
            <a:r>
              <a:rPr lang="en-US" baseline="0" dirty="0" smtClean="0"/>
              <a:t> be a common item.</a:t>
            </a:r>
          </a:p>
          <a:p>
            <a:endParaRPr lang="en-US" baseline="0" dirty="0" smtClean="0"/>
          </a:p>
          <a:p>
            <a:r>
              <a:rPr lang="en-US" dirty="0" smtClean="0"/>
              <a:t>How many have actually “looked under the hood”?</a:t>
            </a:r>
          </a:p>
          <a:p>
            <a:endParaRPr lang="en-US" dirty="0" smtClean="0"/>
          </a:p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1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this case we can imagine that the output device is mechanical, the input device is possibly hydraulic and the controller is a combination of electronics and microcontrollers.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8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Haptic</a:t>
            </a:r>
            <a:r>
              <a:rPr lang="en-US" dirty="0" smtClean="0"/>
              <a:t> technology is the branch of controls where part of the user</a:t>
            </a:r>
            <a:r>
              <a:rPr lang="en-US" baseline="0" dirty="0" smtClean="0"/>
              <a:t> interface includes touch.</a:t>
            </a:r>
          </a:p>
          <a:p>
            <a:endParaRPr lang="en-US" baseline="0" dirty="0" smtClean="0"/>
          </a:p>
          <a:p>
            <a:pPr defTabSz="937626"/>
            <a:r>
              <a:rPr lang="en-US" dirty="0" smtClean="0"/>
              <a:t>For all you gamers, its important to understand “prior art”!</a:t>
            </a:r>
          </a:p>
          <a:p>
            <a:endParaRPr lang="en-US" dirty="0" smtClean="0"/>
          </a:p>
          <a:p>
            <a:r>
              <a:rPr lang="en-US" dirty="0" smtClean="0"/>
              <a:t>This is also used in developing things like surgical instruments</a:t>
            </a:r>
            <a:r>
              <a:rPr lang="en-US" baseline="0" dirty="0" smtClean="0"/>
              <a:t> and is required for developing robots that can pick up eggs without crushing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3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position of the control rods can be changed.</a:t>
            </a:r>
          </a:p>
          <a:p>
            <a:endParaRPr lang="en-US" dirty="0" smtClean="0"/>
          </a:p>
          <a:p>
            <a:r>
              <a:rPr lang="en-US" dirty="0" smtClean="0"/>
              <a:t>When they are deeply inserted, fission is minimized. When removed, maximum fission occurs.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3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70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Open or Closed loop control? And why? If</a:t>
            </a:r>
            <a:r>
              <a:rPr lang="en-US" baseline="0" dirty="0" smtClean="0"/>
              <a:t> there is feedback, where does it come from / how does it happen?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circuit is duplicated for the other wheel motor.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5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Regardless of the sensor’s internal</a:t>
            </a:r>
            <a:r>
              <a:rPr lang="en-US" baseline="0" dirty="0" smtClean="0"/>
              <a:t> ‘physics’ all of these can be measured and produce an electrical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</a:t>
            </a:r>
            <a:r>
              <a:rPr lang="en-US" baseline="0" dirty="0" smtClean="0"/>
              <a:t> come in many types!</a:t>
            </a:r>
          </a:p>
          <a:p>
            <a:r>
              <a:rPr lang="en-US" baseline="0" dirty="0" smtClean="0"/>
              <a:t>Making a list of all your signals, the name of each, what its used for, and the electrical characteristics will help plan your I/O requirements.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Although this is very helpful for circuit based solutions, its critical for microcontroller &amp; computer based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76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LED provides the signal to be monitored</a:t>
            </a:r>
          </a:p>
          <a:p>
            <a:endParaRPr lang="en-US" dirty="0" smtClean="0"/>
          </a:p>
          <a:p>
            <a:r>
              <a:rPr lang="en-US" dirty="0" smtClean="0"/>
              <a:t>Phototransistor</a:t>
            </a:r>
            <a:r>
              <a:rPr lang="en-US" baseline="0" dirty="0" smtClean="0"/>
              <a:t> detects the presence of light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voltage divider provides a reference voltage.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op amp / comparator then compares the phototransistor output voltage to the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phototransistor output is LESS than the reference, the comparator output goes high.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energizes the output power transistor.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allows current to flow through the motor! The diode is there to protect the power transistor from reverse voltage spikes that could destroy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1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LED provides the signal to be monitored</a:t>
            </a:r>
          </a:p>
          <a:p>
            <a:endParaRPr lang="en-US" dirty="0" smtClean="0"/>
          </a:p>
          <a:p>
            <a:r>
              <a:rPr lang="en-US" dirty="0" smtClean="0"/>
              <a:t>Phototransistor</a:t>
            </a:r>
            <a:r>
              <a:rPr lang="en-US" baseline="0" dirty="0" smtClean="0"/>
              <a:t> detects the presence of light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voltage divider provides a reference voltage.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op amp / comparator then compares the phototransistor output voltage to the 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phototransistor output is LESS than the reference, the comparator output goes high.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energizes the output power transistor.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allows current to flow through the motor! The diode is there to protect the power transistor from reverse voltage spikes that could destroy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5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15D0-4ACF-4F20-A2EE-8560EBA2C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4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has a “favorite” microcontroller</a:t>
            </a:r>
            <a:r>
              <a:rPr lang="en-US" baseline="0" dirty="0" smtClean="0"/>
              <a:t> / microprocessor / IO device</a:t>
            </a:r>
          </a:p>
          <a:p>
            <a:r>
              <a:rPr lang="en-US" baseline="0" dirty="0" smtClean="0"/>
              <a:t>PSoC 4 is new to the list! </a:t>
            </a:r>
          </a:p>
          <a:p>
            <a:r>
              <a:rPr lang="en-US" baseline="0" dirty="0" smtClean="0"/>
              <a:t>But the real selection should be made based on the engineering criteria perhaps weighted by your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79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quick </a:t>
            </a:r>
            <a:r>
              <a:rPr lang="en-US" dirty="0" err="1" smtClean="0"/>
              <a:t>iClicker</a:t>
            </a:r>
            <a:r>
              <a:rPr lang="en-US" dirty="0" smtClean="0"/>
              <a:t> Survey</a:t>
            </a:r>
          </a:p>
          <a:p>
            <a:r>
              <a:rPr lang="en-US" dirty="0" smtClean="0"/>
              <a:t>C – hundreds according to the article!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CE40-ADCF-4794-8834-9A33B6C384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</a:t>
            </a:r>
          </a:p>
          <a:p>
            <a:endParaRPr lang="en-US" dirty="0" smtClean="0"/>
          </a:p>
          <a:p>
            <a:r>
              <a:rPr lang="en-US" dirty="0" smtClean="0"/>
              <a:t>A complete system</a:t>
            </a:r>
            <a:r>
              <a:rPr lang="en-US" baseline="0" dirty="0" smtClean="0"/>
              <a:t> can be viewed as a combination of the various elements.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– this is ALSO a Concept Combination Chart! You can, to some degree, mix and match the columns!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9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an open loop system we can have an input device</a:t>
            </a:r>
            <a:r>
              <a:rPr lang="en-US" baseline="0" dirty="0" smtClean="0"/>
              <a:t> that turns it on or off or sets a desired speed.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how do we know the motor actually started or reached the desired speed?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add feedback!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feedback we can know its speed and possibly its position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38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an open loop system we can have an input device</a:t>
            </a:r>
            <a:r>
              <a:rPr lang="en-US" baseline="0" dirty="0" smtClean="0"/>
              <a:t> that turns it on or off or sets a desired speed.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how do we know the motor actually started or reached the desired speed?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add feedback!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feedback we can know its speed and possibly its position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99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you need to figure out what physical principle</a:t>
            </a:r>
            <a:r>
              <a:rPr lang="en-US" baseline="0" dirty="0" smtClean="0"/>
              <a:t> you need to observe &amp; measure.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Line Followers tracked visible or IR light.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Your PC probably uses temperature sensing IC’s to monitor the CPU / motherboard temperature.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Roomba</a:t>
            </a:r>
            <a:r>
              <a:rPr lang="en-US" baseline="0" dirty="0" smtClean="0"/>
              <a:t> “bounces” off the walls by detecting contact.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 sump pump in your house detects the water level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Etc.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Can you think of applications with these other items?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6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</a:t>
            </a:r>
            <a:r>
              <a:rPr lang="en-US" baseline="0" dirty="0" smtClean="0"/>
              <a:t> Selection can be a difficult challenge unless you understand the various types of motor.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the types you might typically find &amp; use in an IED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0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Selecting a motor does not start</a:t>
            </a:r>
            <a:r>
              <a:rPr lang="en-US" baseline="0" dirty="0" smtClean="0"/>
              <a:t> the motor specs. It starts with your design requirements!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What voltage / current range can you power?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fast does the shaft need to turn vs. how fast does the item being turned really need to go?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much space is available to fit the motor into?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If you have gears / pulleys / etc. – what size is the motor shaft?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How much power is needed and at what speeds? Remember the mousetrap cars – some models “stalled” at the start but ran fine once they got moving.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those you seek to find a matching motor.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your project seems to need a different or larger motor you may be able to work with your instructor to simplify your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34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obtain these in the 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4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</a:t>
            </a:r>
            <a:r>
              <a:rPr lang="en-US" baseline="0" dirty="0" smtClean="0"/>
              <a:t> them – its available for sign-out.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schematic shows a power regulator, a control chip and a power amplifier section. By using it as a function block you don’t need to worry about its internal details, only how its applied.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52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0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15D0-4ACF-4F20-A2EE-8560EBA2CBC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9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15D0-4ACF-4F20-A2EE-8560EBA2CBC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0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57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8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Skip over in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91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Skip over in lecture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42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Skip over in lecture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– Why are we sharing this material?</a:t>
            </a:r>
            <a:r>
              <a:rPr lang="en-US" baseline="0" dirty="0" smtClean="0"/>
              <a:t> We hope to bring everyone up to a common understanding of the fundamentals of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6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Skip over in lecture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14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it away Junichi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540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72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6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44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1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96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Front Panel: User</a:t>
            </a:r>
            <a:r>
              <a:rPr lang="en-US" baseline="0" dirty="0" smtClean="0"/>
              <a:t> Interface for the LabVIEW;  </a:t>
            </a:r>
            <a:r>
              <a:rPr lang="en-US" dirty="0" smtClean="0"/>
              <a:t>Palette for adding control</a:t>
            </a:r>
            <a:r>
              <a:rPr lang="en-US" baseline="0" dirty="0" smtClean="0"/>
              <a:t> interface functions</a:t>
            </a:r>
            <a:endParaRPr lang="en-US" dirty="0" smtClean="0"/>
          </a:p>
          <a:p>
            <a:r>
              <a:rPr lang="en-US" dirty="0" smtClean="0"/>
              <a:t>Vi Block Diagram: functional graphic code;  Palette</a:t>
            </a:r>
            <a:r>
              <a:rPr lang="en-US" baseline="0" dirty="0" smtClean="0"/>
              <a:t> for programming functions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9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r>
              <a:rPr lang="en-US" baseline="0" dirty="0" smtClean="0"/>
              <a:t> – Solve a problem using hardware or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905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4443413"/>
            <a:ext cx="5643563" cy="4211637"/>
          </a:xfrm>
          <a:noFill/>
        </p:spPr>
        <p:txBody>
          <a:bodyPr wrap="square" lIns="94623" tIns="47311" rIns="94623" bIns="47311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Design involves a variety of approaches and techniques optimized for different types of developers and applications.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LabVIEW is an open platform that offers a variety of computational models aligned with these needs. You can mix and match these various computational models in one VI.  We’ve discussed graphical dataflow and textual </a:t>
            </a:r>
            <a:r>
              <a:rPr lang="en-US" dirty="0" err="1" smtClean="0"/>
              <a:t>MathScript</a:t>
            </a:r>
            <a:r>
              <a:rPr lang="en-US" dirty="0" smtClean="0"/>
              <a:t>. Other alternatives include C-code (Formula Node, DLLs, LV Microprocessor SDK), dynamic system simulation (with the Control Design &amp; Simulation Module), and state charts (with the </a:t>
            </a:r>
            <a:r>
              <a:rPr lang="en-US" dirty="0" err="1" smtClean="0"/>
              <a:t>Statechart</a:t>
            </a:r>
            <a:r>
              <a:rPr lang="en-US" dirty="0" smtClean="0"/>
              <a:t> Module). In addition, and not represented on this slide, there are a number of options for invoking third party software from LabVIEW.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302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 quick </a:t>
            </a:r>
            <a:r>
              <a:rPr lang="en-US" dirty="0" err="1" smtClean="0"/>
              <a:t>iClicker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4CE40-ADCF-4794-8834-9A33B6C384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32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5029A1-6CEF-4315-99C9-C4CD202143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898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http://narnia.cs.ttu.edu/drupal/node/34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–</a:t>
            </a:r>
            <a:r>
              <a:rPr lang="en-US" dirty="0" smtClean="0"/>
              <a:t> Installing</a:t>
            </a:r>
            <a:r>
              <a:rPr lang="en-US" baseline="0" dirty="0" smtClean="0"/>
              <a:t> LabVIEW to </a:t>
            </a:r>
            <a:r>
              <a:rPr lang="en-US" dirty="0" err="1" smtClean="0"/>
              <a:t>Ubuntu</a:t>
            </a:r>
            <a:endParaRPr lang="en-US" dirty="0" smtClean="0"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31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0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80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77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8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15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Shout out WHAT things </a:t>
            </a:r>
            <a:r>
              <a:rPr lang="en-US" baseline="0" dirty="0" smtClean="0"/>
              <a:t>are controlled?</a:t>
            </a:r>
          </a:p>
          <a:p>
            <a:r>
              <a:rPr lang="en-US" baseline="0" dirty="0" smtClean="0"/>
              <a:t>Shout out HOW they are controlled?</a:t>
            </a:r>
          </a:p>
          <a:p>
            <a:r>
              <a:rPr lang="en-US" baseline="0" dirty="0" smtClean="0"/>
              <a:t>Shout out WHY those are controlled?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/ What / When / Where </a:t>
            </a:r>
            <a:r>
              <a:rPr lang="en-US" baseline="0" smtClean="0"/>
              <a:t>/ Why / How / How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Discrete vs. Continuous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Hysteresis – Thermostat example –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helps keep the system from continuously adjusting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 always desirable!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Open / Closed on next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asked about your</a:t>
            </a:r>
            <a:r>
              <a:rPr lang="en-US" baseline="0" dirty="0" smtClean="0"/>
              <a:t> majors and tried to come up with an example that each of you may recognize.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way of grouping these is by the type of “hardware” used to perform the control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asked about your</a:t>
            </a:r>
            <a:r>
              <a:rPr lang="en-US" baseline="0" dirty="0" smtClean="0"/>
              <a:t> majors and tried to come up with an example that each of you may recognize.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way of grouping these is by the type of “hardware” used to perform the control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BE6-2F70-4F05-A455-8E57A8D3FD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027633-2B86-435D-96C4-93BB86A571C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6C5B5E-85C6-4709-8F7C-1F3AD2AF5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k71GY02diY" TargetMode="External"/><Relationship Id="rId7" Type="http://schemas.openxmlformats.org/officeDocument/2006/relationships/hyperlink" Target="http://www.honeywell.com/sites/honeywell/ourhistory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en.wikipedia.org/wiki/Drinking_bird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RPI-svn-working\ied-pd1\working\Lecture%20Slides\Controls\toilet.mpg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5/Wireless_toilet_control_panel_w._open_lid_Numbered_Buttons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atentsonline.com/175512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thinkquest.org/27954/reactor.htm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en.wikipedia.org/wiki/File:Controlrod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RED2-final-640x480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bedded.com/electronics-blogs/significant-bits/4024611/Motoring-with-microprocessors" TargetMode="External"/><Relationship Id="rId5" Type="http://schemas.openxmlformats.org/officeDocument/2006/relationships/hyperlink" Target="http://www.aliexpress.com/item/2013-New-GIFT-Child-Electric-toy-RC-Car-Bumblebee-Remote-Control-Charge-Car-toys-High-Speed/1346815394.html" TargetMode="Externa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unes.apple.com/us/app/the-little-engine-that-could/id409139980?mt=8" TargetMode="Externa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ibrew.org/wiki/Wiimot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lex.com/WiimoteLib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cibel.ni.com/content/docs/DOC-1353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decibel.ni.com/content/docs/DOC-135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RPI-svn-working\ied-pd1\working\Lecture%20Slides\Controls\wiimote%20demo.wmv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ancengineering.com/corporate/strategic-partner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sual_programming_languag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strument_control" TargetMode="External"/><Relationship Id="rId5" Type="http://schemas.openxmlformats.org/officeDocument/2006/relationships/hyperlink" Target="http://en.wikipedia.org/wiki/Data_acquisition" TargetMode="External"/><Relationship Id="rId4" Type="http://schemas.openxmlformats.org/officeDocument/2006/relationships/hyperlink" Target="http://en.wikipedia.org/wiki/National_Instruments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ubUdY5x3ps" TargetMode="External"/><Relationship Id="rId2" Type="http://schemas.openxmlformats.org/officeDocument/2006/relationships/hyperlink" Target="http://youtu.be/ZHNlKyYzrP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JnMVoaGnTr0HNQwTP_GTww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blog.littlegreenstar.com/wp-content/uploads/happy_earth.jpg&amp;imgrefurl=http://blog.littlegreenstar.com/2007/07/&amp;usg=__3xChghfeqh05hLYU2RvAoyoZ76o=&amp;h=380&amp;w=380&amp;sz=46&amp;hl=en&amp;start=1&amp;tbnid=C-xjBq7tNubx4M:&amp;tbnh=123&amp;tbnw=123&amp;prev=/images?q=happy+earth&amp;gbv=2&amp;hl=en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studentforce.org.uk/toolkit/Pics/sadearth.jpg&amp;imgrefurl=http://www.studentforce.org.uk/toolkit/Communicating.htm&amp;usg=__U1euTqkPqbS7oDUSk9mjqp0m-Pk=&amp;h=264&amp;w=217&amp;sz=15&amp;hl=en&amp;start=14&amp;tbnid=q8fA6jtI81iiPM:&amp;tbnh=112&amp;tbnw=92&amp;prev=/images?q=sad+earth&amp;gbv=2&amp;hl=en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sites.google.com/site/psumashavu/team-pages/biomed/stethkatie/design1/labviewcapture.JPG?attredirects=0" TargetMode="External"/><Relationship Id="rId9" Type="http://schemas.openxmlformats.org/officeDocument/2006/relationships/image" Target="../media/image37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rpi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lstd@rpi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JnMVoaGnTr0HNQwTP_GTww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loolabs.blogspot.com/2010/07/mydaq-piano-staircase-video-live.html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kanaij@rpi.edu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oodwc3@rpi.edu" TargetMode="External"/><Relationship Id="rId4" Type="http://schemas.openxmlformats.org/officeDocument/2006/relationships/hyperlink" Target="mailto:anderm8@rpi.edu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eat_exchange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PI\Pictures\IED\218743DSC_3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294" y="1676400"/>
            <a:ext cx="6909706" cy="4588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Drinking Bird</a:t>
            </a:r>
          </a:p>
          <a:p>
            <a:r>
              <a:rPr lang="en-US" dirty="0" smtClean="0"/>
              <a:t>“Round” Thermostat</a:t>
            </a:r>
          </a:p>
        </p:txBody>
      </p:sp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2565" y="1373803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33839" y="3928646"/>
            <a:ext cx="4633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5"/>
              </a:rPr>
              <a:t>http://en.wikipedia.org/wiki/Drinking_bird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http://www.youtube.com/watch?v=Yk71GY02diY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73760" y="5475982"/>
            <a:ext cx="7472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These examples do not include a </a:t>
            </a:r>
          </a:p>
          <a:p>
            <a:pPr algn="ctr"/>
            <a:r>
              <a:rPr lang="en-US" sz="3200" b="1" dirty="0" smtClean="0"/>
              <a:t>microprocessor / microcontroller!</a:t>
            </a:r>
            <a:endParaRPr lang="en-US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745105"/>
            <a:ext cx="2324100" cy="220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" y="4901625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http://www.honeywell.com/sites/honeywell/ourhistory.htm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Viewed 9/15/2009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133600"/>
            <a:ext cx="2207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Toilet</a:t>
            </a:r>
          </a:p>
        </p:txBody>
      </p:sp>
      <p:pic>
        <p:nvPicPr>
          <p:cNvPr id="6" name="toile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02" y="435935"/>
            <a:ext cx="8979196" cy="59861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Fluid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Toilet Control Panel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840" y="5782270"/>
            <a:ext cx="818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http://upload.wikimedia.org/wikipedia/commons/2/25/Wireless_toilet_control_panel_w._open_lid_Numbered_Buttons.jpg</a:t>
            </a:r>
            <a:r>
              <a:rPr lang="en-US" dirty="0" smtClean="0"/>
              <a:t>, Viewed 9/15/2009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615" y="1208506"/>
            <a:ext cx="7404185" cy="460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Aeronautical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Biplanes used a control stick for pilot</a:t>
            </a:r>
          </a:p>
          <a:p>
            <a:r>
              <a:rPr lang="en-US" dirty="0" smtClean="0"/>
              <a:t>Feedback to pilot from force on the stick</a:t>
            </a:r>
          </a:p>
          <a:p>
            <a:endParaRPr lang="en-US" dirty="0"/>
          </a:p>
        </p:txBody>
      </p:sp>
      <p:pic>
        <p:nvPicPr>
          <p:cNvPr id="4" name="Picture 3" descr="US1755124_Page_1.jpg"/>
          <p:cNvPicPr>
            <a:picLocks noChangeAspect="1"/>
          </p:cNvPicPr>
          <p:nvPr/>
        </p:nvPicPr>
        <p:blipFill>
          <a:blip r:embed="rId3" cstate="print"/>
          <a:srcRect l="9683" t="10345" r="10563" b="18103"/>
          <a:stretch>
            <a:fillRect/>
          </a:stretch>
        </p:blipFill>
        <p:spPr>
          <a:xfrm>
            <a:off x="1524000" y="2743200"/>
            <a:ext cx="6014013" cy="3673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412468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http://www.freepatentsonline.com/1755124.html</a:t>
            </a:r>
            <a:r>
              <a:rPr lang="en-US" sz="1600" dirty="0" smtClean="0"/>
              <a:t>, viewed 9/15/2009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uclear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r>
              <a:rPr lang="en-US" dirty="0" smtClean="0"/>
              <a:t>Reactors use control rods to modulate the speed of the fission process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3780" y="2743200"/>
            <a:ext cx="2485220" cy="283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5626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http://en.wikipedia.org/wiki/File:Controlrods.jpg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Viewed 9/15/2009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6705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– production systems do NOT employ human actuators!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199" y="2286001"/>
            <a:ext cx="4986715" cy="31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3000" y="5410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http://library.thinkquest.org/27954/reactor.htm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Viewed 9/15/2009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 Stand up and</a:t>
            </a:r>
          </a:p>
          <a:p>
            <a:r>
              <a:rPr lang="en-US" sz="2800" dirty="0" smtClean="0"/>
              <a:t>Turn around 3 times</a:t>
            </a:r>
          </a:p>
          <a:p>
            <a:r>
              <a:rPr lang="en-US" sz="2800" dirty="0" smtClean="0"/>
              <a:t>Do You Feel dizzy?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91000" cy="45259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is your body’s balance feedback device? </a:t>
            </a:r>
          </a:p>
          <a:p>
            <a:r>
              <a:rPr lang="en-US" sz="3600" dirty="0" smtClean="0"/>
              <a:t>A – brain</a:t>
            </a:r>
          </a:p>
          <a:p>
            <a:r>
              <a:rPr lang="en-US" sz="3600" dirty="0" smtClean="0"/>
              <a:t>B – muscles</a:t>
            </a:r>
          </a:p>
          <a:p>
            <a:r>
              <a:rPr lang="en-US" sz="3600" dirty="0" smtClean="0"/>
              <a:t>C – inner ear</a:t>
            </a:r>
          </a:p>
          <a:p>
            <a:r>
              <a:rPr lang="en-US" sz="3600" dirty="0" smtClean="0"/>
              <a:t>D - cornea</a:t>
            </a:r>
          </a:p>
          <a:p>
            <a:endParaRPr lang="en-US" sz="3600" dirty="0"/>
          </a:p>
        </p:txBody>
      </p:sp>
      <p:pic>
        <p:nvPicPr>
          <p:cNvPr id="22530" name="Picture 2" descr="C:\Users\Mark\AppData\Local\Microsoft\Windows\Temporary Internet Files\Content.IE5\R282R10W\MCj04257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0"/>
            <a:ext cx="1533525" cy="1397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858000" y="0"/>
            <a:ext cx="1956221" cy="1371600"/>
            <a:chOff x="6807066" y="4953000"/>
            <a:chExt cx="2108334" cy="147825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Why?        How?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Op-amps / Comparators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362200"/>
            <a:ext cx="8534400" cy="2819400"/>
            <a:chOff x="304800" y="2667000"/>
            <a:chExt cx="8534400" cy="2819400"/>
          </a:xfrm>
        </p:grpSpPr>
        <p:sp>
          <p:nvSpPr>
            <p:cNvPr id="6" name="Rectangle 5"/>
            <p:cNvSpPr/>
            <p:nvPr/>
          </p:nvSpPr>
          <p:spPr>
            <a:xfrm>
              <a:off x="304800" y="2667000"/>
              <a:ext cx="8534400" cy="2819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RPI-svn-working\ied-pd1\working\Anderson\Fall 2009 Prep\line-follow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99" y="2905125"/>
              <a:ext cx="7810501" cy="2352675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752600" y="5486400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Basic Line Follower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Which of the following can be measured electronically?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971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Acceleration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Temperature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Mechanical Strain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Carbon Monoxide Levels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All of the above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06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Types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671" y="1295400"/>
            <a:ext cx="887907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35060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Introduction to Data Acquisition with LabVIEW, King, 2009)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1" y="4724400"/>
            <a:ext cx="8153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Signal Type Determines the Type of Input / Output Electronics Needed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 Microcontrollers or Electronic Circuits can Convert Between The Signal Types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Basic Line Follower Circuit</a:t>
            </a:r>
            <a:br>
              <a:rPr lang="en-US" sz="4800" dirty="0" smtClean="0"/>
            </a:br>
            <a:r>
              <a:rPr lang="en-US" sz="4800" dirty="0" smtClean="0"/>
              <a:t>Revisited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304800" y="2044005"/>
            <a:ext cx="8534400" cy="2819400"/>
            <a:chOff x="304800" y="2667000"/>
            <a:chExt cx="8534400" cy="2819400"/>
          </a:xfrm>
        </p:grpSpPr>
        <p:sp>
          <p:nvSpPr>
            <p:cNvPr id="6" name="Rectangle 5"/>
            <p:cNvSpPr/>
            <p:nvPr/>
          </p:nvSpPr>
          <p:spPr>
            <a:xfrm>
              <a:off x="304800" y="2667000"/>
              <a:ext cx="8534400" cy="2819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RPI-svn-working\ied-pd1\working\Anderson\Fall 2009 Prep\line-follow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99" y="2905125"/>
              <a:ext cx="7810501" cy="2352675"/>
            </a:xfrm>
            <a:prstGeom prst="rect">
              <a:avLst/>
            </a:prstGeom>
            <a:noFill/>
          </p:spPr>
        </p:pic>
      </p:grpSp>
      <p:sp>
        <p:nvSpPr>
          <p:cNvPr id="9" name="Freeform 8"/>
          <p:cNvSpPr/>
          <p:nvPr/>
        </p:nvSpPr>
        <p:spPr>
          <a:xfrm>
            <a:off x="1219200" y="2078418"/>
            <a:ext cx="1179870" cy="2861187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1125973">
            <a:off x="2573531" y="2105189"/>
            <a:ext cx="1179870" cy="2861187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1125973">
            <a:off x="4323798" y="2093434"/>
            <a:ext cx="1179870" cy="2861187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1125973">
            <a:off x="5584295" y="2876440"/>
            <a:ext cx="740436" cy="1116220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1125973">
            <a:off x="7428908" y="3101240"/>
            <a:ext cx="614444" cy="744148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1125973">
            <a:off x="8114708" y="2491640"/>
            <a:ext cx="614444" cy="744148"/>
          </a:xfrm>
          <a:custGeom>
            <a:avLst/>
            <a:gdLst>
              <a:gd name="connsiteX0" fmla="*/ 58993 w 1179870"/>
              <a:gd name="connsiteY0" fmla="*/ 1002890 h 3333135"/>
              <a:gd name="connsiteX1" fmla="*/ 49161 w 1179870"/>
              <a:gd name="connsiteY1" fmla="*/ 973393 h 3333135"/>
              <a:gd name="connsiteX2" fmla="*/ 29496 w 1179870"/>
              <a:gd name="connsiteY2" fmla="*/ 943897 h 3333135"/>
              <a:gd name="connsiteX3" fmla="*/ 9832 w 1179870"/>
              <a:gd name="connsiteY3" fmla="*/ 865239 h 3333135"/>
              <a:gd name="connsiteX4" fmla="*/ 0 w 1179870"/>
              <a:gd name="connsiteY4" fmla="*/ 835742 h 3333135"/>
              <a:gd name="connsiteX5" fmla="*/ 9832 w 1179870"/>
              <a:gd name="connsiteY5" fmla="*/ 668593 h 3333135"/>
              <a:gd name="connsiteX6" fmla="*/ 19664 w 1179870"/>
              <a:gd name="connsiteY6" fmla="*/ 619432 h 3333135"/>
              <a:gd name="connsiteX7" fmla="*/ 49161 w 1179870"/>
              <a:gd name="connsiteY7" fmla="*/ 570271 h 3333135"/>
              <a:gd name="connsiteX8" fmla="*/ 58993 w 1179870"/>
              <a:gd name="connsiteY8" fmla="*/ 540774 h 3333135"/>
              <a:gd name="connsiteX9" fmla="*/ 108154 w 1179870"/>
              <a:gd name="connsiteY9" fmla="*/ 471948 h 3333135"/>
              <a:gd name="connsiteX10" fmla="*/ 117987 w 1179870"/>
              <a:gd name="connsiteY10" fmla="*/ 442452 h 3333135"/>
              <a:gd name="connsiteX11" fmla="*/ 147483 w 1179870"/>
              <a:gd name="connsiteY11" fmla="*/ 403122 h 3333135"/>
              <a:gd name="connsiteX12" fmla="*/ 167148 w 1179870"/>
              <a:gd name="connsiteY12" fmla="*/ 373626 h 3333135"/>
              <a:gd name="connsiteX13" fmla="*/ 216309 w 1179870"/>
              <a:gd name="connsiteY13" fmla="*/ 285135 h 3333135"/>
              <a:gd name="connsiteX14" fmla="*/ 235974 w 1179870"/>
              <a:gd name="connsiteY14" fmla="*/ 255639 h 3333135"/>
              <a:gd name="connsiteX15" fmla="*/ 275303 w 1179870"/>
              <a:gd name="connsiteY15" fmla="*/ 206477 h 3333135"/>
              <a:gd name="connsiteX16" fmla="*/ 304800 w 1179870"/>
              <a:gd name="connsiteY16" fmla="*/ 167148 h 3333135"/>
              <a:gd name="connsiteX17" fmla="*/ 334296 w 1179870"/>
              <a:gd name="connsiteY17" fmla="*/ 147484 h 3333135"/>
              <a:gd name="connsiteX18" fmla="*/ 363793 w 1179870"/>
              <a:gd name="connsiteY18" fmla="*/ 117987 h 3333135"/>
              <a:gd name="connsiteX19" fmla="*/ 442451 w 1179870"/>
              <a:gd name="connsiteY19" fmla="*/ 78658 h 3333135"/>
              <a:gd name="connsiteX20" fmla="*/ 481780 w 1179870"/>
              <a:gd name="connsiteY20" fmla="*/ 58993 h 3333135"/>
              <a:gd name="connsiteX21" fmla="*/ 511277 w 1179870"/>
              <a:gd name="connsiteY21" fmla="*/ 39329 h 3333135"/>
              <a:gd name="connsiteX22" fmla="*/ 550606 w 1179870"/>
              <a:gd name="connsiteY22" fmla="*/ 29497 h 3333135"/>
              <a:gd name="connsiteX23" fmla="*/ 619432 w 1179870"/>
              <a:gd name="connsiteY23" fmla="*/ 9832 h 3333135"/>
              <a:gd name="connsiteX24" fmla="*/ 678425 w 1179870"/>
              <a:gd name="connsiteY24" fmla="*/ 0 h 3333135"/>
              <a:gd name="connsiteX25" fmla="*/ 796412 w 1179870"/>
              <a:gd name="connsiteY25" fmla="*/ 9832 h 3333135"/>
              <a:gd name="connsiteX26" fmla="*/ 825909 w 1179870"/>
              <a:gd name="connsiteY26" fmla="*/ 29497 h 3333135"/>
              <a:gd name="connsiteX27" fmla="*/ 904567 w 1179870"/>
              <a:gd name="connsiteY27" fmla="*/ 98322 h 3333135"/>
              <a:gd name="connsiteX28" fmla="*/ 953729 w 1179870"/>
              <a:gd name="connsiteY28" fmla="*/ 157316 h 3333135"/>
              <a:gd name="connsiteX29" fmla="*/ 993058 w 1179870"/>
              <a:gd name="connsiteY29" fmla="*/ 226142 h 3333135"/>
              <a:gd name="connsiteX30" fmla="*/ 1022554 w 1179870"/>
              <a:gd name="connsiteY30" fmla="*/ 324464 h 3333135"/>
              <a:gd name="connsiteX31" fmla="*/ 1032387 w 1179870"/>
              <a:gd name="connsiteY31" fmla="*/ 363793 h 3333135"/>
              <a:gd name="connsiteX32" fmla="*/ 1052051 w 1179870"/>
              <a:gd name="connsiteY32" fmla="*/ 422787 h 3333135"/>
              <a:gd name="connsiteX33" fmla="*/ 1071716 w 1179870"/>
              <a:gd name="connsiteY33" fmla="*/ 521110 h 3333135"/>
              <a:gd name="connsiteX34" fmla="*/ 1091380 w 1179870"/>
              <a:gd name="connsiteY34" fmla="*/ 747252 h 3333135"/>
              <a:gd name="connsiteX35" fmla="*/ 1101212 w 1179870"/>
              <a:gd name="connsiteY35" fmla="*/ 786581 h 3333135"/>
              <a:gd name="connsiteX36" fmla="*/ 1111045 w 1179870"/>
              <a:gd name="connsiteY36" fmla="*/ 1022555 h 3333135"/>
              <a:gd name="connsiteX37" fmla="*/ 1120877 w 1179870"/>
              <a:gd name="connsiteY37" fmla="*/ 1061884 h 3333135"/>
              <a:gd name="connsiteX38" fmla="*/ 1140541 w 1179870"/>
              <a:gd name="connsiteY38" fmla="*/ 1160206 h 3333135"/>
              <a:gd name="connsiteX39" fmla="*/ 1150374 w 1179870"/>
              <a:gd name="connsiteY39" fmla="*/ 1209368 h 3333135"/>
              <a:gd name="connsiteX40" fmla="*/ 1160206 w 1179870"/>
              <a:gd name="connsiteY40" fmla="*/ 1268361 h 3333135"/>
              <a:gd name="connsiteX41" fmla="*/ 1170038 w 1179870"/>
              <a:gd name="connsiteY41" fmla="*/ 1465006 h 3333135"/>
              <a:gd name="connsiteX42" fmla="*/ 1179870 w 1179870"/>
              <a:gd name="connsiteY42" fmla="*/ 1553497 h 3333135"/>
              <a:gd name="connsiteX43" fmla="*/ 1160206 w 1179870"/>
              <a:gd name="connsiteY43" fmla="*/ 1995948 h 3333135"/>
              <a:gd name="connsiteX44" fmla="*/ 1140541 w 1179870"/>
              <a:gd name="connsiteY44" fmla="*/ 2222090 h 3333135"/>
              <a:gd name="connsiteX45" fmla="*/ 1120877 w 1179870"/>
              <a:gd name="connsiteY45" fmla="*/ 2300748 h 3333135"/>
              <a:gd name="connsiteX46" fmla="*/ 1130709 w 1179870"/>
              <a:gd name="connsiteY46" fmla="*/ 2654710 h 3333135"/>
              <a:gd name="connsiteX47" fmla="*/ 1140541 w 1179870"/>
              <a:gd name="connsiteY47" fmla="*/ 2723535 h 3333135"/>
              <a:gd name="connsiteX48" fmla="*/ 1130709 w 1179870"/>
              <a:gd name="connsiteY48" fmla="*/ 2861187 h 3333135"/>
              <a:gd name="connsiteX49" fmla="*/ 1111045 w 1179870"/>
              <a:gd name="connsiteY49" fmla="*/ 2998839 h 3333135"/>
              <a:gd name="connsiteX50" fmla="*/ 1091380 w 1179870"/>
              <a:gd name="connsiteY50" fmla="*/ 3165987 h 3333135"/>
              <a:gd name="connsiteX51" fmla="*/ 1071716 w 1179870"/>
              <a:gd name="connsiteY51" fmla="*/ 3234813 h 3333135"/>
              <a:gd name="connsiteX52" fmla="*/ 1012722 w 1179870"/>
              <a:gd name="connsiteY52" fmla="*/ 3293806 h 3333135"/>
              <a:gd name="connsiteX53" fmla="*/ 934064 w 1179870"/>
              <a:gd name="connsiteY53" fmla="*/ 3323303 h 3333135"/>
              <a:gd name="connsiteX54" fmla="*/ 884903 w 1179870"/>
              <a:gd name="connsiteY54" fmla="*/ 3333135 h 3333135"/>
              <a:gd name="connsiteX55" fmla="*/ 717754 w 1179870"/>
              <a:gd name="connsiteY55" fmla="*/ 3323303 h 3333135"/>
              <a:gd name="connsiteX56" fmla="*/ 688258 w 1179870"/>
              <a:gd name="connsiteY56" fmla="*/ 3303639 h 3333135"/>
              <a:gd name="connsiteX57" fmla="*/ 658761 w 1179870"/>
              <a:gd name="connsiteY57" fmla="*/ 3293806 h 3333135"/>
              <a:gd name="connsiteX58" fmla="*/ 629264 w 1179870"/>
              <a:gd name="connsiteY58" fmla="*/ 3264310 h 3333135"/>
              <a:gd name="connsiteX59" fmla="*/ 599767 w 1179870"/>
              <a:gd name="connsiteY59" fmla="*/ 3224981 h 3333135"/>
              <a:gd name="connsiteX60" fmla="*/ 580103 w 1179870"/>
              <a:gd name="connsiteY60" fmla="*/ 3195484 h 3333135"/>
              <a:gd name="connsiteX61" fmla="*/ 550606 w 1179870"/>
              <a:gd name="connsiteY61" fmla="*/ 3165987 h 3333135"/>
              <a:gd name="connsiteX62" fmla="*/ 521109 w 1179870"/>
              <a:gd name="connsiteY62" fmla="*/ 3106993 h 3333135"/>
              <a:gd name="connsiteX63" fmla="*/ 481780 w 1179870"/>
              <a:gd name="connsiteY63" fmla="*/ 3038168 h 3333135"/>
              <a:gd name="connsiteX64" fmla="*/ 452283 w 1179870"/>
              <a:gd name="connsiteY64" fmla="*/ 2959510 h 3333135"/>
              <a:gd name="connsiteX65" fmla="*/ 422787 w 1179870"/>
              <a:gd name="connsiteY65" fmla="*/ 2939845 h 3333135"/>
              <a:gd name="connsiteX66" fmla="*/ 393290 w 1179870"/>
              <a:gd name="connsiteY66" fmla="*/ 2880852 h 3333135"/>
              <a:gd name="connsiteX67" fmla="*/ 353961 w 1179870"/>
              <a:gd name="connsiteY67" fmla="*/ 2812026 h 3333135"/>
              <a:gd name="connsiteX68" fmla="*/ 304800 w 1179870"/>
              <a:gd name="connsiteY68" fmla="*/ 2743200 h 3333135"/>
              <a:gd name="connsiteX69" fmla="*/ 294967 w 1179870"/>
              <a:gd name="connsiteY69" fmla="*/ 2713703 h 3333135"/>
              <a:gd name="connsiteX70" fmla="*/ 275303 w 1179870"/>
              <a:gd name="connsiteY70" fmla="*/ 2664542 h 3333135"/>
              <a:gd name="connsiteX71" fmla="*/ 265470 w 1179870"/>
              <a:gd name="connsiteY71" fmla="*/ 2605548 h 3333135"/>
              <a:gd name="connsiteX72" fmla="*/ 245806 w 1179870"/>
              <a:gd name="connsiteY72" fmla="*/ 2556387 h 3333135"/>
              <a:gd name="connsiteX73" fmla="*/ 226141 w 1179870"/>
              <a:gd name="connsiteY73" fmla="*/ 2330245 h 3333135"/>
              <a:gd name="connsiteX74" fmla="*/ 216309 w 1179870"/>
              <a:gd name="connsiteY74" fmla="*/ 2290916 h 3333135"/>
              <a:gd name="connsiteX75" fmla="*/ 206477 w 1179870"/>
              <a:gd name="connsiteY75" fmla="*/ 2212258 h 3333135"/>
              <a:gd name="connsiteX76" fmla="*/ 196645 w 1179870"/>
              <a:gd name="connsiteY76" fmla="*/ 2143432 h 3333135"/>
              <a:gd name="connsiteX77" fmla="*/ 186812 w 1179870"/>
              <a:gd name="connsiteY77" fmla="*/ 2084439 h 3333135"/>
              <a:gd name="connsiteX78" fmla="*/ 176980 w 1179870"/>
              <a:gd name="connsiteY78" fmla="*/ 1986116 h 3333135"/>
              <a:gd name="connsiteX79" fmla="*/ 157316 w 1179870"/>
              <a:gd name="connsiteY79" fmla="*/ 1907458 h 3333135"/>
              <a:gd name="connsiteX80" fmla="*/ 137651 w 1179870"/>
              <a:gd name="connsiteY80" fmla="*/ 1759974 h 3333135"/>
              <a:gd name="connsiteX81" fmla="*/ 127819 w 1179870"/>
              <a:gd name="connsiteY81" fmla="*/ 1720645 h 3333135"/>
              <a:gd name="connsiteX82" fmla="*/ 98322 w 1179870"/>
              <a:gd name="connsiteY82" fmla="*/ 1612490 h 3333135"/>
              <a:gd name="connsiteX83" fmla="*/ 88490 w 1179870"/>
              <a:gd name="connsiteY83" fmla="*/ 1494503 h 3333135"/>
              <a:gd name="connsiteX84" fmla="*/ 78658 w 1179870"/>
              <a:gd name="connsiteY84" fmla="*/ 1455174 h 3333135"/>
              <a:gd name="connsiteX85" fmla="*/ 68825 w 1179870"/>
              <a:gd name="connsiteY85" fmla="*/ 1120877 h 3333135"/>
              <a:gd name="connsiteX86" fmla="*/ 49161 w 1179870"/>
              <a:gd name="connsiteY86" fmla="*/ 1061884 h 3333135"/>
              <a:gd name="connsiteX87" fmla="*/ 29496 w 1179870"/>
              <a:gd name="connsiteY87" fmla="*/ 993058 h 3333135"/>
              <a:gd name="connsiteX88" fmla="*/ 49161 w 1179870"/>
              <a:gd name="connsiteY88" fmla="*/ 894735 h 3333135"/>
              <a:gd name="connsiteX89" fmla="*/ 98322 w 1179870"/>
              <a:gd name="connsiteY89" fmla="*/ 835742 h 333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179870" h="3333135">
                <a:moveTo>
                  <a:pt x="58993" y="1002890"/>
                </a:moveTo>
                <a:cubicBezTo>
                  <a:pt x="55716" y="993058"/>
                  <a:pt x="53796" y="982663"/>
                  <a:pt x="49161" y="973393"/>
                </a:cubicBezTo>
                <a:cubicBezTo>
                  <a:pt x="43876" y="962824"/>
                  <a:pt x="33534" y="955002"/>
                  <a:pt x="29496" y="943897"/>
                </a:cubicBezTo>
                <a:cubicBezTo>
                  <a:pt x="20260" y="918498"/>
                  <a:pt x="18378" y="890878"/>
                  <a:pt x="9832" y="865239"/>
                </a:cubicBezTo>
                <a:lnTo>
                  <a:pt x="0" y="835742"/>
                </a:lnTo>
                <a:cubicBezTo>
                  <a:pt x="3277" y="780026"/>
                  <a:pt x="4779" y="724176"/>
                  <a:pt x="9832" y="668593"/>
                </a:cubicBezTo>
                <a:cubicBezTo>
                  <a:pt x="11345" y="651950"/>
                  <a:pt x="13457" y="634948"/>
                  <a:pt x="19664" y="619432"/>
                </a:cubicBezTo>
                <a:cubicBezTo>
                  <a:pt x="26761" y="601688"/>
                  <a:pt x="40615" y="587364"/>
                  <a:pt x="49161" y="570271"/>
                </a:cubicBezTo>
                <a:cubicBezTo>
                  <a:pt x="53796" y="561001"/>
                  <a:pt x="54358" y="550044"/>
                  <a:pt x="58993" y="540774"/>
                </a:cubicBezTo>
                <a:cubicBezTo>
                  <a:pt x="66180" y="526401"/>
                  <a:pt x="101477" y="480851"/>
                  <a:pt x="108154" y="471948"/>
                </a:cubicBezTo>
                <a:cubicBezTo>
                  <a:pt x="111432" y="462116"/>
                  <a:pt x="112845" y="451450"/>
                  <a:pt x="117987" y="442452"/>
                </a:cubicBezTo>
                <a:cubicBezTo>
                  <a:pt x="126117" y="428224"/>
                  <a:pt x="137958" y="416457"/>
                  <a:pt x="147483" y="403122"/>
                </a:cubicBezTo>
                <a:cubicBezTo>
                  <a:pt x="154351" y="393506"/>
                  <a:pt x="160593" y="383458"/>
                  <a:pt x="167148" y="373626"/>
                </a:cubicBezTo>
                <a:cubicBezTo>
                  <a:pt x="184453" y="321709"/>
                  <a:pt x="171232" y="352750"/>
                  <a:pt x="216309" y="285135"/>
                </a:cubicBezTo>
                <a:lnTo>
                  <a:pt x="235974" y="255639"/>
                </a:lnTo>
                <a:cubicBezTo>
                  <a:pt x="255115" y="198215"/>
                  <a:pt x="230830" y="250950"/>
                  <a:pt x="275303" y="206477"/>
                </a:cubicBezTo>
                <a:cubicBezTo>
                  <a:pt x="286890" y="194890"/>
                  <a:pt x="293213" y="178735"/>
                  <a:pt x="304800" y="167148"/>
                </a:cubicBezTo>
                <a:cubicBezTo>
                  <a:pt x="313156" y="158792"/>
                  <a:pt x="325218" y="155049"/>
                  <a:pt x="334296" y="147484"/>
                </a:cubicBezTo>
                <a:cubicBezTo>
                  <a:pt x="344978" y="138582"/>
                  <a:pt x="352669" y="126330"/>
                  <a:pt x="363793" y="117987"/>
                </a:cubicBezTo>
                <a:cubicBezTo>
                  <a:pt x="420776" y="75249"/>
                  <a:pt x="395402" y="98822"/>
                  <a:pt x="442451" y="78658"/>
                </a:cubicBezTo>
                <a:cubicBezTo>
                  <a:pt x="455923" y="72884"/>
                  <a:pt x="469054" y="66265"/>
                  <a:pt x="481780" y="58993"/>
                </a:cubicBezTo>
                <a:cubicBezTo>
                  <a:pt x="492040" y="53130"/>
                  <a:pt x="500416" y="43984"/>
                  <a:pt x="511277" y="39329"/>
                </a:cubicBezTo>
                <a:cubicBezTo>
                  <a:pt x="523698" y="34006"/>
                  <a:pt x="537613" y="33209"/>
                  <a:pt x="550606" y="29497"/>
                </a:cubicBezTo>
                <a:cubicBezTo>
                  <a:pt x="594346" y="17000"/>
                  <a:pt x="568192" y="20080"/>
                  <a:pt x="619432" y="9832"/>
                </a:cubicBezTo>
                <a:cubicBezTo>
                  <a:pt x="638980" y="5922"/>
                  <a:pt x="658761" y="3277"/>
                  <a:pt x="678425" y="0"/>
                </a:cubicBezTo>
                <a:cubicBezTo>
                  <a:pt x="717754" y="3277"/>
                  <a:pt x="757713" y="2092"/>
                  <a:pt x="796412" y="9832"/>
                </a:cubicBezTo>
                <a:cubicBezTo>
                  <a:pt x="808000" y="12150"/>
                  <a:pt x="816937" y="21807"/>
                  <a:pt x="825909" y="29497"/>
                </a:cubicBezTo>
                <a:cubicBezTo>
                  <a:pt x="944697" y="131316"/>
                  <a:pt x="790416" y="12711"/>
                  <a:pt x="904567" y="98322"/>
                </a:cubicBezTo>
                <a:cubicBezTo>
                  <a:pt x="953396" y="171564"/>
                  <a:pt x="890635" y="81602"/>
                  <a:pt x="953729" y="157316"/>
                </a:cubicBezTo>
                <a:cubicBezTo>
                  <a:pt x="971098" y="178159"/>
                  <a:pt x="981039" y="202104"/>
                  <a:pt x="993058" y="226142"/>
                </a:cubicBezTo>
                <a:cubicBezTo>
                  <a:pt x="1012474" y="323223"/>
                  <a:pt x="990218" y="227456"/>
                  <a:pt x="1022554" y="324464"/>
                </a:cubicBezTo>
                <a:cubicBezTo>
                  <a:pt x="1026827" y="337284"/>
                  <a:pt x="1028504" y="350850"/>
                  <a:pt x="1032387" y="363793"/>
                </a:cubicBezTo>
                <a:cubicBezTo>
                  <a:pt x="1038343" y="383647"/>
                  <a:pt x="1048643" y="402341"/>
                  <a:pt x="1052051" y="422787"/>
                </a:cubicBezTo>
                <a:cubicBezTo>
                  <a:pt x="1064104" y="495110"/>
                  <a:pt x="1057047" y="462440"/>
                  <a:pt x="1071716" y="521110"/>
                </a:cubicBezTo>
                <a:cubicBezTo>
                  <a:pt x="1074938" y="562998"/>
                  <a:pt x="1084338" y="697958"/>
                  <a:pt x="1091380" y="747252"/>
                </a:cubicBezTo>
                <a:cubicBezTo>
                  <a:pt x="1093291" y="760629"/>
                  <a:pt x="1097935" y="773471"/>
                  <a:pt x="1101212" y="786581"/>
                </a:cubicBezTo>
                <a:cubicBezTo>
                  <a:pt x="1104490" y="865239"/>
                  <a:pt x="1105436" y="944029"/>
                  <a:pt x="1111045" y="1022555"/>
                </a:cubicBezTo>
                <a:cubicBezTo>
                  <a:pt x="1112008" y="1036034"/>
                  <a:pt x="1118046" y="1048671"/>
                  <a:pt x="1120877" y="1061884"/>
                </a:cubicBezTo>
                <a:cubicBezTo>
                  <a:pt x="1127880" y="1094565"/>
                  <a:pt x="1133986" y="1127432"/>
                  <a:pt x="1140541" y="1160206"/>
                </a:cubicBezTo>
                <a:cubicBezTo>
                  <a:pt x="1143818" y="1176593"/>
                  <a:pt x="1147627" y="1192883"/>
                  <a:pt x="1150374" y="1209368"/>
                </a:cubicBezTo>
                <a:lnTo>
                  <a:pt x="1160206" y="1268361"/>
                </a:lnTo>
                <a:cubicBezTo>
                  <a:pt x="1163483" y="1333909"/>
                  <a:pt x="1165523" y="1399531"/>
                  <a:pt x="1170038" y="1465006"/>
                </a:cubicBezTo>
                <a:cubicBezTo>
                  <a:pt x="1172080" y="1494614"/>
                  <a:pt x="1179870" y="1523818"/>
                  <a:pt x="1179870" y="1553497"/>
                </a:cubicBezTo>
                <a:cubicBezTo>
                  <a:pt x="1179870" y="1602362"/>
                  <a:pt x="1165578" y="1920743"/>
                  <a:pt x="1160206" y="1995948"/>
                </a:cubicBezTo>
                <a:cubicBezTo>
                  <a:pt x="1154815" y="2071421"/>
                  <a:pt x="1164468" y="2150308"/>
                  <a:pt x="1140541" y="2222090"/>
                </a:cubicBezTo>
                <a:cubicBezTo>
                  <a:pt x="1125425" y="2267441"/>
                  <a:pt x="1132742" y="2241424"/>
                  <a:pt x="1120877" y="2300748"/>
                </a:cubicBezTo>
                <a:cubicBezTo>
                  <a:pt x="1124154" y="2418735"/>
                  <a:pt x="1125225" y="2536805"/>
                  <a:pt x="1130709" y="2654710"/>
                </a:cubicBezTo>
                <a:cubicBezTo>
                  <a:pt x="1131786" y="2677860"/>
                  <a:pt x="1140541" y="2700360"/>
                  <a:pt x="1140541" y="2723535"/>
                </a:cubicBezTo>
                <a:cubicBezTo>
                  <a:pt x="1140541" y="2769536"/>
                  <a:pt x="1134694" y="2815359"/>
                  <a:pt x="1130709" y="2861187"/>
                </a:cubicBezTo>
                <a:cubicBezTo>
                  <a:pt x="1123523" y="2943828"/>
                  <a:pt x="1124168" y="2933221"/>
                  <a:pt x="1111045" y="2998839"/>
                </a:cubicBezTo>
                <a:cubicBezTo>
                  <a:pt x="1102591" y="3100281"/>
                  <a:pt x="1107780" y="3092185"/>
                  <a:pt x="1091380" y="3165987"/>
                </a:cubicBezTo>
                <a:cubicBezTo>
                  <a:pt x="1090763" y="3168762"/>
                  <a:pt x="1076825" y="3228244"/>
                  <a:pt x="1071716" y="3234813"/>
                </a:cubicBezTo>
                <a:cubicBezTo>
                  <a:pt x="1054642" y="3256765"/>
                  <a:pt x="1039701" y="3287061"/>
                  <a:pt x="1012722" y="3293806"/>
                </a:cubicBezTo>
                <a:cubicBezTo>
                  <a:pt x="864340" y="3330904"/>
                  <a:pt x="1088341" y="3271879"/>
                  <a:pt x="934064" y="3323303"/>
                </a:cubicBezTo>
                <a:cubicBezTo>
                  <a:pt x="918210" y="3328588"/>
                  <a:pt x="901290" y="3329858"/>
                  <a:pt x="884903" y="3333135"/>
                </a:cubicBezTo>
                <a:cubicBezTo>
                  <a:pt x="829187" y="3329858"/>
                  <a:pt x="772949" y="3331582"/>
                  <a:pt x="717754" y="3323303"/>
                </a:cubicBezTo>
                <a:cubicBezTo>
                  <a:pt x="706068" y="3321550"/>
                  <a:pt x="698827" y="3308924"/>
                  <a:pt x="688258" y="3303639"/>
                </a:cubicBezTo>
                <a:cubicBezTo>
                  <a:pt x="678988" y="3299004"/>
                  <a:pt x="668593" y="3297084"/>
                  <a:pt x="658761" y="3293806"/>
                </a:cubicBezTo>
                <a:cubicBezTo>
                  <a:pt x="648929" y="3283974"/>
                  <a:pt x="638313" y="3274867"/>
                  <a:pt x="629264" y="3264310"/>
                </a:cubicBezTo>
                <a:cubicBezTo>
                  <a:pt x="618599" y="3251868"/>
                  <a:pt x="609292" y="3238316"/>
                  <a:pt x="599767" y="3224981"/>
                </a:cubicBezTo>
                <a:cubicBezTo>
                  <a:pt x="592899" y="3215365"/>
                  <a:pt x="587668" y="3204562"/>
                  <a:pt x="580103" y="3195484"/>
                </a:cubicBezTo>
                <a:cubicBezTo>
                  <a:pt x="571201" y="3184802"/>
                  <a:pt x="560438" y="3175819"/>
                  <a:pt x="550606" y="3165987"/>
                </a:cubicBezTo>
                <a:cubicBezTo>
                  <a:pt x="532579" y="3111905"/>
                  <a:pt x="551606" y="3160363"/>
                  <a:pt x="521109" y="3106993"/>
                </a:cubicBezTo>
                <a:cubicBezTo>
                  <a:pt x="471216" y="3019680"/>
                  <a:pt x="529686" y="3110024"/>
                  <a:pt x="481780" y="3038168"/>
                </a:cubicBezTo>
                <a:cubicBezTo>
                  <a:pt x="474745" y="3002991"/>
                  <a:pt x="477602" y="2984829"/>
                  <a:pt x="452283" y="2959510"/>
                </a:cubicBezTo>
                <a:cubicBezTo>
                  <a:pt x="443927" y="2951154"/>
                  <a:pt x="432619" y="2946400"/>
                  <a:pt x="422787" y="2939845"/>
                </a:cubicBezTo>
                <a:cubicBezTo>
                  <a:pt x="404758" y="2885762"/>
                  <a:pt x="423787" y="2934221"/>
                  <a:pt x="393290" y="2880852"/>
                </a:cubicBezTo>
                <a:cubicBezTo>
                  <a:pt x="360371" y="2823244"/>
                  <a:pt x="388180" y="2859932"/>
                  <a:pt x="353961" y="2812026"/>
                </a:cubicBezTo>
                <a:cubicBezTo>
                  <a:pt x="346533" y="2801627"/>
                  <a:pt x="312527" y="2758653"/>
                  <a:pt x="304800" y="2743200"/>
                </a:cubicBezTo>
                <a:cubicBezTo>
                  <a:pt x="300165" y="2733930"/>
                  <a:pt x="298606" y="2723407"/>
                  <a:pt x="294967" y="2713703"/>
                </a:cubicBezTo>
                <a:cubicBezTo>
                  <a:pt x="288770" y="2697177"/>
                  <a:pt x="281858" y="2680929"/>
                  <a:pt x="275303" y="2664542"/>
                </a:cubicBezTo>
                <a:cubicBezTo>
                  <a:pt x="272025" y="2644877"/>
                  <a:pt x="270716" y="2624781"/>
                  <a:pt x="265470" y="2605548"/>
                </a:cubicBezTo>
                <a:cubicBezTo>
                  <a:pt x="260826" y="2588521"/>
                  <a:pt x="248302" y="2573859"/>
                  <a:pt x="245806" y="2556387"/>
                </a:cubicBezTo>
                <a:cubicBezTo>
                  <a:pt x="235105" y="2481482"/>
                  <a:pt x="244492" y="2403651"/>
                  <a:pt x="226141" y="2330245"/>
                </a:cubicBezTo>
                <a:cubicBezTo>
                  <a:pt x="222864" y="2317135"/>
                  <a:pt x="218530" y="2304245"/>
                  <a:pt x="216309" y="2290916"/>
                </a:cubicBezTo>
                <a:cubicBezTo>
                  <a:pt x="211965" y="2264852"/>
                  <a:pt x="209969" y="2238450"/>
                  <a:pt x="206477" y="2212258"/>
                </a:cubicBezTo>
                <a:cubicBezTo>
                  <a:pt x="203414" y="2189286"/>
                  <a:pt x="200169" y="2166337"/>
                  <a:pt x="196645" y="2143432"/>
                </a:cubicBezTo>
                <a:cubicBezTo>
                  <a:pt x="193614" y="2123728"/>
                  <a:pt x="189285" y="2104221"/>
                  <a:pt x="186812" y="2084439"/>
                </a:cubicBezTo>
                <a:cubicBezTo>
                  <a:pt x="182726" y="2051756"/>
                  <a:pt x="182395" y="2018606"/>
                  <a:pt x="176980" y="1986116"/>
                </a:cubicBezTo>
                <a:cubicBezTo>
                  <a:pt x="172537" y="1959457"/>
                  <a:pt x="157316" y="1907458"/>
                  <a:pt x="157316" y="1907458"/>
                </a:cubicBezTo>
                <a:cubicBezTo>
                  <a:pt x="150758" y="1848438"/>
                  <a:pt x="148683" y="1815137"/>
                  <a:pt x="137651" y="1759974"/>
                </a:cubicBezTo>
                <a:cubicBezTo>
                  <a:pt x="135001" y="1746723"/>
                  <a:pt x="130236" y="1733940"/>
                  <a:pt x="127819" y="1720645"/>
                </a:cubicBezTo>
                <a:cubicBezTo>
                  <a:pt x="110812" y="1627106"/>
                  <a:pt x="131578" y="1679000"/>
                  <a:pt x="98322" y="1612490"/>
                </a:cubicBezTo>
                <a:cubicBezTo>
                  <a:pt x="95045" y="1573161"/>
                  <a:pt x="93385" y="1533664"/>
                  <a:pt x="88490" y="1494503"/>
                </a:cubicBezTo>
                <a:cubicBezTo>
                  <a:pt x="86814" y="1481094"/>
                  <a:pt x="79368" y="1468668"/>
                  <a:pt x="78658" y="1455174"/>
                </a:cubicBezTo>
                <a:cubicBezTo>
                  <a:pt x="72799" y="1343848"/>
                  <a:pt x="77163" y="1232045"/>
                  <a:pt x="68825" y="1120877"/>
                </a:cubicBezTo>
                <a:cubicBezTo>
                  <a:pt x="67275" y="1100207"/>
                  <a:pt x="54188" y="1081993"/>
                  <a:pt x="49161" y="1061884"/>
                </a:cubicBezTo>
                <a:cubicBezTo>
                  <a:pt x="36815" y="1012500"/>
                  <a:pt x="43602" y="1035375"/>
                  <a:pt x="29496" y="993058"/>
                </a:cubicBezTo>
                <a:cubicBezTo>
                  <a:pt x="31657" y="977931"/>
                  <a:pt x="36087" y="917614"/>
                  <a:pt x="49161" y="894735"/>
                </a:cubicBezTo>
                <a:cubicBezTo>
                  <a:pt x="64742" y="867468"/>
                  <a:pt x="78089" y="855975"/>
                  <a:pt x="98322" y="83574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151060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Copy For Each Wheel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" y="5168205"/>
            <a:ext cx="7696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Comparator Function Can Be Combined with Different Inputs / Outputs</a:t>
            </a:r>
          </a:p>
          <a:p>
            <a:pPr algn="ctr"/>
            <a:r>
              <a:rPr lang="en-US" sz="2800" dirty="0" smtClean="0"/>
              <a:t>For Other Applications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 of Controls, Sensors &amp; Basic Electric Circuits</a:t>
            </a:r>
            <a:br>
              <a:rPr lang="en-US" dirty="0" smtClean="0"/>
            </a:br>
            <a:r>
              <a:rPr lang="en-US" dirty="0" smtClean="0"/>
              <a:t>and LabView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4419600"/>
            <a:ext cx="672975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Mark Anderson – The Design Lab at Rensselaer</a:t>
            </a:r>
          </a:p>
          <a:p>
            <a:r>
              <a:rPr lang="en-US" dirty="0" smtClean="0"/>
              <a:t>Deanna Thompson - BME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Basic Line Follower Circuit</a:t>
            </a:r>
            <a:br>
              <a:rPr lang="en-US" sz="4800" dirty="0" smtClean="0"/>
            </a:br>
            <a:r>
              <a:rPr lang="en-US" sz="4800" dirty="0" smtClean="0"/>
              <a:t>Revisited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304800" y="2044005"/>
            <a:ext cx="8534400" cy="2819400"/>
            <a:chOff x="304800" y="2667000"/>
            <a:chExt cx="8534400" cy="2819400"/>
          </a:xfrm>
        </p:grpSpPr>
        <p:sp>
          <p:nvSpPr>
            <p:cNvPr id="6" name="Rectangle 5"/>
            <p:cNvSpPr/>
            <p:nvPr/>
          </p:nvSpPr>
          <p:spPr>
            <a:xfrm>
              <a:off x="304800" y="2667000"/>
              <a:ext cx="8534400" cy="2819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E:\RPI-svn-working\ied-pd1\working\Anderson\Fall 2009 Prep\line-follower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3899" y="2905125"/>
              <a:ext cx="7810501" cy="2352675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685801" y="5168205"/>
            <a:ext cx="7696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Each of these Sections is a </a:t>
            </a:r>
          </a:p>
          <a:p>
            <a:pPr algn="ctr"/>
            <a:r>
              <a:rPr lang="en-US" sz="2800" dirty="0" smtClean="0"/>
              <a:t>Subsystem of this Control System.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447800" y="1905000"/>
            <a:ext cx="9144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1905000"/>
            <a:ext cx="9144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1905000"/>
            <a:ext cx="19050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6600" y="1905000"/>
            <a:ext cx="19050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1905000"/>
            <a:ext cx="762000" cy="31242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Which of the following devices have you used today?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82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 A - Antenna</a:t>
            </a:r>
          </a:p>
          <a:p>
            <a:r>
              <a:rPr lang="en-US" sz="4400" dirty="0" smtClean="0"/>
              <a:t> B - MOSFET</a:t>
            </a:r>
          </a:p>
          <a:p>
            <a:r>
              <a:rPr lang="en-US" sz="4400" dirty="0" smtClean="0"/>
              <a:t> C - Amplifier</a:t>
            </a:r>
          </a:p>
          <a:p>
            <a:r>
              <a:rPr lang="en-US" sz="4400" dirty="0" smtClean="0"/>
              <a:t> D - None of the above</a:t>
            </a:r>
          </a:p>
          <a:p>
            <a:r>
              <a:rPr lang="en-US" sz="4400" dirty="0" smtClean="0"/>
              <a:t> E - All of the above</a:t>
            </a:r>
            <a:br>
              <a:rPr lang="en-US" sz="4400" dirty="0" smtClean="0"/>
            </a:b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Microcontrollers</a:t>
            </a:r>
          </a:p>
          <a:p>
            <a:pPr lvl="1"/>
            <a:r>
              <a:rPr lang="en-US" dirty="0" smtClean="0"/>
              <a:t>PSoC 4 / PSoC 5 (Cypress)</a:t>
            </a:r>
          </a:p>
          <a:p>
            <a:pPr lvl="1"/>
            <a:r>
              <a:rPr lang="en-US" dirty="0" smtClean="0"/>
              <a:t>LITEC 8051 Board</a:t>
            </a:r>
          </a:p>
          <a:p>
            <a:pPr lvl="1"/>
            <a:r>
              <a:rPr lang="en-US" dirty="0" smtClean="0"/>
              <a:t>Arduino / </a:t>
            </a:r>
            <a:r>
              <a:rPr lang="en-US" dirty="0" err="1" smtClean="0"/>
              <a:t>ATMega</a:t>
            </a:r>
            <a:endParaRPr lang="en-US" dirty="0" smtClean="0"/>
          </a:p>
          <a:p>
            <a:pPr lvl="1"/>
            <a:r>
              <a:rPr lang="en-US" dirty="0" smtClean="0"/>
              <a:t>Raspberry Pi</a:t>
            </a:r>
          </a:p>
          <a:p>
            <a:r>
              <a:rPr lang="en-US" dirty="0" smtClean="0"/>
              <a:t>Hardware Input / Output Interface</a:t>
            </a:r>
          </a:p>
          <a:p>
            <a:pPr lvl="1"/>
            <a:r>
              <a:rPr lang="en-US" dirty="0" smtClean="0"/>
              <a:t>Mobile Studio IO Board</a:t>
            </a:r>
          </a:p>
          <a:p>
            <a:pPr lvl="1"/>
            <a:r>
              <a:rPr lang="en-US" dirty="0" smtClean="0"/>
              <a:t>Agilent – Discovery Board</a:t>
            </a:r>
          </a:p>
          <a:p>
            <a:pPr lvl="1"/>
            <a:r>
              <a:rPr lang="en-US" dirty="0" smtClean="0"/>
              <a:t>LabJack U12 (works with LabVIEW)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LabVIEW</a:t>
            </a:r>
          </a:p>
          <a:p>
            <a:pPr lvl="1"/>
            <a:r>
              <a:rPr lang="en-US" dirty="0" smtClean="0"/>
              <a:t>C / C++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801380"/>
            <a:ext cx="5410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 MANY More Possibilities!</a:t>
            </a:r>
            <a:endParaRPr lang="en-US" sz="28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152400"/>
            <a:ext cx="2274253" cy="22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24384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http://en.wikipedia.org/wiki/File:RED2-final-640x480.jpg</a:t>
            </a:r>
            <a:r>
              <a:rPr lang="en-US" sz="1200" dirty="0" smtClean="0"/>
              <a:t>, Viewed 9/15/2009</a:t>
            </a:r>
            <a:endParaRPr lang="en-US" sz="1200" dirty="0"/>
          </a:p>
        </p:txBody>
      </p:sp>
      <p:sp>
        <p:nvSpPr>
          <p:cNvPr id="12" name="Explosion 2 11"/>
          <p:cNvSpPr/>
          <p:nvPr/>
        </p:nvSpPr>
        <p:spPr>
          <a:xfrm>
            <a:off x="6553200" y="4462820"/>
            <a:ext cx="1828800" cy="1175980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LMS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1559277">
            <a:off x="5557012" y="477849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7010400" y="32766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419600" y="3810000"/>
            <a:ext cx="2971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Microcontrollers – PSoC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Cypress</a:t>
            </a:r>
          </a:p>
          <a:p>
            <a:r>
              <a:rPr lang="en-US" dirty="0" smtClean="0"/>
              <a:t>Available in Multiple Models (1,3,4,5)  Each with a Variety of Features</a:t>
            </a:r>
          </a:p>
          <a:p>
            <a:r>
              <a:rPr lang="en-US" dirty="0" smtClean="0"/>
              <a:t>Used in Industrial / Commercial Applications</a:t>
            </a:r>
          </a:p>
          <a:p>
            <a:pPr lvl="1"/>
            <a:r>
              <a:rPr lang="en-US" dirty="0" smtClean="0"/>
              <a:t>Touchpad Controller on Laptops</a:t>
            </a:r>
          </a:p>
          <a:p>
            <a:pPr lvl="1"/>
            <a:r>
              <a:rPr lang="en-US" dirty="0" smtClean="0"/>
              <a:t>Game Boy Micro</a:t>
            </a:r>
          </a:p>
          <a:p>
            <a:pPr lvl="1"/>
            <a:r>
              <a:rPr lang="en-US" dirty="0" smtClean="0"/>
              <a:t>Fire Detectors</a:t>
            </a:r>
          </a:p>
          <a:p>
            <a:pPr lvl="1"/>
            <a:r>
              <a:rPr lang="en-US" dirty="0" smtClean="0"/>
              <a:t>Alarm Clocks</a:t>
            </a:r>
          </a:p>
        </p:txBody>
      </p:sp>
      <p:sp>
        <p:nvSpPr>
          <p:cNvPr id="233474" name="AutoShape 2" descr="http://www.mouser.com/images/cypresssemiconductor/lrg/042%20Kit%20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76" name="AutoShape 4" descr="http://www.mouser.com/images/cypresssemiconductor/lrg/042%20Kit%20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478" name="AutoShape 6" descr="http://www.mouser.com/images/cypresssemiconductor/lrg/042%20Kit%20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soc4-pion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648200"/>
            <a:ext cx="2750072" cy="1828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647700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PSoC 4 Pioneer 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Microcontrollers – PSoC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Analog Functions</a:t>
            </a:r>
          </a:p>
          <a:p>
            <a:pPr lvl="1"/>
            <a:r>
              <a:rPr lang="en-US" dirty="0" smtClean="0"/>
              <a:t>On-board Amplifiers, i.e. op-amps **</a:t>
            </a:r>
          </a:p>
          <a:p>
            <a:pPr lvl="1"/>
            <a:r>
              <a:rPr lang="en-US" dirty="0" smtClean="0"/>
              <a:t>Analog to Digital Converters (ADC)</a:t>
            </a:r>
          </a:p>
          <a:p>
            <a:pPr lvl="1"/>
            <a:r>
              <a:rPr lang="en-US" dirty="0" smtClean="0"/>
              <a:t>Digital to Analog Converters (DAC) **</a:t>
            </a:r>
          </a:p>
          <a:p>
            <a:pPr lvl="1"/>
            <a:r>
              <a:rPr lang="en-US" dirty="0" smtClean="0"/>
              <a:t>Filters **</a:t>
            </a:r>
          </a:p>
          <a:p>
            <a:pPr lvl="1"/>
            <a:r>
              <a:rPr lang="en-US" dirty="0" smtClean="0"/>
              <a:t>Comparators **</a:t>
            </a:r>
          </a:p>
          <a:p>
            <a:r>
              <a:rPr lang="en-US" dirty="0" smtClean="0"/>
              <a:t>Digital Functions - Implemented in Hardware</a:t>
            </a:r>
          </a:p>
          <a:p>
            <a:pPr lvl="1"/>
            <a:r>
              <a:rPr lang="en-US" dirty="0" smtClean="0"/>
              <a:t>Timers **</a:t>
            </a:r>
          </a:p>
          <a:p>
            <a:pPr lvl="1"/>
            <a:r>
              <a:rPr lang="en-US" dirty="0" smtClean="0"/>
              <a:t>Counters **</a:t>
            </a:r>
          </a:p>
          <a:p>
            <a:pPr lvl="1"/>
            <a:r>
              <a:rPr lang="en-US" dirty="0" smtClean="0"/>
              <a:t>PWMs **</a:t>
            </a:r>
          </a:p>
          <a:p>
            <a:pPr lvl="1"/>
            <a:r>
              <a:rPr lang="en-US" dirty="0" smtClean="0"/>
              <a:t>SPI</a:t>
            </a:r>
          </a:p>
          <a:p>
            <a:pPr lvl="1"/>
            <a:r>
              <a:rPr lang="en-US" dirty="0" smtClean="0"/>
              <a:t>UARTs</a:t>
            </a:r>
          </a:p>
          <a:p>
            <a:r>
              <a:rPr lang="en-US" dirty="0" smtClean="0"/>
              <a:t>Communication Interfaces</a:t>
            </a:r>
          </a:p>
          <a:p>
            <a:pPr lvl="1"/>
            <a:r>
              <a:rPr lang="en-US" dirty="0" smtClean="0"/>
              <a:t>I2C, SPI</a:t>
            </a:r>
          </a:p>
          <a:p>
            <a:pPr lvl="1"/>
            <a:r>
              <a:rPr lang="en-US" dirty="0" smtClean="0"/>
              <a:t>USB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** NOT available on most </a:t>
            </a:r>
            <a:r>
              <a:rPr lang="en-US" dirty="0" err="1" smtClean="0"/>
              <a:t>Arduinos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16296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Limited Number of PSoC 4 Pioneer Kits Will Be Available to Borrow From </a:t>
            </a:r>
            <a:r>
              <a:rPr lang="en-US" sz="2000" b="1" dirty="0" smtClean="0"/>
              <a:t>Mark Anderson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PSoC Programming</a:t>
            </a:r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 l="2771" t="3943" r="1385" b="3943"/>
          <a:stretch>
            <a:fillRect/>
          </a:stretch>
        </p:blipFill>
        <p:spPr bwMode="auto">
          <a:xfrm>
            <a:off x="76201" y="1681639"/>
            <a:ext cx="5465284" cy="36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Uses Both “Schematic” and C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562600" y="1453039"/>
            <a:ext cx="3581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  </a:t>
            </a:r>
            <a:r>
              <a:rPr lang="en-US" sz="1400" dirty="0" err="1" smtClean="0"/>
              <a:t>LCD_Start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ADC_Start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</a:t>
            </a:r>
            <a:r>
              <a:rPr lang="en-US" sz="1400" dirty="0" err="1" smtClean="0"/>
              <a:t>Delay_PWM_Start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for(;;)</a:t>
            </a:r>
          </a:p>
          <a:p>
            <a:r>
              <a:rPr lang="en-US" sz="1400" dirty="0" smtClean="0"/>
              <a:t>    {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LCD_ClearDisplay</a:t>
            </a:r>
            <a:r>
              <a:rPr lang="en-US" sz="1400" dirty="0" smtClean="0"/>
              <a:t>();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LCD_PrintString</a:t>
            </a:r>
            <a:r>
              <a:rPr lang="en-US" sz="1400" dirty="0" smtClean="0"/>
              <a:t>("Channel: 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LCD_PrintNumber</a:t>
            </a:r>
            <a:r>
              <a:rPr lang="en-US" sz="1400" dirty="0" smtClean="0"/>
              <a:t>(</a:t>
            </a:r>
            <a:r>
              <a:rPr lang="en-US" sz="1400" dirty="0" err="1" smtClean="0"/>
              <a:t>curChan</a:t>
            </a:r>
            <a:r>
              <a:rPr lang="en-US" sz="1400" dirty="0" smtClean="0"/>
              <a:t>);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LCD_Position</a:t>
            </a:r>
            <a:r>
              <a:rPr lang="en-US" sz="1400" dirty="0" smtClean="0"/>
              <a:t>(1u, 0u);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LCD_PrintNumber</a:t>
            </a:r>
            <a:r>
              <a:rPr lang="en-US" sz="1400" dirty="0" smtClean="0"/>
              <a:t>(result[</a:t>
            </a:r>
            <a:r>
              <a:rPr lang="en-US" sz="1400" dirty="0" err="1" smtClean="0"/>
              <a:t>curChan</a:t>
            </a:r>
            <a:r>
              <a:rPr lang="en-US" sz="1400" dirty="0" smtClean="0"/>
              <a:t>]);</a:t>
            </a:r>
          </a:p>
          <a:p>
            <a:endParaRPr lang="en-US" sz="1400" dirty="0" smtClean="0"/>
          </a:p>
          <a:p>
            <a:r>
              <a:rPr lang="en-US" sz="1400" dirty="0" smtClean="0"/>
              <a:t>/* If SW2 is pressed */</a:t>
            </a:r>
          </a:p>
          <a:p>
            <a:r>
              <a:rPr lang="en-US" sz="1400" dirty="0" smtClean="0"/>
              <a:t>        if(!</a:t>
            </a:r>
            <a:r>
              <a:rPr lang="en-US" sz="1400" dirty="0" err="1" smtClean="0"/>
              <a:t>ChannelSelect_Read</a:t>
            </a:r>
            <a:r>
              <a:rPr lang="en-US" sz="1400" dirty="0" smtClean="0"/>
              <a:t>())</a:t>
            </a:r>
          </a:p>
          <a:p>
            <a:r>
              <a:rPr lang="en-US" sz="1400" dirty="0" smtClean="0"/>
              <a:t>        {</a:t>
            </a:r>
          </a:p>
          <a:p>
            <a:r>
              <a:rPr lang="en-US" sz="1400" dirty="0" smtClean="0"/>
              <a:t>/* Increment to next channel for display */</a:t>
            </a:r>
          </a:p>
          <a:p>
            <a:r>
              <a:rPr lang="en-US" sz="1400" dirty="0" smtClean="0"/>
              <a:t>            </a:t>
            </a:r>
            <a:r>
              <a:rPr lang="en-US" sz="1400" dirty="0" err="1" smtClean="0"/>
              <a:t>curChan</a:t>
            </a:r>
            <a:r>
              <a:rPr lang="en-US" sz="1400" dirty="0" smtClean="0"/>
              <a:t>++;</a:t>
            </a:r>
          </a:p>
          <a:p>
            <a:r>
              <a:rPr lang="en-US" sz="1400" dirty="0" smtClean="0"/>
              <a:t>         }</a:t>
            </a:r>
          </a:p>
          <a:p>
            <a:r>
              <a:rPr lang="en-US" sz="1400" dirty="0" smtClean="0"/>
              <a:t>    }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control systems are in a modern car?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– One(s)</a:t>
            </a:r>
          </a:p>
          <a:p>
            <a:r>
              <a:rPr lang="en-US" dirty="0" smtClean="0"/>
              <a:t>B – Ten(s)</a:t>
            </a:r>
          </a:p>
          <a:p>
            <a:r>
              <a:rPr lang="en-US" dirty="0" smtClean="0"/>
              <a:t>C – Hundred(s)</a:t>
            </a:r>
          </a:p>
          <a:p>
            <a:r>
              <a:rPr lang="en-US" dirty="0" smtClean="0"/>
              <a:t>D – Thousand(s)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pic>
        <p:nvPicPr>
          <p:cNvPr id="117762" name="Picture 2" descr="http://i00.i.aliimg.com/wsphoto/v0/1346815394/2013-New-GIFT-Child-Electric-toy-RC-Car-Bumblebee-Remote-Control-Charge-Car-toys-High-Spe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0965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50292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hlinkClick r:id="rId5"/>
              </a:rPr>
              <a:t>http://www.aliexpress.com/item/2013-New-GIFT-Child-Electric-toy-RC-Car-Bumblebee-Remote-Control-Charge-Car-toys-High-Speed/1346815394.html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9534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hlinkClick r:id="rId6"/>
              </a:rPr>
              <a:t>http://www.embedded.com/electronics-blogs/significant-bits/4024611/Motoring-with-microprocessors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Controls: Common 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66800"/>
          <a:ext cx="86868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808388"/>
                <a:gridCol w="1239612"/>
                <a:gridCol w="1371600"/>
                <a:gridCol w="1189262"/>
                <a:gridCol w="1706338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controlled</a:t>
                      </a:r>
                      <a:endParaRPr lang="en-US" dirty="0"/>
                    </a:p>
                  </a:txBody>
                  <a:tcPr/>
                </a:tc>
              </a:tr>
              <a:tr h="62391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lights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level</a:t>
                      </a:r>
                    </a:p>
                  </a:txBody>
                  <a:tcPr/>
                </a:tc>
              </a:tr>
              <a:tr h="891299">
                <a:tc>
                  <a:txBody>
                    <a:bodyPr/>
                    <a:lstStyle/>
                    <a:p>
                      <a:r>
                        <a:rPr lang="en-US" dirty="0" smtClean="0"/>
                        <a:t>Heater</a:t>
                      </a:r>
                      <a:r>
                        <a:rPr lang="en-US" baseline="0" dirty="0" smtClean="0"/>
                        <a:t> with Thermostat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Electro-mechanical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Bimetallic</a:t>
                      </a:r>
                      <a:r>
                        <a:rPr lang="en-US" baseline="0" dirty="0" smtClean="0"/>
                        <a:t> Thermostat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Heating Element and 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US" dirty="0" smtClean="0"/>
                        <a:t>Toilet</a:t>
                      </a:r>
                    </a:p>
                    <a:p>
                      <a:r>
                        <a:rPr lang="en-US" dirty="0" smtClean="0"/>
                        <a:t>Tank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ill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</a:t>
                      </a:r>
                    </a:p>
                    <a:p>
                      <a:r>
                        <a:rPr lang="en-US" dirty="0" smtClean="0"/>
                        <a:t>&amp; Hydraulic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Liquid level</a:t>
                      </a:r>
                      <a:endParaRPr lang="en-US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 Battery Charger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detector circuit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output transistor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Charge Current</a:t>
                      </a:r>
                      <a:endParaRPr lang="en-US" dirty="0"/>
                    </a:p>
                  </a:txBody>
                  <a:tcPr/>
                </a:tc>
              </a:tr>
              <a:tr h="1158689">
                <a:tc>
                  <a:txBody>
                    <a:bodyPr/>
                    <a:lstStyle/>
                    <a:p>
                      <a:r>
                        <a:rPr lang="en-US" dirty="0" smtClean="0"/>
                        <a:t>Cruise</a:t>
                      </a:r>
                      <a:r>
                        <a:rPr lang="en-US" baseline="0" dirty="0" smtClean="0"/>
                        <a:t> Control</a:t>
                      </a:r>
                    </a:p>
                    <a:p>
                      <a:r>
                        <a:rPr lang="en-US" baseline="0" dirty="0" smtClean="0"/>
                        <a:t>(traditional)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Pneumatic </a:t>
                      </a:r>
                    </a:p>
                    <a:p>
                      <a:r>
                        <a:rPr lang="en-US" baseline="0" dirty="0" smtClean="0"/>
                        <a:t>( &amp; Electro-mechanical for activation)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r>
                        <a:rPr lang="en-US" baseline="0" dirty="0" smtClean="0"/>
                        <a:t>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Vacuum bellows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Vacuum bellows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Throttle</a:t>
                      </a:r>
                      <a:r>
                        <a:rPr lang="en-US" baseline="0" dirty="0" smtClean="0"/>
                        <a:t> position (thus vehicle speed)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vs. Closed Loops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2895600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6600" y="37338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</a:t>
            </a:r>
            <a:endParaRPr lang="en-US" dirty="0"/>
          </a:p>
        </p:txBody>
      </p:sp>
      <p:cxnSp>
        <p:nvCxnSpPr>
          <p:cNvPr id="7" name="Shape 6"/>
          <p:cNvCxnSpPr>
            <a:stCxn id="4" idx="3"/>
            <a:endCxn id="5" idx="0"/>
          </p:cNvCxnSpPr>
          <p:nvPr/>
        </p:nvCxnSpPr>
        <p:spPr>
          <a:xfrm>
            <a:off x="6172200" y="3390900"/>
            <a:ext cx="1638300" cy="342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88724" y="2971800"/>
            <a:ext cx="14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Signal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4125" y="4812268"/>
            <a:ext cx="168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Feedback Signal</a:t>
            </a:r>
            <a:endParaRPr lang="en-US" dirty="0"/>
          </a:p>
        </p:txBody>
      </p:sp>
      <p:cxnSp>
        <p:nvCxnSpPr>
          <p:cNvPr id="11" name="Elbow Connector 10"/>
          <p:cNvCxnSpPr>
            <a:stCxn id="5" idx="4"/>
            <a:endCxn id="4" idx="2"/>
          </p:cNvCxnSpPr>
          <p:nvPr/>
        </p:nvCxnSpPr>
        <p:spPr>
          <a:xfrm rot="5400000" flipH="1">
            <a:off x="5886450" y="3105150"/>
            <a:ext cx="1143000" cy="2705100"/>
          </a:xfrm>
          <a:prstGeom prst="bentConnector3">
            <a:avLst>
              <a:gd name="adj1" fmla="val -2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27385" y="35052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Signal</a:t>
            </a:r>
            <a:endParaRPr lang="en-US" dirty="0"/>
          </a:p>
        </p:txBody>
      </p:sp>
      <p:cxnSp>
        <p:nvCxnSpPr>
          <p:cNvPr id="16" name="Shape 15"/>
          <p:cNvCxnSpPr>
            <a:stCxn id="19" idx="3"/>
            <a:endCxn id="4" idx="1"/>
          </p:cNvCxnSpPr>
          <p:nvPr/>
        </p:nvCxnSpPr>
        <p:spPr>
          <a:xfrm>
            <a:off x="2057400" y="3048000"/>
            <a:ext cx="1981200" cy="342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" y="2514600"/>
            <a:ext cx="1524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31" name="Arc 30"/>
          <p:cNvSpPr/>
          <p:nvPr/>
        </p:nvSpPr>
        <p:spPr>
          <a:xfrm>
            <a:off x="8153400" y="3810000"/>
            <a:ext cx="609600" cy="990600"/>
          </a:xfrm>
          <a:prstGeom prst="arc">
            <a:avLst>
              <a:gd name="adj1" fmla="val 16614687"/>
              <a:gd name="adj2" fmla="val 3907287"/>
            </a:avLst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29940" y="5345668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Position, Speed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00981" y="1828800"/>
            <a:ext cx="5742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Motor Controller Block Diagram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1" y="4800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Adding Feedback Creates a Closed Loop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899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676400"/>
            <a:ext cx="8610600" cy="381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vs. Closed Loops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58" y="2209800"/>
            <a:ext cx="3373776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953629"/>
            <a:ext cx="3429000" cy="1475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4114800"/>
            <a:ext cx="7924800" cy="584775"/>
          </a:xfrm>
          <a:prstGeom prst="rect">
            <a:avLst/>
          </a:prstGeom>
          <a:noFill/>
          <a:effectLst>
            <a:reflection stA="45000" endPos="4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is different about these two circuits?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/ Sensors / Circuits Overview – 50 minutes</a:t>
            </a:r>
          </a:p>
          <a:p>
            <a:r>
              <a:rPr lang="en-US" dirty="0" smtClean="0"/>
              <a:t>LabVIEW Overview – 35 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7244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of Today’s Concepts &amp; Material Will Serve as Reference Material for Your Team Projects. Download it Later for Easy Access!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Device(s) to Use?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762000"/>
          <a:ext cx="769619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55"/>
                <a:gridCol w="3013572"/>
                <a:gridCol w="3013572"/>
              </a:tblGrid>
              <a:tr h="4303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This Sensor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 This Actuator</a:t>
                      </a:r>
                      <a:endParaRPr lang="en-US" sz="24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Light (visible or Infrared)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Photocell / Phototransistor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LED / Lamp</a:t>
                      </a:r>
                      <a:endParaRPr lang="en-US" sz="2000" dirty="0"/>
                    </a:p>
                  </a:txBody>
                  <a:tcPr/>
                </a:tc>
              </a:tr>
              <a:tr h="6599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Temperature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Thermistor / Bimetallic Strip / Thermocouple / IC’s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Resistive Wire (</a:t>
                      </a:r>
                      <a:r>
                        <a:rPr lang="en-US" sz="2000" dirty="0" err="1" smtClean="0"/>
                        <a:t>Nichrome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Contact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On/Off </a:t>
                      </a:r>
                      <a:r>
                        <a:rPr lang="en-US" sz="2000" dirty="0" smtClean="0"/>
                        <a:t>Switch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 Level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Float / Conductivity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Microphone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Speaker</a:t>
                      </a:r>
                      <a:endParaRPr lang="en-US" sz="2000" dirty="0"/>
                    </a:p>
                  </a:txBody>
                  <a:tcPr/>
                </a:tc>
              </a:tr>
              <a:tr h="6599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Strain Gage / Load Cell / Piezoelectric Transducer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Motor / Solenoid / Pump (fluid flow / pressure)</a:t>
                      </a:r>
                      <a:endParaRPr lang="en-US" sz="2000" dirty="0"/>
                    </a:p>
                  </a:txBody>
                  <a:tcPr/>
                </a:tc>
              </a:tr>
              <a:tr h="6599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Position / Distance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Potentiometer / Optical Encoder / Ultrasonic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Motor / Solenoid</a:t>
                      </a:r>
                      <a:endParaRPr lang="en-US" sz="2000" dirty="0"/>
                    </a:p>
                  </a:txBody>
                  <a:tcPr/>
                </a:tc>
              </a:tr>
              <a:tr h="3730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Accelerometer / Gyro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Motor / Solenoid / Pump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3051" y="6019800"/>
            <a:ext cx="913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 A Power Transistor or Relay To </a:t>
            </a:r>
          </a:p>
          <a:p>
            <a:pPr algn="ctr"/>
            <a:r>
              <a:rPr lang="en-US" sz="2400" dirty="0" smtClean="0"/>
              <a:t>Control High Voltage / High Current Devices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AC – Good for Open Loop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DC – Good for Open Loop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Stepper – Great for Positioning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Servo – Implies Built-in Feedback Sensor Useful for Close Loop 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Feedback Can Be Added to 1 – 3 to Create a Closed Loop System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Adding a Built-In Gearbox to 1 &amp; 2 Makes it a </a:t>
            </a:r>
            <a:r>
              <a:rPr lang="en-US" sz="2800" dirty="0" err="1" smtClean="0"/>
              <a:t>Gearmotor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53000"/>
          </a:xfrm>
        </p:spPr>
        <p:txBody>
          <a:bodyPr/>
          <a:lstStyle/>
          <a:p>
            <a:r>
              <a:rPr lang="en-US" dirty="0" smtClean="0"/>
              <a:t>Voltage * Current </a:t>
            </a:r>
            <a:r>
              <a:rPr lang="en-US" dirty="0" smtClean="0">
                <a:sym typeface="Wingdings" pitchFamily="2" charset="2"/>
              </a:rPr>
              <a:t>= Power</a:t>
            </a:r>
            <a:endParaRPr lang="en-US" dirty="0" smtClean="0"/>
          </a:p>
          <a:p>
            <a:r>
              <a:rPr lang="en-US" dirty="0" smtClean="0"/>
              <a:t>Speed Range</a:t>
            </a:r>
          </a:p>
          <a:p>
            <a:r>
              <a:rPr lang="en-US" dirty="0" smtClean="0"/>
              <a:t>Motor Body Size</a:t>
            </a:r>
          </a:p>
          <a:p>
            <a:r>
              <a:rPr lang="en-US" dirty="0" smtClean="0"/>
              <a:t>Shaft Dimensions</a:t>
            </a:r>
          </a:p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482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Can Potentially Save Time, Cost, and Effort if You Can Adjust Your Proof of Concept Design to Apply the “Standard IED Motor”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“Standard IED Motor”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in the Shop</a:t>
            </a:r>
          </a:p>
          <a:p>
            <a:r>
              <a:rPr lang="en-US" dirty="0" smtClean="0"/>
              <a:t>Specs on LMS</a:t>
            </a:r>
          </a:p>
          <a:p>
            <a:r>
              <a:rPr lang="en-US" dirty="0" smtClean="0"/>
              <a:t>Go to LMS, Find &amp; Download the Data Sheet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4114800"/>
            <a:ext cx="4418885" cy="23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 2 5"/>
          <p:cNvSpPr/>
          <p:nvPr/>
        </p:nvSpPr>
        <p:spPr>
          <a:xfrm>
            <a:off x="5638800" y="990600"/>
            <a:ext cx="2743200" cy="1591032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 Fact !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648200" y="1600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1219200" y="4191000"/>
            <a:ext cx="1828800" cy="1591032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LMS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Maximum Voltage for the standard IED motor?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5 volts DC</a:t>
            </a:r>
          </a:p>
          <a:p>
            <a:r>
              <a:rPr lang="en-US" sz="4800" dirty="0" smtClean="0"/>
              <a:t> 9 volts DC</a:t>
            </a:r>
          </a:p>
          <a:p>
            <a:r>
              <a:rPr lang="en-US" sz="4800" dirty="0" smtClean="0"/>
              <a:t> 12 volts DC</a:t>
            </a:r>
          </a:p>
          <a:p>
            <a:r>
              <a:rPr lang="en-US" sz="4800" dirty="0" smtClean="0"/>
              <a:t> 24 volts DC</a:t>
            </a:r>
          </a:p>
          <a:p>
            <a:r>
              <a:rPr lang="en-US" sz="4800" dirty="0" smtClean="0"/>
              <a:t> 120 volts AC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1" y="2057400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Hint – You Will Find This On the Data Sheet! 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a Motor Using the </a:t>
            </a:r>
            <a:br>
              <a:rPr lang="en-US" dirty="0" smtClean="0"/>
            </a:br>
            <a:r>
              <a:rPr lang="en-US" dirty="0" smtClean="0"/>
              <a:t>H-Bridge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Can Control </a:t>
            </a:r>
          </a:p>
          <a:p>
            <a:pPr lvl="1"/>
            <a:r>
              <a:rPr lang="en-US" sz="3600" dirty="0" smtClean="0"/>
              <a:t>Speed</a:t>
            </a:r>
          </a:p>
          <a:p>
            <a:pPr lvl="1"/>
            <a:r>
              <a:rPr lang="en-US" sz="3600" dirty="0" smtClean="0"/>
              <a:t>Direction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1295400"/>
            <a:ext cx="3502926" cy="223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3061949" y="753984"/>
            <a:ext cx="3042067" cy="916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 2 5"/>
          <p:cNvSpPr/>
          <p:nvPr/>
        </p:nvSpPr>
        <p:spPr>
          <a:xfrm>
            <a:off x="7239000" y="2676168"/>
            <a:ext cx="1828800" cy="1591032"/>
          </a:xfrm>
          <a:prstGeom prst="irregularSeal2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LMS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Controls: Working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90600"/>
          <a:ext cx="91440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210"/>
                <a:gridCol w="1524000"/>
                <a:gridCol w="1524000"/>
                <a:gridCol w="1443790"/>
                <a:gridCol w="1600200"/>
                <a:gridCol w="14478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is controlled</a:t>
                      </a:r>
                      <a:endParaRPr lang="en-US" dirty="0"/>
                    </a:p>
                  </a:txBody>
                  <a:tcPr/>
                </a:tc>
              </a:tr>
              <a:tr h="891299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</a:p>
                    <a:p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&amp;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 / Micro-controller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loop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Temp Sensor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Type - 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Output transistor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driving: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Heating Unit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</a:t>
                      </a:r>
                    </a:p>
                    <a:p>
                      <a:r>
                        <a:rPr lang="en-US" dirty="0" smtClean="0"/>
                        <a:t>32 – 212</a:t>
                      </a:r>
                      <a:r>
                        <a:rPr lang="en-US" dirty="0" smtClean="0">
                          <a:sym typeface="Symbol"/>
                        </a:rPr>
                        <a:t></a:t>
                      </a:r>
                      <a:r>
                        <a:rPr lang="en-US" dirty="0" smtClean="0"/>
                        <a:t>F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2004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LMS -&gt; Technical Resources -&gt; Manufacturing Resources </a:t>
            </a:r>
          </a:p>
          <a:p>
            <a:endParaRPr lang="en-US" sz="2400" dirty="0" smtClean="0"/>
          </a:p>
          <a:p>
            <a:r>
              <a:rPr lang="en-US" sz="2400" dirty="0" smtClean="0"/>
              <a:t>Select one Parts Source and Search There to Identify two different types of temperature sensor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how do they interface?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cost?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temperature range?</a:t>
            </a:r>
          </a:p>
          <a:p>
            <a:r>
              <a:rPr lang="en-US" sz="2400" dirty="0" smtClean="0"/>
              <a:t>Sketch a Block Diagram of the Closed Loop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4876800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3 minutes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Controls: Working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</a:t>
            </a:r>
          </a:p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2667000"/>
            <a:ext cx="2514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10" name="Elbow Connector 9"/>
          <p:cNvCxnSpPr>
            <a:stCxn id="5" idx="3"/>
          </p:cNvCxnSpPr>
          <p:nvPr/>
        </p:nvCxnSpPr>
        <p:spPr>
          <a:xfrm>
            <a:off x="5791200" y="3124200"/>
            <a:ext cx="304800" cy="1588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3"/>
          </p:cNvCxnSpPr>
          <p:nvPr/>
        </p:nvCxnSpPr>
        <p:spPr>
          <a:xfrm>
            <a:off x="1752600" y="3124200"/>
            <a:ext cx="1524000" cy="1588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324600" y="2590800"/>
            <a:ext cx="762000" cy="1066800"/>
            <a:chOff x="4876800" y="2590800"/>
            <a:chExt cx="762000" cy="1066800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4800600" y="3124200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257800" y="2590800"/>
              <a:ext cx="381000" cy="3810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5257800" y="3352800"/>
              <a:ext cx="381000" cy="304800"/>
            </a:xfrm>
            <a:prstGeom prst="line">
              <a:avLst/>
            </a:prstGeom>
            <a:ln w="3175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76800" y="3124200"/>
              <a:ext cx="381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096000" y="1828800"/>
            <a:ext cx="1201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Power </a:t>
            </a:r>
          </a:p>
          <a:p>
            <a:pPr algn="ctr"/>
            <a:r>
              <a:rPr lang="en-US" dirty="0" smtClean="0"/>
              <a:t>Transistor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467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HEATER</a:t>
            </a:r>
            <a:endParaRPr lang="en-US" dirty="0"/>
          </a:p>
        </p:txBody>
      </p:sp>
      <p:cxnSp>
        <p:nvCxnSpPr>
          <p:cNvPr id="25" name="Elbow Connector 24"/>
          <p:cNvCxnSpPr>
            <a:stCxn id="24" idx="2"/>
            <a:endCxn id="4" idx="2"/>
          </p:cNvCxnSpPr>
          <p:nvPr/>
        </p:nvCxnSpPr>
        <p:spPr>
          <a:xfrm rot="5400000">
            <a:off x="4610100" y="38100"/>
            <a:ext cx="1588" cy="7086600"/>
          </a:xfrm>
          <a:prstGeom prst="bentConnector3">
            <a:avLst>
              <a:gd name="adj1" fmla="val 33812605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83835" y="4267200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" y="495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Placing the Temperature Sensor Near the Heater Provides the </a:t>
            </a:r>
          </a:p>
          <a:p>
            <a:pPr algn="ctr"/>
            <a:r>
              <a:rPr lang="en-US" dirty="0" smtClean="0"/>
              <a:t>Feedback Needed for Closed Loop control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92789" y="23622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</a:t>
            </a:r>
          </a:p>
          <a:p>
            <a:pPr algn="ctr"/>
            <a:r>
              <a:rPr lang="en-US" dirty="0" smtClean="0"/>
              <a:t>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What is ‘PID’ when talking about a PID controller?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82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 A – Pride, Integrity, Determination</a:t>
            </a:r>
          </a:p>
          <a:p>
            <a:r>
              <a:rPr lang="en-US" sz="3600" dirty="0" smtClean="0"/>
              <a:t> B – </a:t>
            </a:r>
            <a:r>
              <a:rPr lang="el-GR" sz="3600" dirty="0" smtClean="0"/>
              <a:t>Π</a:t>
            </a:r>
            <a:r>
              <a:rPr lang="en-US" sz="3600" dirty="0" smtClean="0"/>
              <a:t> </a:t>
            </a:r>
            <a:r>
              <a:rPr lang="el-GR" sz="3600" dirty="0" smtClean="0"/>
              <a:t>Ι</a:t>
            </a:r>
            <a:r>
              <a:rPr lang="en-US" sz="3600" dirty="0" smtClean="0"/>
              <a:t> </a:t>
            </a:r>
            <a:r>
              <a:rPr lang="el-GR" sz="3600" dirty="0" smtClean="0"/>
              <a:t>Δ</a:t>
            </a:r>
            <a:endParaRPr lang="en-US" sz="3600" dirty="0" smtClean="0"/>
          </a:p>
          <a:p>
            <a:r>
              <a:rPr lang="en-US" sz="3600" dirty="0" smtClean="0"/>
              <a:t> C – Pie, Ingestion, Drowsiness</a:t>
            </a:r>
          </a:p>
          <a:p>
            <a:r>
              <a:rPr lang="en-US" sz="3600" dirty="0" smtClean="0"/>
              <a:t> D – Proportional, Integral, Derivative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PID –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382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3200" dirty="0" smtClean="0"/>
              <a:t>Take a few minutes, think of some examples where Proportional, Derivative and Integral Control is needed.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pic>
        <p:nvPicPr>
          <p:cNvPr id="120834" name="Picture 2" descr="http://a4.mzstatic.com/us/r30/Purple/v4/97/64/25/9764250a-00b8-9564-8fe2-075aa0e7fa6e/screen480x48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43687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6096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5"/>
              </a:rPr>
              <a:t>https://itunes.apple.com/us/app/the-little-engine-that-could/id409139980?mt=8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the basic control strategies</a:t>
            </a:r>
          </a:p>
          <a:p>
            <a:r>
              <a:rPr lang="en-US" dirty="0" smtClean="0"/>
              <a:t>Recognize and apply simple electric / electronic circuits for controls</a:t>
            </a:r>
          </a:p>
          <a:p>
            <a:r>
              <a:rPr lang="en-US" dirty="0" smtClean="0"/>
              <a:t>Select typical input sensors</a:t>
            </a:r>
          </a:p>
          <a:p>
            <a:r>
              <a:rPr lang="en-US" dirty="0" smtClean="0"/>
              <a:t>Select typical output devices</a:t>
            </a:r>
          </a:p>
          <a:p>
            <a:r>
              <a:rPr lang="en-US" dirty="0" smtClean="0"/>
              <a:t>Select an appropriate motor type</a:t>
            </a:r>
          </a:p>
          <a:p>
            <a:r>
              <a:rPr lang="en-US" dirty="0" smtClean="0"/>
              <a:t>Be aware of the additional resources in LMS</a:t>
            </a:r>
          </a:p>
          <a:p>
            <a:r>
              <a:rPr lang="en-US" dirty="0" smtClean="0"/>
              <a:t>Understand the basic use of LabVIEW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is this?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81200"/>
            <a:ext cx="3886200" cy="2971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TV remote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PS3 remote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err="1" smtClean="0"/>
              <a:t>Wii</a:t>
            </a:r>
            <a:r>
              <a:rPr lang="en-US" sz="3600" dirty="0" smtClean="0"/>
              <a:t> mote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 smtClean="0"/>
              <a:t>I don’t know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  <p:pic>
        <p:nvPicPr>
          <p:cNvPr id="10" name="Picture 9" descr="Wiimote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04800" y="1981200"/>
            <a:ext cx="4126089" cy="275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Compatible Input /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Wireless Connection (Bluetooth)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Contact (12 Switches)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Motion Sensing (Accelerometer)</a:t>
            </a:r>
          </a:p>
          <a:p>
            <a:pPr lvl="2"/>
            <a:r>
              <a:rPr lang="en-US" dirty="0" smtClean="0"/>
              <a:t>3-axis	</a:t>
            </a:r>
          </a:p>
          <a:p>
            <a:pPr lvl="2"/>
            <a:r>
              <a:rPr lang="en-US" dirty="0" smtClean="0"/>
              <a:t>+/-3g, 100Hz update rate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Position (Infrared Camera Tracker)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Output</a:t>
            </a:r>
          </a:p>
          <a:p>
            <a:pPr lvl="1"/>
            <a:r>
              <a:rPr lang="en-US" dirty="0" smtClean="0"/>
              <a:t>Tactile feedback (vibration motor)</a:t>
            </a:r>
          </a:p>
          <a:p>
            <a:pPr lvl="1"/>
            <a:r>
              <a:rPr lang="en-US" dirty="0" smtClean="0"/>
              <a:t>Auditory feedback (speaker)</a:t>
            </a:r>
          </a:p>
          <a:p>
            <a:pPr lvl="1"/>
            <a:r>
              <a:rPr lang="en-US" dirty="0" smtClean="0"/>
              <a:t>Visual feedback (4 LEDs)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- How the </a:t>
            </a:r>
            <a:r>
              <a:rPr lang="en-US" dirty="0" err="1" smtClean="0"/>
              <a:t>Wiimote</a:t>
            </a:r>
            <a:r>
              <a:rPr lang="en-US" dirty="0" smtClean="0"/>
              <a:t> Work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http://www.youtube.com/watch?v=ETAKfSkec6A</a:t>
            </a:r>
          </a:p>
          <a:p>
            <a:r>
              <a:rPr lang="en-US" dirty="0" smtClean="0"/>
              <a:t>Technical &amp; Linux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http://www.wiili.com</a:t>
            </a:r>
          </a:p>
          <a:p>
            <a:r>
              <a:rPr lang="en-US" dirty="0" smtClean="0"/>
              <a:t>Technical - </a:t>
            </a:r>
            <a:r>
              <a:rPr lang="en-US" dirty="0" err="1" smtClean="0"/>
              <a:t>Wiimote</a:t>
            </a:r>
            <a:r>
              <a:rPr lang="en-US" dirty="0" smtClean="0"/>
              <a:t> at </a:t>
            </a:r>
            <a:r>
              <a:rPr lang="en-US" dirty="0" err="1" smtClean="0"/>
              <a:t>WiiBrew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http://www.wiibrew.org/wiki/Wiimote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Last Accessed – 10/8/09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Wiimote</a:t>
            </a:r>
            <a:r>
              <a:rPr lang="en-US" dirty="0" smtClean="0"/>
              <a:t> under MS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Install WiimoteLib.dll</a:t>
            </a:r>
          </a:p>
          <a:p>
            <a:pPr lvl="2"/>
            <a:r>
              <a:rPr lang="en-US" dirty="0" smtClean="0"/>
              <a:t>Open Source (Microsoft Public License)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  <a:hlinkClick r:id="rId3"/>
              </a:rPr>
              <a:t>http://www.codeplex.com/WiimoteLib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Write a Program</a:t>
            </a:r>
          </a:p>
          <a:p>
            <a:pPr lvl="1"/>
            <a:r>
              <a:rPr lang="en-US" dirty="0" smtClean="0"/>
              <a:t>C# or VB.NET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http://blogs.msdn.com/coding4fun/archive/2007/03/14/1879033.aspx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LabVIEW (8.6 or Later)(only this needed for demo!)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  <a:hlinkClick r:id="rId4"/>
              </a:rPr>
              <a:t>http://decibel.ni.com/content/docs/DOC-1353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(download currently includes the </a:t>
            </a:r>
            <a:r>
              <a:rPr lang="en-US" dirty="0" err="1" smtClean="0">
                <a:solidFill>
                  <a:srgbClr val="00B0F0"/>
                </a:solidFill>
              </a:rPr>
              <a:t>WiimoteLib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 lvl="2"/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200" dirty="0" smtClean="0"/>
              <a:t>Last Accessed – 10/8/09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Wii</a:t>
            </a:r>
            <a:r>
              <a:rPr lang="en-US" dirty="0" smtClean="0"/>
              <a:t> Remote Applications/Ideas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J.C. Lee, “Hacking the Nintendo </a:t>
            </a:r>
            <a:r>
              <a:rPr lang="en-US" dirty="0" err="1" smtClean="0"/>
              <a:t>Wii</a:t>
            </a:r>
            <a:r>
              <a:rPr lang="en-US" dirty="0" smtClean="0"/>
              <a:t> Remote”, </a:t>
            </a:r>
            <a:r>
              <a:rPr lang="en-US" i="1" dirty="0" smtClean="0"/>
              <a:t>IEEE PERVASIVE Computing</a:t>
            </a:r>
            <a:r>
              <a:rPr lang="en-US" dirty="0" smtClean="0"/>
              <a:t>, July-September 2008, pp. 39-45</a:t>
            </a:r>
          </a:p>
          <a:p>
            <a:pPr lvl="1"/>
            <a:r>
              <a:rPr lang="en-US" dirty="0" smtClean="0"/>
              <a:t>Finger and object tracking</a:t>
            </a:r>
          </a:p>
          <a:p>
            <a:pPr lvl="1"/>
            <a:r>
              <a:rPr lang="en-US" dirty="0" smtClean="0"/>
              <a:t>Interactive whiteboards &amp; tablet displays</a:t>
            </a:r>
          </a:p>
          <a:p>
            <a:pPr lvl="1"/>
            <a:r>
              <a:rPr lang="en-US" dirty="0" smtClean="0"/>
              <a:t>Head tracking for desktop VR displays</a:t>
            </a:r>
          </a:p>
          <a:p>
            <a:pPr lvl="1"/>
            <a:r>
              <a:rPr lang="en-US" dirty="0" smtClean="0"/>
              <a:t>Spatial augmented reality</a:t>
            </a:r>
          </a:p>
          <a:p>
            <a:pPr lvl="1"/>
            <a:r>
              <a:rPr lang="en-US" dirty="0" smtClean="0"/>
              <a:t>3D motion tracking</a:t>
            </a:r>
          </a:p>
          <a:p>
            <a:pPr lvl="1"/>
            <a:r>
              <a:rPr lang="en-US" dirty="0" smtClean="0"/>
              <a:t>Tracking objects with ID</a:t>
            </a:r>
          </a:p>
          <a:p>
            <a:pPr lvl="1"/>
            <a:r>
              <a:rPr lang="en-US" dirty="0" smtClean="0"/>
              <a:t>IR glyphs</a:t>
            </a:r>
          </a:p>
          <a:p>
            <a:pPr lvl="1"/>
            <a:r>
              <a:rPr lang="en-US" dirty="0" smtClean="0"/>
              <a:t>Laser tag</a:t>
            </a:r>
          </a:p>
          <a:p>
            <a:pPr lvl="1"/>
            <a:r>
              <a:rPr lang="en-US" dirty="0" smtClean="0"/>
              <a:t>Gesture recognition</a:t>
            </a:r>
          </a:p>
          <a:p>
            <a:pPr lvl="1"/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 rot="20796450">
            <a:off x="7239000" y="53340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 LabVIEW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0624" lvl="2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err="1" smtClean="0"/>
              <a:t>WiimoteManaged</a:t>
            </a:r>
            <a:r>
              <a:rPr lang="en-US" sz="2800" dirty="0" smtClean="0"/>
              <a:t>(wml17).zip available at </a:t>
            </a:r>
            <a:r>
              <a:rPr lang="en-US" sz="2800" dirty="0" smtClean="0">
                <a:solidFill>
                  <a:srgbClr val="00B0F0"/>
                </a:solidFill>
                <a:hlinkClick r:id="rId3"/>
              </a:rPr>
              <a:t>http://decibel.ni.com/content/docs/DOC-1353</a:t>
            </a:r>
            <a:endParaRPr lang="en-US" sz="2800" dirty="0" smtClean="0">
              <a:solidFill>
                <a:srgbClr val="00B0F0"/>
              </a:solidFill>
            </a:endParaRPr>
          </a:p>
          <a:p>
            <a:pPr marL="69494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smtClean="0"/>
              <a:t>Acquisition + IR (Event).vi</a:t>
            </a:r>
          </a:p>
          <a:p>
            <a:pPr marL="69494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smtClean="0"/>
              <a:t>Roll Pitch 3dGraph (Event).vi</a:t>
            </a:r>
          </a:p>
          <a:p>
            <a:pPr marL="694944" lvl="3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800" dirty="0" smtClean="0"/>
              <a:t>Simple Flash LEDs</a:t>
            </a:r>
            <a:endParaRPr lang="en-US" sz="2400" dirty="0" smtClean="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62000" y="62484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Last accessed on 10/12/09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Pairing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Managed Library for Nintendo’s </a:t>
            </a:r>
            <a:r>
              <a:rPr lang="en-US" dirty="0" err="1" smtClean="0"/>
              <a:t>Wiimote</a:t>
            </a:r>
            <a:endParaRPr lang="en-US" dirty="0" smtClean="0"/>
          </a:p>
          <a:p>
            <a:pPr lvl="1"/>
            <a:r>
              <a:rPr lang="en-US" dirty="0" smtClean="0"/>
              <a:t>Getting Connected section</a:t>
            </a:r>
          </a:p>
          <a:p>
            <a:pPr lvl="1"/>
            <a:r>
              <a:rPr lang="en-US" dirty="0" smtClean="0"/>
              <a:t>http://blogs.msdn.com/coding4fun/archive/2007/03/14/1879033.aspx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6324600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Last Accessed: 10/12/09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iimote de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8418378" cy="6321972"/>
          </a:xfrm>
          <a:prstGeom prst="rect">
            <a:avLst/>
          </a:prstGeom>
        </p:spPr>
      </p:pic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3200400" y="51054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Little Demo!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Roll Pitch 3dGraph (Event).vi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 Design Capstone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Develop a method for quantifying human static balance</a:t>
            </a:r>
          </a:p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Accelerometer as a sensor</a:t>
            </a:r>
          </a:p>
          <a:p>
            <a:r>
              <a:rPr lang="en-US" dirty="0" smtClean="0"/>
              <a:t>Feasibility Study</a:t>
            </a:r>
          </a:p>
          <a:p>
            <a:pPr lvl="1"/>
            <a:r>
              <a:rPr lang="en-US" dirty="0" err="1" smtClean="0"/>
              <a:t>Wii</a:t>
            </a:r>
            <a:r>
              <a:rPr lang="en-US" dirty="0" smtClean="0"/>
              <a:t> remote as a sensor sub-system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562600"/>
            <a:ext cx="8830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Led to the Creation of a Product / Company!</a:t>
            </a:r>
          </a:p>
          <a:p>
            <a:r>
              <a:rPr lang="en-US" sz="2400" dirty="0" smtClean="0">
                <a:hlinkClick r:id="rId2"/>
              </a:rPr>
              <a:t>http://www.balancengineering.com/corporate/strategic-partners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WiiMote</a:t>
            </a:r>
            <a:r>
              <a:rPr lang="en-US" dirty="0" smtClean="0"/>
              <a:t>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7467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78426" y="5562600"/>
            <a:ext cx="7988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YIELDS – </a:t>
            </a:r>
            <a:r>
              <a:rPr lang="en-US" sz="2400" b="1" i="1" dirty="0" smtClean="0"/>
              <a:t>One Fully Integrated Control System with Accelerometer Inputs and Graphic Output!</a:t>
            </a:r>
            <a:endParaRPr lang="en-US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Major?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– Mechanical /  Aero / Nuclear </a:t>
            </a:r>
          </a:p>
          <a:p>
            <a:r>
              <a:rPr lang="en-US" dirty="0" smtClean="0"/>
              <a:t>B – Electrical &amp; Computer Systems</a:t>
            </a:r>
          </a:p>
          <a:p>
            <a:r>
              <a:rPr lang="en-US" dirty="0" smtClean="0"/>
              <a:t>C – Civil / Environmental</a:t>
            </a:r>
          </a:p>
          <a:p>
            <a:r>
              <a:rPr lang="en-US" dirty="0" smtClean="0"/>
              <a:t>D – Industrial &amp; Systems, Materials</a:t>
            </a:r>
          </a:p>
          <a:p>
            <a:r>
              <a:rPr lang="en-US" dirty="0" smtClean="0"/>
              <a:t>E – Bio / Biomed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84693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Note – If your Major is Journalism, You Might Be On the Wrong Campus!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Scary Math Here…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smtClean="0"/>
              <a:t>Let’s see a working example…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17320"/>
            <a:ext cx="3200400" cy="35356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LabVIEW for Demonstrating Cascading Efficiencies</a:t>
            </a:r>
            <a:br>
              <a:rPr lang="en-US" sz="3600" dirty="0" smtClean="0"/>
            </a:br>
            <a:r>
              <a:rPr lang="en-US" sz="3600" dirty="0" smtClean="0"/>
              <a:t> - Front Panel</a:t>
            </a:r>
            <a:endParaRPr lang="en-US" sz="3600" dirty="0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/>
          <a:srcRect l="5179" t="9759" b="11956"/>
          <a:stretch>
            <a:fillRect/>
          </a:stretch>
        </p:blipFill>
        <p:spPr bwMode="auto">
          <a:xfrm>
            <a:off x="3266089" y="457200"/>
            <a:ext cx="580171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70648" cy="868680"/>
          </a:xfrm>
        </p:spPr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04356"/>
            <a:ext cx="7894638" cy="544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990600"/>
            <a:ext cx="6480048" cy="4648200"/>
          </a:xfrm>
        </p:spPr>
        <p:txBody>
          <a:bodyPr/>
          <a:lstStyle/>
          <a:p>
            <a:r>
              <a:rPr lang="en-US" dirty="0" smtClean="0"/>
              <a:t>Introduction to LabVIEW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050" y="2590800"/>
            <a:ext cx="6882150" cy="31242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3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realize that any engineer can do programming</a:t>
            </a:r>
          </a:p>
          <a:p>
            <a:r>
              <a:rPr lang="en-US" sz="3200" dirty="0" smtClean="0"/>
              <a:t>To recognize </a:t>
            </a:r>
            <a:r>
              <a:rPr lang="en-US" sz="3200" dirty="0" err="1" smtClean="0"/>
              <a:t>LabVIEW’s</a:t>
            </a:r>
            <a:r>
              <a:rPr lang="en-US" sz="3200" dirty="0" smtClean="0"/>
              <a:t> major functionality</a:t>
            </a:r>
          </a:p>
          <a:p>
            <a:r>
              <a:rPr lang="en-US" sz="3200" dirty="0" smtClean="0"/>
              <a:t>To discover how to start learning </a:t>
            </a:r>
            <a:r>
              <a:rPr lang="en-US" sz="3200" dirty="0" err="1" smtClean="0"/>
              <a:t>LabVIEW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97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iClicker – </a:t>
            </a:r>
            <a:br>
              <a:rPr lang="en-US" dirty="0" smtClean="0"/>
            </a:br>
            <a:r>
              <a:rPr lang="en-US" dirty="0" smtClean="0"/>
              <a:t>First Robotics Competition (FRC)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I participated in the FRC and used LabVIEW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I participated in the FRC but did not use LabVIEW 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I did not participate in the FRC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2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iClicker – </a:t>
            </a:r>
            <a:br>
              <a:rPr lang="en-US" dirty="0" smtClean="0"/>
            </a:br>
            <a:r>
              <a:rPr lang="en-US" dirty="0" smtClean="0"/>
              <a:t>What programming system do you prefer?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7467600" cy="4525963"/>
          </a:xfrm>
        </p:spPr>
        <p:txBody>
          <a:bodyPr>
            <a:noAutofit/>
          </a:bodyPr>
          <a:lstStyle/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MATLAB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C/C++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Java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Python</a:t>
            </a:r>
          </a:p>
          <a:p>
            <a:pPr marL="550926" indent="-514350">
              <a:buFont typeface="+mj-lt"/>
              <a:buAutoNum type="alphaUcPeriod"/>
            </a:pPr>
            <a:r>
              <a:rPr lang="en-US" sz="4000" dirty="0" smtClean="0"/>
              <a:t>Something else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066" y="4953000"/>
            <a:ext cx="2108334" cy="1478254"/>
            <a:chOff x="6807066" y="4953000"/>
            <a:chExt cx="2108334" cy="1478254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934200" y="5334000"/>
              <a:ext cx="1868204" cy="1097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07066" y="4953000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</a:t>
              </a:r>
              <a:r>
                <a:rPr lang="en-US" dirty="0" err="1" smtClean="0"/>
                <a:t>iClicker</a:t>
              </a:r>
              <a:r>
                <a:rPr lang="en-US" dirty="0" smtClean="0"/>
                <a:t> Moment!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6561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LabVIEW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LabVIEW</a:t>
            </a:r>
            <a:r>
              <a:rPr lang="en-US" dirty="0"/>
              <a:t> (short for Laboratory Virtual Instrumentation Engineering Workbench) is a system design platform and development environment for a </a:t>
            </a:r>
            <a:r>
              <a:rPr lang="en-US" dirty="0">
                <a:hlinkClick r:id="rId3" tooltip="Visual programming language"/>
              </a:rPr>
              <a:t>visual programming language</a:t>
            </a:r>
            <a:r>
              <a:rPr lang="en-US" dirty="0"/>
              <a:t> from </a:t>
            </a:r>
            <a:r>
              <a:rPr lang="en-US" dirty="0">
                <a:hlinkClick r:id="rId4" tooltip="National Instruments"/>
              </a:rPr>
              <a:t>National Instruments</a:t>
            </a:r>
            <a:r>
              <a:rPr lang="en-US" dirty="0" smtClean="0"/>
              <a:t>.</a:t>
            </a:r>
          </a:p>
          <a:p>
            <a:r>
              <a:rPr lang="en-US" dirty="0"/>
              <a:t>used for </a:t>
            </a:r>
            <a:r>
              <a:rPr lang="en-US" dirty="0">
                <a:hlinkClick r:id="rId5" tooltip="Data acquisition"/>
              </a:rPr>
              <a:t>data acquisition</a:t>
            </a:r>
            <a:r>
              <a:rPr lang="en-US" dirty="0"/>
              <a:t>, </a:t>
            </a:r>
            <a:r>
              <a:rPr lang="en-US" dirty="0">
                <a:hlinkClick r:id="rId6" tooltip="Instrument control"/>
              </a:rPr>
              <a:t>instrument control</a:t>
            </a:r>
            <a:r>
              <a:rPr lang="en-US" dirty="0"/>
              <a:t>, and industrial </a:t>
            </a:r>
            <a:r>
              <a:rPr lang="en-US" dirty="0" smtClean="0"/>
              <a:t>automation by Bose</a:t>
            </a:r>
            <a:r>
              <a:rPr lang="en-US" dirty="0"/>
              <a:t>, GE, General Dynamics,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smtClean="0"/>
              <a:t>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 Video – </a:t>
            </a:r>
            <a:br>
              <a:rPr lang="en-US" dirty="0" smtClean="0"/>
            </a:br>
            <a:r>
              <a:rPr lang="en-US" dirty="0" smtClean="0"/>
              <a:t>Writing Your First LabVIEW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7467600" cy="914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http://youtu.be/ZHNlKyYzrPE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 intermediate level video showing the user of a </a:t>
            </a:r>
            <a:r>
              <a:rPr lang="en-US" sz="2400" dirty="0" err="1" smtClean="0"/>
              <a:t>CompactRIO</a:t>
            </a:r>
            <a:r>
              <a:rPr lang="en-US" sz="2400" dirty="0" smtClean="0"/>
              <a:t> can be found at: 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http://www.youtube.com/watch?v=PubUdY5x3ps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10400" y="2286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3:21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4648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9:45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5638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More LabVIEW </a:t>
            </a:r>
            <a:r>
              <a:rPr lang="en-US" dirty="0" err="1" smtClean="0"/>
              <a:t>Youtubes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www.youtube.com/channel/UCJnMVoaGnTr0HNQwTP_GTww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3733800"/>
          <a:ext cx="4267200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Bitmap Image" r:id="rId5" imgW="7628571" imgH="4944165" progId="PBrush">
                  <p:embed/>
                </p:oleObj>
              </mc:Choice>
              <mc:Fallback>
                <p:oleObj name="Bitmap Image" r:id="rId5" imgW="7628571" imgH="494416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4267200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E84B8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419600" y="2514600"/>
            <a:ext cx="4572000" cy="2971800"/>
            <a:chOff x="288" y="624"/>
            <a:chExt cx="2592" cy="183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" y="624"/>
              <a:ext cx="2592" cy="18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7" y="2379"/>
              <a:ext cx="96" cy="4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0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Control System</a:t>
            </a:r>
            <a:endParaRPr lang="en-US" dirty="0"/>
          </a:p>
        </p:txBody>
      </p:sp>
      <p:pic>
        <p:nvPicPr>
          <p:cNvPr id="1026" name="Picture 2" descr="E:\RPI\Pictures\LITEC\IMG_0184.JPG"/>
          <p:cNvPicPr>
            <a:picLocks noChangeAspect="1" noChangeArrowheads="1"/>
          </p:cNvPicPr>
          <p:nvPr/>
        </p:nvPicPr>
        <p:blipFill>
          <a:blip r:embed="rId3" cstate="print"/>
          <a:srcRect t="21250" r="9167"/>
          <a:stretch>
            <a:fillRect/>
          </a:stretch>
        </p:blipFill>
        <p:spPr bwMode="auto">
          <a:xfrm>
            <a:off x="228600" y="1752600"/>
            <a:ext cx="5798633" cy="335224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E:\RPI\Pictures\LITEC\IMG_0231.JPG"/>
          <p:cNvPicPr>
            <a:picLocks noChangeAspect="1" noChangeArrowheads="1"/>
          </p:cNvPicPr>
          <p:nvPr/>
        </p:nvPicPr>
        <p:blipFill>
          <a:blip r:embed="rId4" cstate="print"/>
          <a:srcRect t="12500" r="10000"/>
          <a:stretch>
            <a:fillRect/>
          </a:stretch>
        </p:blipFill>
        <p:spPr bwMode="auto">
          <a:xfrm>
            <a:off x="6248400" y="1295400"/>
            <a:ext cx="2667000" cy="38889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85800" y="563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Blimps – Altitude and direction controlled using range and compass sensors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(cont’d)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Platform and development environment for a visual programming language</a:t>
            </a:r>
          </a:p>
          <a:p>
            <a:r>
              <a:rPr lang="en-US" dirty="0" smtClean="0"/>
              <a:t>Graphical approach also allows “non-programmers” to build programs simply by dragging and dropping virtual representations of lab equipment with which they are already familiar</a:t>
            </a:r>
          </a:p>
          <a:p>
            <a:r>
              <a:rPr lang="en-US" dirty="0" smtClean="0"/>
              <a:t>Commonly used for data acquisition, instrument control, and industrial automation</a:t>
            </a:r>
          </a:p>
        </p:txBody>
      </p:sp>
    </p:spTree>
    <p:extLst>
      <p:ext uri="{BB962C8B-B14F-4D97-AF65-F5344CB8AC3E}">
        <p14:creationId xmlns:p14="http://schemas.microsoft.com/office/powerpoint/2010/main" val="15149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2590800"/>
            <a:ext cx="4648200" cy="1676400"/>
            <a:chOff x="0" y="5068956"/>
            <a:chExt cx="5642966" cy="20574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068956"/>
              <a:ext cx="5642966" cy="20574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B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0" y="6590575"/>
              <a:ext cx="1965787" cy="4617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Block Diagram</a:t>
              </a:r>
            </a:p>
          </p:txBody>
        </p:sp>
      </p:grpSp>
      <p:pic>
        <p:nvPicPr>
          <p:cNvPr id="98307" name="Picture 2" descr="http://sites.google.com/site/psumashavu/_/rsrc/1234456955484/team-pages/biomed/stethkatie/design1/labviewcaptu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5866" y="4648200"/>
            <a:ext cx="4933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/>
          <p:nvPr/>
        </p:nvGrpSpPr>
        <p:grpSpPr>
          <a:xfrm>
            <a:off x="457200" y="1239838"/>
            <a:ext cx="8153400" cy="1579562"/>
            <a:chOff x="457200" y="1239838"/>
            <a:chExt cx="8153400" cy="1579562"/>
          </a:xfrm>
        </p:grpSpPr>
        <p:sp>
          <p:nvSpPr>
            <p:cNvPr id="98313" name="TextBox 4"/>
            <p:cNvSpPr txBox="1">
              <a:spLocks noChangeArrowheads="1"/>
            </p:cNvSpPr>
            <p:nvPr/>
          </p:nvSpPr>
          <p:spPr bwMode="auto">
            <a:xfrm>
              <a:off x="457200" y="2296277"/>
              <a:ext cx="1828800" cy="5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I need improvement</a:t>
              </a:r>
            </a:p>
          </p:txBody>
        </p:sp>
        <p:pic>
          <p:nvPicPr>
            <p:cNvPr id="98314" name="Picture 6" descr="http://tbn0.google.com/images?q=tbn:q8fA6jtI81iiPM:http://www.studentforce.org.uk/toolkit/Pics/sadearth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0600" y="1239838"/>
              <a:ext cx="876300" cy="106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5" name="Picture 8" descr="http://tbn3.google.com/images?q=tbn:C-xjBq7tNubx4M:http://blog.littlegreenstar.com/wp-content/uploads/happy_earth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43800" y="1295597"/>
              <a:ext cx="1066800" cy="106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6" name="TextBox 7"/>
            <p:cNvSpPr txBox="1">
              <a:spLocks noChangeArrowheads="1"/>
            </p:cNvSpPr>
            <p:nvPr/>
          </p:nvSpPr>
          <p:spPr bwMode="auto">
            <a:xfrm>
              <a:off x="2286000" y="1371600"/>
              <a:ext cx="1371600" cy="5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Identify Problem</a:t>
              </a:r>
            </a:p>
          </p:txBody>
        </p:sp>
        <p:sp>
          <p:nvSpPr>
            <p:cNvPr id="98317" name="TextBox 8"/>
            <p:cNvSpPr txBox="1">
              <a:spLocks noChangeArrowheads="1"/>
            </p:cNvSpPr>
            <p:nvPr/>
          </p:nvSpPr>
          <p:spPr bwMode="auto">
            <a:xfrm>
              <a:off x="4114800" y="1295400"/>
              <a:ext cx="1371600" cy="73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Break Down and Evaluate Problem</a:t>
              </a:r>
            </a:p>
          </p:txBody>
        </p:sp>
        <p:sp>
          <p:nvSpPr>
            <p:cNvPr id="98318" name="TextBox 9"/>
            <p:cNvSpPr txBox="1">
              <a:spLocks noChangeArrowheads="1"/>
            </p:cNvSpPr>
            <p:nvPr/>
          </p:nvSpPr>
          <p:spPr bwMode="auto">
            <a:xfrm>
              <a:off x="5791200" y="1371600"/>
              <a:ext cx="1371600" cy="52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Resolve Problem</a:t>
              </a:r>
            </a:p>
          </p:txBody>
        </p:sp>
        <p:sp>
          <p:nvSpPr>
            <p:cNvPr id="98319" name="Right Arrow 10"/>
            <p:cNvSpPr>
              <a:spLocks noChangeArrowheads="1"/>
            </p:cNvSpPr>
            <p:nvPr/>
          </p:nvSpPr>
          <p:spPr bwMode="auto">
            <a:xfrm>
              <a:off x="19812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20" name="Right Arrow 11"/>
            <p:cNvSpPr>
              <a:spLocks noChangeArrowheads="1"/>
            </p:cNvSpPr>
            <p:nvPr/>
          </p:nvSpPr>
          <p:spPr bwMode="auto">
            <a:xfrm>
              <a:off x="35052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21" name="Right Arrow 12"/>
            <p:cNvSpPr>
              <a:spLocks noChangeArrowheads="1"/>
            </p:cNvSpPr>
            <p:nvPr/>
          </p:nvSpPr>
          <p:spPr bwMode="auto">
            <a:xfrm>
              <a:off x="54864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22" name="Right Arrow 13"/>
            <p:cNvSpPr>
              <a:spLocks noChangeArrowheads="1"/>
            </p:cNvSpPr>
            <p:nvPr/>
          </p:nvSpPr>
          <p:spPr bwMode="auto">
            <a:xfrm>
              <a:off x="6934200" y="1371600"/>
              <a:ext cx="533400" cy="5333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  <p:sp>
          <p:nvSpPr>
            <p:cNvPr id="98308" name="Right Arrow 18"/>
            <p:cNvSpPr>
              <a:spLocks noChangeArrowheads="1"/>
            </p:cNvSpPr>
            <p:nvPr/>
          </p:nvSpPr>
          <p:spPr bwMode="auto">
            <a:xfrm rot="5400000">
              <a:off x="4533900" y="2171700"/>
              <a:ext cx="647700" cy="419100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400" i="1">
                <a:ea typeface="ＭＳ Ｐゴシック"/>
                <a:cs typeface="ＭＳ Ｐゴシック"/>
              </a:endParaRPr>
            </a:p>
          </p:txBody>
        </p:sp>
      </p:grpSp>
      <p:sp>
        <p:nvSpPr>
          <p:cNvPr id="98309" name="Right Arrow 19"/>
          <p:cNvSpPr>
            <a:spLocks noChangeArrowheads="1"/>
          </p:cNvSpPr>
          <p:nvPr/>
        </p:nvSpPr>
        <p:spPr bwMode="auto">
          <a:xfrm rot="5400000">
            <a:off x="4533900" y="4305300"/>
            <a:ext cx="647700" cy="4191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400" i="1">
              <a:ea typeface="ＭＳ Ｐゴシック"/>
              <a:cs typeface="ＭＳ Ｐゴシック"/>
            </a:endParaRPr>
          </a:p>
        </p:txBody>
      </p:sp>
      <p:sp>
        <p:nvSpPr>
          <p:cNvPr id="9831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838200"/>
          </a:xfrm>
        </p:spPr>
        <p:txBody>
          <a:bodyPr/>
          <a:lstStyle/>
          <a:p>
            <a:r>
              <a:rPr lang="en-US" smtClean="0"/>
              <a:t>Programming for Engineers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2756356"/>
            <a:ext cx="1676400" cy="1384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Signal Process Break Down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4397873"/>
            <a:ext cx="1676400" cy="1384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Software-Based Solution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1"/>
          <p:cNvSpPr>
            <a:spLocks noChangeArrowheads="1"/>
          </p:cNvSpPr>
          <p:nvPr/>
        </p:nvSpPr>
        <p:spPr bwMode="auto">
          <a:xfrm rot="10800000" flipV="1">
            <a:off x="609600" y="3944938"/>
            <a:ext cx="7924800" cy="7794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7AC">
                  <a:alpha val="39998"/>
                </a:srgbClr>
              </a:gs>
              <a:gs pos="100000">
                <a:schemeClr val="bg1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667000" y="2831069"/>
            <a:ext cx="3810000" cy="173736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ounded Rectangle 37"/>
          <p:cNvSpPr/>
          <p:nvPr/>
        </p:nvSpPr>
        <p:spPr bwMode="auto">
          <a:xfrm>
            <a:off x="533400" y="4724400"/>
            <a:ext cx="81534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0" y="697469"/>
            <a:ext cx="9144000" cy="16939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bg2"/>
            </a:solidFill>
            <a:beve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4219" name="Text Box 13"/>
          <p:cNvSpPr txBox="1">
            <a:spLocks noChangeArrowheads="1"/>
          </p:cNvSpPr>
          <p:nvPr/>
        </p:nvSpPr>
        <p:spPr bwMode="auto">
          <a:xfrm>
            <a:off x="2554288" y="161925"/>
            <a:ext cx="38465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  <a:cs typeface="Arial" charset="0"/>
              </a:rPr>
              <a:t>High-Level Design Models</a:t>
            </a:r>
          </a:p>
        </p:txBody>
      </p:sp>
      <p:pic>
        <p:nvPicPr>
          <p:cNvPr id="94220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575" y="5187950"/>
            <a:ext cx="608013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221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1763" y="5235575"/>
            <a:ext cx="73025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222" name="Picture 45" descr="C:\Documents and Settings\mneal\Local Settings\Temp\notes6030C8\embedded_ic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8625" y="5295900"/>
            <a:ext cx="8524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3" name="Picture 21" descr="lv"/>
          <p:cNvPicPr>
            <a:picLocks noChangeAspect="1" noChangeArrowheads="1"/>
          </p:cNvPicPr>
          <p:nvPr/>
        </p:nvPicPr>
        <p:blipFill>
          <a:blip r:embed="rId6" cstate="print"/>
          <a:srcRect l="662" t="873" r="662" b="873"/>
          <a:stretch>
            <a:fillRect/>
          </a:stretch>
        </p:blipFill>
        <p:spPr bwMode="auto">
          <a:xfrm>
            <a:off x="5748338" y="998538"/>
            <a:ext cx="1643062" cy="1241425"/>
          </a:xfrm>
          <a:prstGeom prst="rect">
            <a:avLst/>
          </a:prstGeom>
          <a:noFill/>
          <a:ln w="31750" cap="rnd">
            <a:solidFill>
              <a:srgbClr val="0067AC"/>
            </a:solidFill>
            <a:round/>
            <a:headEnd/>
            <a:tailEnd/>
          </a:ln>
        </p:spPr>
      </p:pic>
      <p:pic>
        <p:nvPicPr>
          <p:cNvPr id="94224" name="Picture 12"/>
          <p:cNvPicPr>
            <a:picLocks noChangeAspect="1" noChangeArrowheads="1"/>
          </p:cNvPicPr>
          <p:nvPr/>
        </p:nvPicPr>
        <p:blipFill>
          <a:blip r:embed="rId7" cstate="print"/>
          <a:srcRect l="19727" t="19225" r="10860" b="26398"/>
          <a:stretch>
            <a:fillRect/>
          </a:stretch>
        </p:blipFill>
        <p:spPr bwMode="auto">
          <a:xfrm>
            <a:off x="7546975" y="1001713"/>
            <a:ext cx="1444625" cy="1236662"/>
          </a:xfrm>
          <a:prstGeom prst="rect">
            <a:avLst/>
          </a:prstGeom>
          <a:noFill/>
          <a:ln w="31750" cap="rnd">
            <a:solidFill>
              <a:srgbClr val="336699"/>
            </a:solidFill>
            <a:round/>
            <a:headEnd/>
            <a:tailEnd/>
          </a:ln>
        </p:spPr>
      </p:pic>
      <p:pic>
        <p:nvPicPr>
          <p:cNvPr id="942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6513" y="1000125"/>
            <a:ext cx="1746250" cy="1285875"/>
          </a:xfrm>
          <a:prstGeom prst="rect">
            <a:avLst/>
          </a:prstGeom>
          <a:noFill/>
          <a:ln w="31750" cap="rnd" algn="ctr">
            <a:solidFill>
              <a:srgbClr val="0067AC"/>
            </a:solidFill>
            <a:round/>
            <a:headEnd/>
            <a:tailEnd/>
          </a:ln>
        </p:spPr>
      </p:pic>
      <p:sp>
        <p:nvSpPr>
          <p:cNvPr id="94226" name="AutoShape 21"/>
          <p:cNvSpPr>
            <a:spLocks noChangeArrowheads="1"/>
          </p:cNvSpPr>
          <p:nvPr/>
        </p:nvSpPr>
        <p:spPr bwMode="auto">
          <a:xfrm flipV="1">
            <a:off x="623888" y="2406650"/>
            <a:ext cx="7924800" cy="7794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67AC">
                  <a:alpha val="39998"/>
                </a:srgbClr>
              </a:gs>
              <a:gs pos="100000">
                <a:schemeClr val="bg1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818" name="Picture 2" descr="http://quark.natinst.com:9000/qwaf/rootserver/assets/509927?role=previ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009477"/>
            <a:ext cx="1600200" cy="12881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4228" name="TextBox 28"/>
          <p:cNvSpPr txBox="1">
            <a:spLocks noChangeArrowheads="1"/>
          </p:cNvSpPr>
          <p:nvPr/>
        </p:nvSpPr>
        <p:spPr bwMode="auto">
          <a:xfrm>
            <a:off x="288925" y="703263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Data Flow</a:t>
            </a:r>
          </a:p>
        </p:txBody>
      </p:sp>
      <p:sp>
        <p:nvSpPr>
          <p:cNvPr id="94229" name="TextBox 31"/>
          <p:cNvSpPr txBox="1">
            <a:spLocks noChangeArrowheads="1"/>
          </p:cNvSpPr>
          <p:nvPr/>
        </p:nvSpPr>
        <p:spPr bwMode="auto">
          <a:xfrm>
            <a:off x="2117725" y="7000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cs typeface="Arial" charset="0"/>
              </a:rPr>
              <a:t>C Code</a:t>
            </a:r>
          </a:p>
        </p:txBody>
      </p:sp>
      <p:sp>
        <p:nvSpPr>
          <p:cNvPr id="94230" name="TextBox 32"/>
          <p:cNvSpPr txBox="1">
            <a:spLocks noChangeArrowheads="1"/>
          </p:cNvSpPr>
          <p:nvPr/>
        </p:nvSpPr>
        <p:spPr bwMode="auto">
          <a:xfrm>
            <a:off x="3870325" y="714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Textual Math</a:t>
            </a:r>
          </a:p>
        </p:txBody>
      </p:sp>
      <p:sp>
        <p:nvSpPr>
          <p:cNvPr id="94231" name="TextBox 33"/>
          <p:cNvSpPr txBox="1">
            <a:spLocks noChangeArrowheads="1"/>
          </p:cNvSpPr>
          <p:nvPr/>
        </p:nvSpPr>
        <p:spPr bwMode="auto">
          <a:xfrm>
            <a:off x="5851525" y="714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Simulation</a:t>
            </a:r>
          </a:p>
        </p:txBody>
      </p:sp>
      <p:sp>
        <p:nvSpPr>
          <p:cNvPr id="94232" name="TextBox 34"/>
          <p:cNvSpPr txBox="1">
            <a:spLocks noChangeArrowheads="1"/>
          </p:cNvSpPr>
          <p:nvPr/>
        </p:nvSpPr>
        <p:spPr bwMode="auto">
          <a:xfrm>
            <a:off x="7527925" y="71437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Statechart</a:t>
            </a:r>
          </a:p>
        </p:txBody>
      </p:sp>
      <p:sp>
        <p:nvSpPr>
          <p:cNvPr id="94233" name="TextBox 39"/>
          <p:cNvSpPr txBox="1">
            <a:spLocks noChangeArrowheads="1"/>
          </p:cNvSpPr>
          <p:nvPr/>
        </p:nvSpPr>
        <p:spPr bwMode="auto">
          <a:xfrm>
            <a:off x="2949575" y="4900613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Real-Time</a:t>
            </a:r>
          </a:p>
        </p:txBody>
      </p:sp>
      <p:sp>
        <p:nvSpPr>
          <p:cNvPr id="94234" name="TextBox 40"/>
          <p:cNvSpPr txBox="1">
            <a:spLocks noChangeArrowheads="1"/>
          </p:cNvSpPr>
          <p:nvPr/>
        </p:nvSpPr>
        <p:spPr bwMode="auto">
          <a:xfrm>
            <a:off x="4876800" y="4876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FPGA</a:t>
            </a:r>
          </a:p>
        </p:txBody>
      </p:sp>
      <p:sp>
        <p:nvSpPr>
          <p:cNvPr id="94235" name="TextBox 41"/>
          <p:cNvSpPr txBox="1">
            <a:spLocks noChangeArrowheads="1"/>
          </p:cNvSpPr>
          <p:nvPr/>
        </p:nvSpPr>
        <p:spPr bwMode="auto">
          <a:xfrm>
            <a:off x="6477000" y="4878388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Microprocessors</a:t>
            </a:r>
          </a:p>
        </p:txBody>
      </p:sp>
      <p:sp>
        <p:nvSpPr>
          <p:cNvPr id="94236" name="TextBox 43"/>
          <p:cNvSpPr txBox="1">
            <a:spLocks noChangeArrowheads="1"/>
          </p:cNvSpPr>
          <p:nvPr/>
        </p:nvSpPr>
        <p:spPr bwMode="auto">
          <a:xfrm>
            <a:off x="1143000" y="4876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Desktop</a:t>
            </a:r>
          </a:p>
        </p:txBody>
      </p:sp>
      <p:pic>
        <p:nvPicPr>
          <p:cNvPr id="94237" name="Picture 2" descr="http://quark.natinst.com:9000/qwaf/rootserver/assets/284119?role=previe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5181600"/>
            <a:ext cx="533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082800" y="1084263"/>
            <a:ext cx="1566863" cy="1098550"/>
            <a:chOff x="3591760" y="1899745"/>
            <a:chExt cx="2779674" cy="2155246"/>
          </a:xfrm>
        </p:grpSpPr>
        <p:pic>
          <p:nvPicPr>
            <p:cNvPr id="9424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47584" y="2819400"/>
              <a:ext cx="32385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Isosceles Triangle 38"/>
            <p:cNvSpPr/>
            <p:nvPr/>
          </p:nvSpPr>
          <p:spPr bwMode="auto">
            <a:xfrm rot="5400000">
              <a:off x="4852318" y="2586335"/>
              <a:ext cx="1906085" cy="732234"/>
            </a:xfrm>
            <a:prstGeom prst="triangle">
              <a:avLst/>
            </a:prstGeom>
            <a:solidFill>
              <a:schemeClr val="accent3">
                <a:lumMod val="85000"/>
                <a:alpha val="4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4243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91760" y="1899745"/>
              <a:ext cx="1824236" cy="215524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94239" name="Rectangle 44"/>
          <p:cNvSpPr>
            <a:spLocks noChangeArrowheads="1"/>
          </p:cNvSpPr>
          <p:nvPr/>
        </p:nvSpPr>
        <p:spPr bwMode="auto">
          <a:xfrm>
            <a:off x="2014538" y="990600"/>
            <a:ext cx="1670050" cy="1276350"/>
          </a:xfrm>
          <a:prstGeom prst="rect">
            <a:avLst/>
          </a:prstGeom>
          <a:noFill/>
          <a:ln w="38100" algn="ctr">
            <a:solidFill>
              <a:srgbClr val="0060A8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4240" name="Picture 10" descr="C:\Documents and Settings\sams\My Documents\LabVIEW Graphics\LabVIEW86.png"/>
          <p:cNvPicPr>
            <a:picLocks noChangeAspect="1" noChangeArrowheads="1"/>
          </p:cNvPicPr>
          <p:nvPr/>
        </p:nvPicPr>
        <p:blipFill>
          <a:blip r:embed="rId13" cstate="print"/>
          <a:srcRect l="-1817" r="18182"/>
          <a:stretch>
            <a:fillRect/>
          </a:stretch>
        </p:blipFill>
        <p:spPr bwMode="auto">
          <a:xfrm>
            <a:off x="1676400" y="2895600"/>
            <a:ext cx="5737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367036" y="6105525"/>
            <a:ext cx="42210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Arial" charset="0"/>
              </a:rPr>
              <a:t>Multiple Execution Platforms</a:t>
            </a:r>
            <a:endParaRPr lang="en-US" sz="2800" b="1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50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Design, Prototyping &amp; Deployment </a:t>
            </a:r>
            <a:br>
              <a:rPr lang="en-US" dirty="0" smtClean="0"/>
            </a:br>
            <a:r>
              <a:rPr lang="en-US" dirty="0" smtClean="0"/>
              <a:t>with NI LabVIEW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343400" cy="4876800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Powerful programming language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Built-in multithreading &amp; multicore capability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Ease of integrating graphical &amp; textual programming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/>
              <a:t>Natively compiled for multiple hardware targets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Tight hardware integration w/ broad range of I/O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Instant &amp; customizable user interface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Extensive libraries for math, optimization, signal processing, control design, image processing, …</a:t>
            </a:r>
          </a:p>
        </p:txBody>
      </p:sp>
      <p:pic>
        <p:nvPicPr>
          <p:cNvPr id="96259" name="Picture 36" descr="http://image.alienware.com/images/intro_page_images/processing_101/intel_quadc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2438400"/>
            <a:ext cx="29733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lowchart: Merge 44"/>
          <p:cNvSpPr/>
          <p:nvPr/>
        </p:nvSpPr>
        <p:spPr bwMode="auto">
          <a:xfrm rot="13415931">
            <a:off x="5994347" y="3014115"/>
            <a:ext cx="1427605" cy="1546820"/>
          </a:xfrm>
          <a:prstGeom prst="flowChartMerge">
            <a:avLst/>
          </a:prstGeom>
          <a:solidFill>
            <a:srgbClr val="BBE0E3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BBE0E3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46" name="Flowchart: Merge 45"/>
          <p:cNvSpPr/>
          <p:nvPr/>
        </p:nvSpPr>
        <p:spPr bwMode="auto">
          <a:xfrm rot="13213486">
            <a:off x="6715350" y="3315820"/>
            <a:ext cx="1125342" cy="2508051"/>
          </a:xfrm>
          <a:prstGeom prst="flowChartMerge">
            <a:avLst/>
          </a:prstGeom>
          <a:solidFill>
            <a:srgbClr val="BBE0E3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rgbClr val="BBE0E3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 Narrow"/>
            </a:endParaRPr>
          </a:p>
        </p:txBody>
      </p:sp>
      <p:pic>
        <p:nvPicPr>
          <p:cNvPr id="96266" name="Picture 2" descr="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22828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10" descr="C:\Documents and Settings\sams\My Documents\LabVIEW Graphics\LabVIEW86.png"/>
          <p:cNvPicPr>
            <a:picLocks noChangeAspect="1" noChangeArrowheads="1"/>
          </p:cNvPicPr>
          <p:nvPr/>
        </p:nvPicPr>
        <p:blipFill>
          <a:blip r:embed="rId5" cstate="print"/>
          <a:srcRect l="-1817" r="18182"/>
          <a:stretch>
            <a:fillRect/>
          </a:stretch>
        </p:blipFill>
        <p:spPr bwMode="auto">
          <a:xfrm>
            <a:off x="5105400" y="1524000"/>
            <a:ext cx="3889375" cy="77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pic>
        <p:nvPicPr>
          <p:cNvPr id="1027" name="Picture 3" descr="E:\RPI\Pictures\IED\218743DSC_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94" y="1676400"/>
            <a:ext cx="6909706" cy="4588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7301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After-Class Exercise</a:t>
            </a:r>
            <a:br>
              <a:rPr lang="en-US" dirty="0" smtClean="0"/>
            </a:br>
            <a:r>
              <a:rPr lang="en-US" dirty="0" smtClean="0"/>
              <a:t>– Acquire Audio Signal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Customer Requirements</a:t>
            </a:r>
          </a:p>
          <a:p>
            <a:pPr lvl="1"/>
            <a:r>
              <a:rPr lang="en-US" dirty="0" smtClean="0"/>
              <a:t>Capture Sound</a:t>
            </a:r>
          </a:p>
          <a:p>
            <a:pPr lvl="1"/>
            <a:r>
              <a:rPr lang="en-US" dirty="0" smtClean="0"/>
              <a:t>Filter the waveform</a:t>
            </a:r>
          </a:p>
          <a:p>
            <a:pPr lvl="1"/>
            <a:r>
              <a:rPr lang="en-US" dirty="0" smtClean="0"/>
              <a:t>Display the filtered waveforms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Take sound from the laptop’s microphone (Acquire Sound)</a:t>
            </a:r>
          </a:p>
          <a:p>
            <a:pPr lvl="1"/>
            <a:r>
              <a:rPr lang="en-US" dirty="0" smtClean="0"/>
              <a:t>Pass it through a filter (Filter)</a:t>
            </a:r>
          </a:p>
          <a:p>
            <a:pPr lvl="1"/>
            <a:r>
              <a:rPr lang="en-US" dirty="0" smtClean="0"/>
              <a:t>Display as a graph (Waveform Graph)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the Exercise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Visit LMS, go to: </a:t>
            </a:r>
          </a:p>
          <a:p>
            <a:pPr lvl="1"/>
            <a:r>
              <a:rPr lang="en-US" dirty="0" smtClean="0"/>
              <a:t>Lectures, Week 6 – Controls</a:t>
            </a:r>
          </a:p>
          <a:p>
            <a:r>
              <a:rPr lang="en-US" dirty="0" smtClean="0"/>
              <a:t>Download the Word document – </a:t>
            </a:r>
            <a:br>
              <a:rPr lang="en-US" dirty="0" smtClean="0"/>
            </a:br>
            <a:r>
              <a:rPr lang="en-US" dirty="0" smtClean="0"/>
              <a:t>	“Acquire Audio Exercise”</a:t>
            </a:r>
          </a:p>
          <a:p>
            <a:r>
              <a:rPr lang="en-US" dirty="0" smtClean="0"/>
              <a:t>Launch LabVIEW</a:t>
            </a:r>
          </a:p>
          <a:p>
            <a:r>
              <a:rPr lang="en-US" dirty="0" smtClean="0"/>
              <a:t>Follow the instructions!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029200"/>
            <a:ext cx="4330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Take 5 Minutes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5735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5143" b="48457"/>
          <a:stretch>
            <a:fillRect/>
          </a:stretch>
        </p:blipFill>
        <p:spPr bwMode="auto">
          <a:xfrm>
            <a:off x="152400" y="1752600"/>
            <a:ext cx="8744390" cy="37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28328" y="6096000"/>
            <a:ext cx="702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 Control-T to show both the Front Panel and the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iClicker</a:t>
            </a:r>
            <a:r>
              <a:rPr lang="en-US" b="1" dirty="0" smtClean="0"/>
              <a:t>:  </a:t>
            </a:r>
            <a:r>
              <a:rPr lang="en-US" dirty="0" smtClean="0"/>
              <a:t>Reasons to Learn 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4876800"/>
          </a:xfrm>
        </p:spPr>
        <p:txBody>
          <a:bodyPr>
            <a:normAutofit fontScale="92500"/>
          </a:bodyPr>
          <a:lstStyle/>
          <a:p>
            <a:pPr marL="550926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Natural transition from problem description to problem </a:t>
            </a:r>
            <a:r>
              <a:rPr lang="en-US" dirty="0"/>
              <a:t>solving for </a:t>
            </a:r>
            <a:r>
              <a:rPr lang="en-US" dirty="0" smtClean="0"/>
              <a:t>applications </a:t>
            </a:r>
            <a:r>
              <a:rPr lang="en-US" dirty="0"/>
              <a:t>in just about every industry you can think </a:t>
            </a:r>
            <a:r>
              <a:rPr lang="en-US" dirty="0" smtClean="0"/>
              <a:t>of</a:t>
            </a:r>
          </a:p>
          <a:p>
            <a:pPr marL="550926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Bang for your buck: Learn one software and program multiple hardware platforms</a:t>
            </a:r>
          </a:p>
          <a:p>
            <a:pPr marL="550926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/>
              <a:t>Large and diverse user community: focus on your invention, not re-inventing the wheel</a:t>
            </a:r>
          </a:p>
          <a:p>
            <a:pPr marL="550926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You </a:t>
            </a:r>
            <a:r>
              <a:rPr lang="en-US" dirty="0"/>
              <a:t>already have a license! </a:t>
            </a:r>
            <a:endParaRPr lang="en-US" dirty="0" smtClean="0"/>
          </a:p>
          <a:p>
            <a:pPr marL="852488" lvl="1" indent="-27781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Mac </a:t>
            </a:r>
            <a:r>
              <a:rPr lang="en-US" dirty="0"/>
              <a:t>OS and Linux versions also </a:t>
            </a:r>
            <a:r>
              <a:rPr lang="en-US" dirty="0" smtClean="0"/>
              <a:t>available </a:t>
            </a:r>
            <a:endParaRPr lang="en-US" dirty="0"/>
          </a:p>
          <a:p>
            <a:pPr marL="550926" indent="-514350">
              <a:buClr>
                <a:schemeClr val="tx1"/>
              </a:buClr>
              <a:buFont typeface="+mj-lt"/>
              <a:buAutoNum type="alphaUcPeriod"/>
            </a:pPr>
            <a:r>
              <a:rPr lang="en-US" dirty="0" smtClean="0"/>
              <a:t>All above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55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RPI </a:t>
            </a:r>
            <a:r>
              <a:rPr lang="en-US" dirty="0" err="1" smtClean="0"/>
              <a:t>LabVIEW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 err="1" smtClean="0"/>
              <a:t>LabVIEW</a:t>
            </a:r>
            <a:r>
              <a:rPr lang="en-US" dirty="0" smtClean="0"/>
              <a:t> and simple data acquisition</a:t>
            </a:r>
          </a:p>
          <a:p>
            <a:r>
              <a:rPr lang="en-US" dirty="0" smtClean="0"/>
              <a:t>Prepares you for the certification exam- become a Certified </a:t>
            </a:r>
            <a:r>
              <a:rPr lang="en-US" dirty="0" err="1" smtClean="0"/>
              <a:t>LabVIEW</a:t>
            </a:r>
            <a:r>
              <a:rPr lang="en-US" dirty="0" smtClean="0"/>
              <a:t> Associate Developer</a:t>
            </a:r>
          </a:p>
          <a:p>
            <a:r>
              <a:rPr lang="en-US" dirty="0" smtClean="0"/>
              <a:t>Can take the certification exam for free</a:t>
            </a:r>
          </a:p>
          <a:p>
            <a:r>
              <a:rPr lang="en-US" dirty="0" smtClean="0"/>
              <a:t>Meet once per week for 7 weeks</a:t>
            </a:r>
          </a:p>
          <a:p>
            <a:r>
              <a:rPr lang="en-US" dirty="0" smtClean="0"/>
              <a:t>Open hours for workshop questions and general </a:t>
            </a:r>
            <a:r>
              <a:rPr lang="en-US" dirty="0" err="1" smtClean="0"/>
              <a:t>LabVIEW</a:t>
            </a:r>
            <a:r>
              <a:rPr lang="en-US" dirty="0" smtClean="0"/>
              <a:t> help</a:t>
            </a:r>
          </a:p>
          <a:p>
            <a:r>
              <a:rPr lang="en-US" dirty="0" smtClean="0"/>
              <a:t>Contact me for information about open hours</a:t>
            </a:r>
          </a:p>
          <a:p>
            <a:r>
              <a:rPr lang="en-US" dirty="0" smtClean="0">
                <a:hlinkClick r:id="rId3"/>
              </a:rPr>
              <a:t>www.ni.com/rpi</a:t>
            </a:r>
            <a:endParaRPr lang="en-US" dirty="0" smtClean="0"/>
          </a:p>
          <a:p>
            <a:r>
              <a:rPr lang="en-US" dirty="0" smtClean="0"/>
              <a:t>For more information, email </a:t>
            </a:r>
            <a:r>
              <a:rPr lang="en-US" dirty="0" smtClean="0">
                <a:hlinkClick r:id="rId4"/>
              </a:rPr>
              <a:t>polstd@rpi.edu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49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Discrete (on/off switch, binary)</a:t>
            </a:r>
          </a:p>
          <a:p>
            <a:r>
              <a:rPr lang="en-US" sz="2400" dirty="0" smtClean="0"/>
              <a:t>Continuous (analog; speed: rpm 0-1000; temperature)</a:t>
            </a:r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400" dirty="0" smtClean="0"/>
              <a:t>Device State (memory) e.g. light switch; electronic flip-flop</a:t>
            </a:r>
          </a:p>
          <a:p>
            <a:pPr lvl="1"/>
            <a:r>
              <a:rPr lang="en-US" sz="2000" dirty="0" smtClean="0"/>
              <a:t>on/off (position of a light switch, set/reset latch, electronic flip flop)</a:t>
            </a:r>
          </a:p>
          <a:p>
            <a:pPr lvl="1"/>
            <a:r>
              <a:rPr lang="en-US" sz="2000" dirty="0" smtClean="0"/>
              <a:t>empty/filling/full/emptying, etc. (washing machine, toilet)</a:t>
            </a:r>
          </a:p>
          <a:p>
            <a:r>
              <a:rPr lang="en-US" sz="2400" dirty="0" smtClean="0"/>
              <a:t>Hysteresis (dead zone/dead time)</a:t>
            </a:r>
          </a:p>
          <a:p>
            <a:pPr lvl="1"/>
            <a:r>
              <a:rPr lang="en-US" sz="2000" dirty="0" smtClean="0"/>
              <a:t>Schmitt trigger </a:t>
            </a:r>
          </a:p>
          <a:p>
            <a:pPr lvl="1"/>
            <a:r>
              <a:rPr lang="en-US" sz="2000" dirty="0" smtClean="0"/>
              <a:t>Thermostat/heater system</a:t>
            </a:r>
          </a:p>
          <a:p>
            <a:r>
              <a:rPr lang="en-US" sz="2400" dirty="0" smtClean="0"/>
              <a:t>Discrete control of continuous variable (thermostat)</a:t>
            </a:r>
          </a:p>
          <a:p>
            <a:r>
              <a:rPr lang="en-US" sz="2400" dirty="0" smtClean="0"/>
              <a:t>Closed loop control</a:t>
            </a:r>
          </a:p>
          <a:p>
            <a:r>
              <a:rPr lang="en-US" sz="2400" dirty="0" smtClean="0"/>
              <a:t>Open loop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learn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Tutorial  and Sample Codes Available from Splash Screen of LabVIEW</a:t>
            </a:r>
          </a:p>
          <a:p>
            <a:r>
              <a:rPr lang="en-US" dirty="0" smtClean="0"/>
              <a:t>NI.com - On-line Tutorial / Training Modules </a:t>
            </a:r>
          </a:p>
          <a:p>
            <a:pPr lvl="1"/>
            <a:r>
              <a:rPr lang="en-US" dirty="0" smtClean="0"/>
              <a:t>Academic Self-Paced Learning Modules</a:t>
            </a:r>
          </a:p>
          <a:p>
            <a:pPr lvl="1"/>
            <a:r>
              <a:rPr lang="en-US" dirty="0" smtClean="0"/>
              <a:t>NI Developer Zone</a:t>
            </a:r>
          </a:p>
          <a:p>
            <a:r>
              <a:rPr lang="en-US" dirty="0" smtClean="0"/>
              <a:t>YouTube</a:t>
            </a:r>
            <a:r>
              <a:rPr lang="en-US" dirty="0"/>
              <a:t>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www.youtube.com/channel/UCJnMVoaGnTr0HNQwTP_GTww</a:t>
            </a:r>
            <a:r>
              <a:rPr lang="en-US" sz="1600" dirty="0" smtClean="0"/>
              <a:t>  </a:t>
            </a:r>
            <a:endParaRPr lang="en-US" sz="3600" dirty="0" smtClean="0"/>
          </a:p>
          <a:p>
            <a:pPr marL="420624" lvl="1" indent="-384048">
              <a:buSzPct val="80000"/>
              <a:buFont typeface="Wingdings 2"/>
              <a:buChar char=""/>
            </a:pPr>
            <a:r>
              <a:rPr lang="en-US" dirty="0" smtClean="0"/>
              <a:t>Computer Based Training LabVIEW Basic I and II</a:t>
            </a:r>
          </a:p>
          <a:p>
            <a:pPr marL="704088" lvl="2" indent="-384048">
              <a:buSzPct val="80000"/>
              <a:buFont typeface="Wingdings 2"/>
              <a:buChar char=""/>
            </a:pPr>
            <a:r>
              <a:rPr lang="en-US" dirty="0" smtClean="0"/>
              <a:t>Yellow DVD 2 of 2 available at the VCC Help Desk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794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I do with it?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09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Ideas for </a:t>
            </a:r>
            <a:br>
              <a:rPr lang="en-US" dirty="0" smtClean="0"/>
            </a:br>
            <a:r>
              <a:rPr lang="en-US" dirty="0" smtClean="0"/>
              <a:t>IED Team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Display</a:t>
            </a:r>
          </a:p>
          <a:p>
            <a:r>
              <a:rPr lang="en-US" dirty="0" smtClean="0"/>
              <a:t>Data Logging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Simple Open or Closed Loop Control</a:t>
            </a:r>
          </a:p>
          <a:p>
            <a:r>
              <a:rPr lang="en-US" dirty="0" smtClean="0"/>
              <a:t>Vision Control – identify colors / size</a:t>
            </a:r>
          </a:p>
        </p:txBody>
      </p:sp>
    </p:spTree>
    <p:extLst>
      <p:ext uri="{BB962C8B-B14F-4D97-AF65-F5344CB8AC3E}">
        <p14:creationId xmlns:p14="http://schemas.microsoft.com/office/powerpoint/2010/main" val="1535545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Usage @ Rensselaer</a:t>
            </a:r>
            <a:br>
              <a:rPr lang="en-US" dirty="0" smtClean="0"/>
            </a:br>
            <a:r>
              <a:rPr lang="en-US" dirty="0" smtClean="0"/>
              <a:t> –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Analysis for the US Olympic Skeleton Team – Sr. Capstone Design Project</a:t>
            </a:r>
          </a:p>
          <a:p>
            <a:r>
              <a:rPr lang="en-US" dirty="0" smtClean="0"/>
              <a:t>Monitoring &amp; Analysis of Human Balance – Sr. Capstone Design Project</a:t>
            </a:r>
          </a:p>
          <a:p>
            <a:r>
              <a:rPr lang="en-US" dirty="0" smtClean="0"/>
              <a:t>Data Acquisition for a Motor Test System – Sr. Capstone Design Project</a:t>
            </a:r>
          </a:p>
          <a:p>
            <a:r>
              <a:rPr lang="en-US" dirty="0" smtClean="0"/>
              <a:t>Remote Controlled Color Sensing Vehicle – IED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90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Usage @ Rensselaer</a:t>
            </a:r>
            <a:br>
              <a:rPr lang="en-US" dirty="0" smtClean="0"/>
            </a:br>
            <a:r>
              <a:rPr lang="en-US" dirty="0" smtClean="0"/>
              <a:t> –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Analysis on the Impact Attenuator (bumper) for the Formula SAE &amp; Formula Hybrid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92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LabVIEW Usage @ Rensselaer</a:t>
            </a:r>
            <a:br>
              <a:rPr lang="en-US" dirty="0" smtClean="0"/>
            </a:br>
            <a:r>
              <a:rPr lang="en-US" dirty="0" smtClean="0"/>
              <a:t> – Campus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&amp; Analysis for Wind Tunnel –  JEC &amp; Watervliet</a:t>
            </a:r>
          </a:p>
          <a:p>
            <a:r>
              <a:rPr lang="en-US" dirty="0" smtClean="0"/>
              <a:t>Automation Equipment – CATS / CII</a:t>
            </a:r>
          </a:p>
          <a:p>
            <a:r>
              <a:rPr lang="en-US" dirty="0" smtClean="0"/>
              <a:t>Controlling the Centrifuge – JEC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67150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42672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from the Center for Earthquake Engineering Simulation (CEES) website:</a:t>
            </a:r>
          </a:p>
          <a:p>
            <a:endParaRPr lang="en-US" dirty="0" smtClean="0"/>
          </a:p>
          <a:p>
            <a:r>
              <a:rPr lang="en-US" dirty="0" smtClean="0"/>
              <a:t>nees.rpi.edu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Piano Staircase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http://waterloolabs.blogspot.com/2010/07/mydaq-piano-staircase-video-live.html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14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 for tying 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http://www.youtube.com/watch?v=c0atClPSTx8</a:t>
            </a:r>
          </a:p>
        </p:txBody>
      </p:sp>
    </p:spTree>
    <p:extLst>
      <p:ext uri="{BB962C8B-B14F-4D97-AF65-F5344CB8AC3E}">
        <p14:creationId xmlns:p14="http://schemas.microsoft.com/office/powerpoint/2010/main" val="42397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LabVIEW User Group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 meet once a semester</a:t>
            </a:r>
          </a:p>
          <a:p>
            <a:pPr lvl="1"/>
            <a:r>
              <a:rPr lang="en-US" dirty="0" smtClean="0"/>
              <a:t>Presentation by an NI engineer</a:t>
            </a:r>
          </a:p>
          <a:p>
            <a:pPr lvl="1"/>
            <a:r>
              <a:rPr lang="en-US" dirty="0" smtClean="0"/>
              <a:t>Sharing experience</a:t>
            </a:r>
          </a:p>
          <a:p>
            <a:r>
              <a:rPr lang="en-US" dirty="0" smtClean="0"/>
              <a:t>Organize Certified LabVIEW Associate Developer (CLAD) exam – Free!!</a:t>
            </a:r>
          </a:p>
          <a:p>
            <a:r>
              <a:rPr lang="en-US" dirty="0" smtClean="0"/>
              <a:t>Contacts:</a:t>
            </a:r>
          </a:p>
          <a:p>
            <a:pPr lvl="1"/>
            <a:r>
              <a:rPr lang="en-US" dirty="0" smtClean="0"/>
              <a:t>Junichi Kanai (</a:t>
            </a:r>
            <a:r>
              <a:rPr lang="en-US" dirty="0" smtClean="0">
                <a:hlinkClick r:id="rId3"/>
              </a:rPr>
              <a:t>kanaij@rpi.edu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Mark Anderson (</a:t>
            </a:r>
            <a:r>
              <a:rPr lang="en-US" dirty="0" smtClean="0">
                <a:hlinkClick r:id="rId4"/>
              </a:rPr>
              <a:t>anderm8@rpi.edu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Casey Goodwin (</a:t>
            </a:r>
            <a:r>
              <a:rPr lang="en-US" dirty="0" smtClean="0">
                <a:hlinkClick r:id="rId5"/>
              </a:rPr>
              <a:t>goodwc3@rpi.edu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41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 l="14646" t="26471" r="26768" b="46078"/>
          <a:stretch>
            <a:fillRect/>
          </a:stretch>
        </p:blipFill>
        <p:spPr bwMode="auto">
          <a:xfrm>
            <a:off x="1905000" y="20574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8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Control Systems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02" y="1074738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baseline="0" dirty="0" smtClean="0"/>
              <a:t>Take</a:t>
            </a:r>
            <a:r>
              <a:rPr lang="en-US" dirty="0" smtClean="0"/>
              <a:t> 3 minutes and identify some control systems that do not have electrical components.</a:t>
            </a:r>
            <a:endParaRPr lang="en-US" baseline="0" dirty="0" smtClean="0"/>
          </a:p>
        </p:txBody>
      </p:sp>
      <p:pic>
        <p:nvPicPr>
          <p:cNvPr id="116746" name="Picture 10" descr="http://upload.wikimedia.org/wikipedia/commons/c/cd/Straight-tube_heat_exchanger_1-pa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561594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4"/>
              </a:rPr>
              <a:t>http://en.wikipedia.org/wiki/Heat_exchanger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Controls &amp; Systems</a:t>
            </a:r>
            <a:br>
              <a:rPr lang="en-US" dirty="0" smtClean="0"/>
            </a:br>
            <a:r>
              <a:rPr lang="en-US" sz="3100" dirty="0" smtClean="0"/>
              <a:t>(Loosely Organized by Controlling Hardware)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Mechanical</a:t>
            </a:r>
          </a:p>
          <a:p>
            <a:r>
              <a:rPr lang="en-US" baseline="0" dirty="0" smtClean="0"/>
              <a:t>Fluid (Pneumatic / Hydraulic)</a:t>
            </a:r>
          </a:p>
          <a:p>
            <a:r>
              <a:rPr lang="en-US" dirty="0" smtClean="0"/>
              <a:t>Aeronautic</a:t>
            </a:r>
          </a:p>
          <a:p>
            <a:r>
              <a:rPr lang="en-US" baseline="0" dirty="0" smtClean="0"/>
              <a:t>Nuclear</a:t>
            </a:r>
          </a:p>
          <a:p>
            <a:r>
              <a:rPr lang="en-US" dirty="0" smtClean="0"/>
              <a:t>Biomedical</a:t>
            </a:r>
            <a:endParaRPr lang="en-US" baseline="0" dirty="0" smtClean="0"/>
          </a:p>
          <a:p>
            <a:r>
              <a:rPr lang="en-US" dirty="0" smtClean="0"/>
              <a:t>Electrical / Electronic</a:t>
            </a:r>
          </a:p>
          <a:p>
            <a:r>
              <a:rPr lang="en-US" baseline="0" dirty="0" smtClean="0"/>
              <a:t>Computer</a:t>
            </a:r>
          </a:p>
          <a:p>
            <a:r>
              <a:rPr lang="en-US" dirty="0" smtClean="0"/>
              <a:t>Hybrid (All or Most of the Above!)</a:t>
            </a:r>
            <a:endParaRPr lang="en-US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5264</TotalTime>
  <Words>3940</Words>
  <Application>Microsoft Office PowerPoint</Application>
  <PresentationFormat>On-screen Show (4:3)</PresentationFormat>
  <Paragraphs>757</Paragraphs>
  <Slides>79</Slides>
  <Notes>57</Notes>
  <HiddenSlides>20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Technic</vt:lpstr>
      <vt:lpstr>Bitmap Image</vt:lpstr>
      <vt:lpstr>PowerPoint Presentation</vt:lpstr>
      <vt:lpstr>Applications of Controls, Sensors &amp; Basic Electric Circuits and LabView</vt:lpstr>
      <vt:lpstr>Agenda</vt:lpstr>
      <vt:lpstr>Learning Objectives</vt:lpstr>
      <vt:lpstr>What is Your Major?</vt:lpstr>
      <vt:lpstr>An Example Control System</vt:lpstr>
      <vt:lpstr>Controls Concepts</vt:lpstr>
      <vt:lpstr>Control Systems</vt:lpstr>
      <vt:lpstr>Types of Controls &amp; Systems (Loosely Organized by Controlling Hardware)</vt:lpstr>
      <vt:lpstr>Mechanical</vt:lpstr>
      <vt:lpstr>PowerPoint Presentation</vt:lpstr>
      <vt:lpstr>Wireless Toilet Control Panel</vt:lpstr>
      <vt:lpstr>Aeronautical</vt:lpstr>
      <vt:lpstr>Nuclear</vt:lpstr>
      <vt:lpstr>Biomedical</vt:lpstr>
      <vt:lpstr>Electronic</vt:lpstr>
      <vt:lpstr>Which of the following can be measured electronically?</vt:lpstr>
      <vt:lpstr>Signal Types</vt:lpstr>
      <vt:lpstr>Basic Line Follower Circuit Revisited</vt:lpstr>
      <vt:lpstr>Basic Line Follower Circuit Revisited</vt:lpstr>
      <vt:lpstr>Which of the following devices have you used today?</vt:lpstr>
      <vt:lpstr>Computer</vt:lpstr>
      <vt:lpstr>Microcontrollers – PSoC</vt:lpstr>
      <vt:lpstr>Microcontrollers – PSoC</vt:lpstr>
      <vt:lpstr>PSoC Programming</vt:lpstr>
      <vt:lpstr>How many control systems are in a modern car?</vt:lpstr>
      <vt:lpstr>Controls: Common Examples</vt:lpstr>
      <vt:lpstr>Open vs. Closed Loops</vt:lpstr>
      <vt:lpstr>Open vs. Closed Loops</vt:lpstr>
      <vt:lpstr>What Device(s) to Use?</vt:lpstr>
      <vt:lpstr>Motor Types</vt:lpstr>
      <vt:lpstr>Motor Characteristics</vt:lpstr>
      <vt:lpstr>The “Standard IED Motor”</vt:lpstr>
      <vt:lpstr>What is the Maximum Voltage for the standard IED motor?</vt:lpstr>
      <vt:lpstr>Controlling a Motor Using the  H-Bridge</vt:lpstr>
      <vt:lpstr>Controls: Working Example</vt:lpstr>
      <vt:lpstr>Controls: Working Example</vt:lpstr>
      <vt:lpstr>What is ‘PID’ when talking about a PID controller?</vt:lpstr>
      <vt:lpstr>PID – Applications</vt:lpstr>
      <vt:lpstr>What is this?</vt:lpstr>
      <vt:lpstr>PC Compatible Input / Output</vt:lpstr>
      <vt:lpstr>For More Information</vt:lpstr>
      <vt:lpstr>Wiimote under MS Windows</vt:lpstr>
      <vt:lpstr>Wii Remote Applications/Ideas</vt:lpstr>
      <vt:lpstr>Sample LabVIEW Applications</vt:lpstr>
      <vt:lpstr>Bluetooth Pairing</vt:lpstr>
      <vt:lpstr>A Little Demo! Roll Pitch 3dGraph (Event).vi</vt:lpstr>
      <vt:lpstr>Senior Design Capstone Project</vt:lpstr>
      <vt:lpstr>WiiMote Summary</vt:lpstr>
      <vt:lpstr>Transfer Functions</vt:lpstr>
      <vt:lpstr>LabVIEW for Demonstrating Cascading Efficiencies  - Front Panel</vt:lpstr>
      <vt:lpstr>Block Diagram</vt:lpstr>
      <vt:lpstr>Introduction to LabVIEW</vt:lpstr>
      <vt:lpstr>Learning Objectives</vt:lpstr>
      <vt:lpstr>iClicker –  First Robotics Competition (FRC)</vt:lpstr>
      <vt:lpstr>iClicker –  What programming system do you prefer?</vt:lpstr>
      <vt:lpstr>What is LabVIEW?</vt:lpstr>
      <vt:lpstr>Intro Video –  Writing Your First LabVIEW Program </vt:lpstr>
      <vt:lpstr>Background</vt:lpstr>
      <vt:lpstr>Background (cont’d)</vt:lpstr>
      <vt:lpstr>Programming for Engineers</vt:lpstr>
      <vt:lpstr>PowerPoint Presentation</vt:lpstr>
      <vt:lpstr>Design, Prototyping &amp; Deployment  with NI LabVIEW</vt:lpstr>
      <vt:lpstr>Quiz Time!</vt:lpstr>
      <vt:lpstr>After-Class Exercise – Acquire Audio Signal  </vt:lpstr>
      <vt:lpstr>How To Create the Exercise</vt:lpstr>
      <vt:lpstr>Final Program</vt:lpstr>
      <vt:lpstr>iClicker:  Reasons to Learn LabVIEW</vt:lpstr>
      <vt:lpstr>RPI LabVIEW Workshop</vt:lpstr>
      <vt:lpstr>How do I learn more?</vt:lpstr>
      <vt:lpstr>What can I do with it?</vt:lpstr>
      <vt:lpstr>LabVIEW Ideas for  IED Team Projects</vt:lpstr>
      <vt:lpstr>LabVIEW Usage @ Rensselaer  – Coursework</vt:lpstr>
      <vt:lpstr>LabVIEW Usage @ Rensselaer  – Teams</vt:lpstr>
      <vt:lpstr>LabVIEW Usage @ Rensselaer  – Campus Facilities</vt:lpstr>
      <vt:lpstr>Piano Staircase Video</vt:lpstr>
      <vt:lpstr>LV for tying ties</vt:lpstr>
      <vt:lpstr>LabVIEW User Group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Controls, Sensors and Basic Electric Circuits</dc:title>
  <dc:creator>Mark Anderson</dc:creator>
  <cp:lastModifiedBy>Mark Anderson</cp:lastModifiedBy>
  <cp:revision>324</cp:revision>
  <dcterms:created xsi:type="dcterms:W3CDTF">2009-07-22T19:35:04Z</dcterms:created>
  <dcterms:modified xsi:type="dcterms:W3CDTF">2016-03-07T22:04:44Z</dcterms:modified>
</cp:coreProperties>
</file>