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08" y="24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FE77-3551-4FEA-9965-072BD97C8C3F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6097-2634-47D3-99E2-56F5002E7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FE77-3551-4FEA-9965-072BD97C8C3F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6097-2634-47D3-99E2-56F5002E7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FE77-3551-4FEA-9965-072BD97C8C3F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6097-2634-47D3-99E2-56F5002E7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FE77-3551-4FEA-9965-072BD97C8C3F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6097-2634-47D3-99E2-56F5002E7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FE77-3551-4FEA-9965-072BD97C8C3F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6097-2634-47D3-99E2-56F5002E7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FE77-3551-4FEA-9965-072BD97C8C3F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6097-2634-47D3-99E2-56F5002E7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FE77-3551-4FEA-9965-072BD97C8C3F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6097-2634-47D3-99E2-56F5002E7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FE77-3551-4FEA-9965-072BD97C8C3F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6097-2634-47D3-99E2-56F5002E7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FE77-3551-4FEA-9965-072BD97C8C3F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6097-2634-47D3-99E2-56F5002E7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FE77-3551-4FEA-9965-072BD97C8C3F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6097-2634-47D3-99E2-56F5002E7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FE77-3551-4FEA-9965-072BD97C8C3F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6097-2634-47D3-99E2-56F5002E7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EFE77-3551-4FEA-9965-072BD97C8C3F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46097-2634-47D3-99E2-56F5002E70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3810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Verdana" pitchFamily="34" charset="0"/>
              </a:rPr>
              <a:t>Public Speaking Evaluation Form</a:t>
            </a:r>
            <a:endParaRPr lang="en-US" b="1" dirty="0"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9060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 smtClean="0">
                <a:latin typeface="Verdana" pitchFamily="34" charset="0"/>
              </a:rPr>
              <a:t>Instructions:  </a:t>
            </a:r>
            <a:r>
              <a:rPr lang="en-US" sz="1000" dirty="0" smtClean="0">
                <a:latin typeface="Verdana" pitchFamily="34" charset="0"/>
              </a:rPr>
              <a:t>There are six categories to be evaluated.  They are:  Preparation Before the Presentation, Introduction, Verbal Presentation Skills, Nonverbal Presentation Skills, Conclusion, and Q&amp;A. Each category has specific skills listed.  Please </a:t>
            </a:r>
            <a:r>
              <a:rPr lang="en-US" sz="1000" dirty="0">
                <a:latin typeface="Verdana" pitchFamily="34" charset="0"/>
              </a:rPr>
              <a:t>o</a:t>
            </a:r>
            <a:r>
              <a:rPr lang="en-US" sz="1000" dirty="0" smtClean="0">
                <a:latin typeface="Verdana" pitchFamily="34" charset="0"/>
              </a:rPr>
              <a:t>bserve the presentation and consider each of the skills listed below.  Each category is worth five (5) points. </a:t>
            </a:r>
            <a:endParaRPr lang="en-US" sz="1000" dirty="0">
              <a:latin typeface="Verdana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04800" y="1828800"/>
            <a:ext cx="6324600" cy="1936016"/>
            <a:chOff x="685800" y="3276600"/>
            <a:chExt cx="5486400" cy="1936016"/>
          </a:xfrm>
        </p:grpSpPr>
        <p:sp>
          <p:nvSpPr>
            <p:cNvPr id="11" name="TextBox 10"/>
            <p:cNvSpPr txBox="1"/>
            <p:nvPr/>
          </p:nvSpPr>
          <p:spPr>
            <a:xfrm>
              <a:off x="685800" y="3276600"/>
              <a:ext cx="5486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Verdana" pitchFamily="34" charset="0"/>
                </a:rPr>
                <a:t>Preparation Before Presentation:    	            	          _____ PTS.</a:t>
              </a:r>
              <a:endParaRPr lang="en-US" sz="1200" b="1" dirty="0">
                <a:latin typeface="Verdana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85800" y="3581400"/>
              <a:ext cx="36576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69863" indent="-169863">
                <a:buFont typeface="Arial" pitchFamily="34" charset="0"/>
                <a:buChar char="•"/>
              </a:pPr>
              <a:r>
                <a:rPr lang="en-US" sz="1000" dirty="0" smtClean="0">
                  <a:latin typeface="Verdana" pitchFamily="34" charset="0"/>
                </a:rPr>
                <a:t>Selected presentation methods in advance &amp; showed creativity throughout presentation.</a:t>
              </a:r>
            </a:p>
            <a:p>
              <a:pPr marL="169863" indent="-169863">
                <a:buFont typeface="Arial" pitchFamily="34" charset="0"/>
                <a:buChar char="•"/>
              </a:pPr>
              <a:r>
                <a:rPr lang="en-US" sz="1000" dirty="0" smtClean="0">
                  <a:latin typeface="Verdana" pitchFamily="34" charset="0"/>
                </a:rPr>
                <a:t>Prepared presentation notes in advance.</a:t>
              </a:r>
            </a:p>
            <a:p>
              <a:pPr marL="169863" indent="-169863">
                <a:buFont typeface="Arial" pitchFamily="34" charset="0"/>
                <a:buChar char="•"/>
              </a:pPr>
              <a:r>
                <a:rPr lang="en-US" sz="1000" dirty="0" smtClean="0">
                  <a:latin typeface="Verdana" pitchFamily="34" charset="0"/>
                </a:rPr>
                <a:t>Prepared and mastered audiovisuals in advance (i.e., slide construction – were the PPT slides easy to read, did they have any typo’s</a:t>
              </a:r>
              <a:r>
                <a:rPr lang="en-US" sz="1000" smtClean="0">
                  <a:latin typeface="Verdana" pitchFamily="34" charset="0"/>
                </a:rPr>
                <a:t>; </a:t>
              </a:r>
              <a:r>
                <a:rPr lang="en-US" sz="1000" smtClean="0">
                  <a:latin typeface="Verdana" pitchFamily="34" charset="0"/>
                </a:rPr>
                <a:t>appropriate </a:t>
              </a:r>
              <a:r>
                <a:rPr lang="en-US" sz="1000" dirty="0" smtClean="0">
                  <a:latin typeface="Verdana" pitchFamily="34" charset="0"/>
                </a:rPr>
                <a:t>font size, etc</a:t>
              </a:r>
              <a:r>
                <a:rPr lang="en-US" sz="1000" dirty="0" smtClean="0">
                  <a:latin typeface="Verdana" pitchFamily="34" charset="0"/>
                </a:rPr>
                <a:t>.)</a:t>
              </a:r>
            </a:p>
            <a:p>
              <a:pPr marL="169863" indent="-169863">
                <a:buFont typeface="Arial" pitchFamily="34" charset="0"/>
                <a:buChar char="•"/>
              </a:pPr>
              <a:r>
                <a:rPr lang="en-US" sz="1000" dirty="0" smtClean="0">
                  <a:latin typeface="Verdana" pitchFamily="34" charset="0"/>
                </a:rPr>
                <a:t>Planned effective techniques to introduce the presentation.</a:t>
              </a:r>
            </a:p>
            <a:p>
              <a:pPr marL="169863" indent="-169863">
                <a:buFont typeface="Arial" pitchFamily="34" charset="0"/>
                <a:buChar char="•"/>
              </a:pPr>
              <a:r>
                <a:rPr lang="en-US" sz="1000" dirty="0" smtClean="0">
                  <a:latin typeface="Verdana" pitchFamily="34" charset="0"/>
                </a:rPr>
                <a:t>Appears to have practiced presentation as a team prior to the due date and all members dress in business-casual attire.</a:t>
              </a:r>
              <a:endParaRPr lang="en-US" sz="1000" dirty="0">
                <a:latin typeface="Verdana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04800" y="5387280"/>
            <a:ext cx="6324600" cy="1166574"/>
            <a:chOff x="685800" y="3276600"/>
            <a:chExt cx="5486400" cy="1166574"/>
          </a:xfrm>
        </p:grpSpPr>
        <p:sp>
          <p:nvSpPr>
            <p:cNvPr id="14" name="TextBox 13"/>
            <p:cNvSpPr txBox="1"/>
            <p:nvPr/>
          </p:nvSpPr>
          <p:spPr>
            <a:xfrm>
              <a:off x="685800" y="3276600"/>
              <a:ext cx="5486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Verdana" pitchFamily="34" charset="0"/>
                </a:rPr>
                <a:t>Verbal Presentation Skills:		           	           _____ PTS.</a:t>
              </a:r>
              <a:endParaRPr lang="en-US" sz="1200" b="1" dirty="0">
                <a:latin typeface="Verdana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5800" y="3581400"/>
              <a:ext cx="36576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69863" indent="-169863">
                <a:buFont typeface="Arial" pitchFamily="34" charset="0"/>
                <a:buChar char="•"/>
              </a:pPr>
              <a:r>
                <a:rPr lang="en-US" sz="1000" dirty="0" smtClean="0">
                  <a:latin typeface="Verdana" pitchFamily="34" charset="0"/>
                </a:rPr>
                <a:t>Projected voice (changed pitch, tone, &amp; volume).</a:t>
              </a:r>
            </a:p>
            <a:p>
              <a:pPr marL="169863" indent="-169863">
                <a:buFont typeface="Arial" pitchFamily="34" charset="0"/>
                <a:buChar char="•"/>
              </a:pPr>
              <a:r>
                <a:rPr lang="en-US" sz="1000" dirty="0" smtClean="0">
                  <a:latin typeface="Verdana" pitchFamily="34" charset="0"/>
                </a:rPr>
                <a:t>Avoided fillers (i.e., “um,” “</a:t>
              </a:r>
              <a:r>
                <a:rPr lang="en-US" sz="1000" dirty="0" err="1" smtClean="0">
                  <a:latin typeface="Verdana" pitchFamily="34" charset="0"/>
                </a:rPr>
                <a:t>er</a:t>
              </a:r>
              <a:r>
                <a:rPr lang="en-US" sz="1000" dirty="0" smtClean="0">
                  <a:latin typeface="Verdana" pitchFamily="34" charset="0"/>
                </a:rPr>
                <a:t>,” “you know,” etc.).</a:t>
              </a:r>
            </a:p>
            <a:p>
              <a:pPr marL="169863" indent="-169863">
                <a:buFont typeface="Arial" pitchFamily="34" charset="0"/>
                <a:buChar char="•"/>
              </a:pPr>
              <a:r>
                <a:rPr lang="en-US" sz="1000" dirty="0" smtClean="0">
                  <a:latin typeface="Verdana" pitchFamily="34" charset="0"/>
                </a:rPr>
                <a:t>Demonstrated smooth transitions between presenters.</a:t>
              </a:r>
            </a:p>
            <a:p>
              <a:pPr marL="169863" indent="-169863">
                <a:buFont typeface="Arial" pitchFamily="34" charset="0"/>
                <a:buChar char="•"/>
              </a:pPr>
              <a:r>
                <a:rPr lang="en-US" sz="1000" dirty="0" smtClean="0">
                  <a:latin typeface="Verdana" pitchFamily="34" charset="0"/>
                </a:rPr>
                <a:t>Appropriately used ‘previews’ and ‘signposts’.</a:t>
              </a:r>
            </a:p>
            <a:p>
              <a:pPr marL="169863" indent="-169863">
                <a:buFont typeface="Arial" pitchFamily="34" charset="0"/>
                <a:buChar char="•"/>
              </a:pPr>
              <a:r>
                <a:rPr lang="en-US" sz="1000" dirty="0" smtClean="0">
                  <a:latin typeface="Verdana" pitchFamily="34" charset="0"/>
                </a:rPr>
                <a:t>Used appropriate humor &amp;/or language.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04800" y="6781800"/>
            <a:ext cx="6324600" cy="1936016"/>
            <a:chOff x="685800" y="3276600"/>
            <a:chExt cx="5486400" cy="1936016"/>
          </a:xfrm>
        </p:grpSpPr>
        <p:sp>
          <p:nvSpPr>
            <p:cNvPr id="17" name="TextBox 16"/>
            <p:cNvSpPr txBox="1"/>
            <p:nvPr/>
          </p:nvSpPr>
          <p:spPr>
            <a:xfrm>
              <a:off x="685800" y="3276600"/>
              <a:ext cx="5486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Verdana" pitchFamily="34" charset="0"/>
                </a:rPr>
                <a:t>Nonverbal Presentation Skills:		           	           _____ PTS.</a:t>
              </a:r>
              <a:endParaRPr lang="en-US" sz="1200" b="1" dirty="0">
                <a:latin typeface="Verdana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5800" y="3581400"/>
              <a:ext cx="36576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latin typeface="Verdana" pitchFamily="34" charset="0"/>
                </a:rPr>
                <a:t>All team members during the presentation (whether they are presenting or supporting other members) maintained a professional decorum throughout the presentation by demonstrating the following:</a:t>
              </a:r>
            </a:p>
            <a:p>
              <a:endParaRPr lang="en-US" sz="1000" dirty="0" smtClean="0">
                <a:latin typeface="Verdana" pitchFamily="34" charset="0"/>
              </a:endParaRPr>
            </a:p>
            <a:p>
              <a:pPr marL="169863" indent="-169863">
                <a:buFont typeface="Arial" pitchFamily="34" charset="0"/>
                <a:buChar char="•"/>
              </a:pPr>
              <a:r>
                <a:rPr lang="en-US" sz="1000" dirty="0" smtClean="0">
                  <a:latin typeface="Verdana" pitchFamily="34" charset="0"/>
                </a:rPr>
                <a:t>Maintained eye contact.</a:t>
              </a:r>
            </a:p>
            <a:p>
              <a:pPr marL="169863" indent="-169863">
                <a:buFont typeface="Arial" pitchFamily="34" charset="0"/>
                <a:buChar char="•"/>
              </a:pPr>
              <a:r>
                <a:rPr lang="en-US" sz="1000" dirty="0" smtClean="0">
                  <a:latin typeface="Verdana" pitchFamily="34" charset="0"/>
                </a:rPr>
                <a:t>Maintained positive facial expressions.</a:t>
              </a:r>
            </a:p>
            <a:p>
              <a:pPr marL="169863" indent="-169863">
                <a:buFont typeface="Arial" pitchFamily="34" charset="0"/>
                <a:buChar char="•"/>
              </a:pPr>
              <a:r>
                <a:rPr lang="en-US" sz="1000" dirty="0" smtClean="0">
                  <a:latin typeface="Verdana" pitchFamily="34" charset="0"/>
                </a:rPr>
                <a:t>Effectively gestured with hands and arms.</a:t>
              </a:r>
            </a:p>
            <a:p>
              <a:pPr marL="169863" indent="-169863">
                <a:buFont typeface="Arial" pitchFamily="34" charset="0"/>
                <a:buChar char="•"/>
              </a:pPr>
              <a:r>
                <a:rPr lang="en-US" sz="1000" dirty="0" smtClean="0">
                  <a:latin typeface="Verdana" pitchFamily="34" charset="0"/>
                </a:rPr>
                <a:t>Maintained good posture.</a:t>
              </a:r>
            </a:p>
            <a:p>
              <a:pPr marL="169863" indent="-169863">
                <a:buFont typeface="Arial" pitchFamily="34" charset="0"/>
                <a:buChar char="•"/>
              </a:pPr>
              <a:r>
                <a:rPr lang="en-US" sz="1000" dirty="0" smtClean="0">
                  <a:latin typeface="Verdana" pitchFamily="34" charset="0"/>
                </a:rPr>
                <a:t>Moved around the room with energy.</a:t>
              </a:r>
              <a:endParaRPr lang="en-US" sz="1000" dirty="0">
                <a:latin typeface="Verdana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04800" y="3992761"/>
            <a:ext cx="6324600" cy="1166574"/>
            <a:chOff x="685800" y="3276600"/>
            <a:chExt cx="5486400" cy="1166574"/>
          </a:xfrm>
        </p:grpSpPr>
        <p:sp>
          <p:nvSpPr>
            <p:cNvPr id="22" name="TextBox 21"/>
            <p:cNvSpPr txBox="1"/>
            <p:nvPr/>
          </p:nvSpPr>
          <p:spPr>
            <a:xfrm>
              <a:off x="685800" y="3276600"/>
              <a:ext cx="5486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Verdana" pitchFamily="34" charset="0"/>
                </a:rPr>
                <a:t>Introduction:			           	           _____ PTS.</a:t>
              </a:r>
              <a:endParaRPr lang="en-US" sz="1200" b="1" dirty="0">
                <a:latin typeface="Verdana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5800" y="3581400"/>
              <a:ext cx="36576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69863" indent="-169863">
                <a:buFont typeface="Arial" pitchFamily="34" charset="0"/>
                <a:buChar char="•"/>
              </a:pPr>
              <a:r>
                <a:rPr lang="en-US" sz="1000" dirty="0" smtClean="0">
                  <a:latin typeface="Verdana" pitchFamily="34" charset="0"/>
                </a:rPr>
                <a:t>Got the attention and interest of the audience</a:t>
              </a:r>
            </a:p>
            <a:p>
              <a:pPr marL="169863" indent="-169863">
                <a:buFont typeface="Arial" pitchFamily="34" charset="0"/>
                <a:buChar char="•"/>
              </a:pPr>
              <a:r>
                <a:rPr lang="en-US" sz="1000" dirty="0" smtClean="0">
                  <a:latin typeface="Verdana" pitchFamily="34" charset="0"/>
                </a:rPr>
                <a:t>Introduced all team members.</a:t>
              </a:r>
            </a:p>
            <a:p>
              <a:pPr marL="169863" indent="-169863">
                <a:buFont typeface="Arial" pitchFamily="34" charset="0"/>
                <a:buChar char="•"/>
              </a:pPr>
              <a:r>
                <a:rPr lang="en-US" sz="1000" dirty="0" smtClean="0">
                  <a:latin typeface="Verdana" pitchFamily="34" charset="0"/>
                </a:rPr>
                <a:t>Revealed the topic of the presentation.</a:t>
              </a:r>
            </a:p>
            <a:p>
              <a:pPr marL="169863" indent="-169863">
                <a:buFont typeface="Arial" pitchFamily="34" charset="0"/>
                <a:buChar char="•"/>
              </a:pPr>
              <a:r>
                <a:rPr lang="en-US" sz="1000" dirty="0" smtClean="0">
                  <a:latin typeface="Verdana" pitchFamily="34" charset="0"/>
                </a:rPr>
                <a:t>Established credibility and good will with the audience.</a:t>
              </a:r>
            </a:p>
            <a:p>
              <a:pPr marL="169863" indent="-169863">
                <a:buFont typeface="Arial" pitchFamily="34" charset="0"/>
                <a:buChar char="•"/>
              </a:pPr>
              <a:r>
                <a:rPr lang="en-US" sz="1000" dirty="0" smtClean="0">
                  <a:latin typeface="Verdana" pitchFamily="34" charset="0"/>
                </a:rPr>
                <a:t>Previewed the body of the presentation.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85800" y="8852356"/>
            <a:ext cx="548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Verdana" pitchFamily="34" charset="0"/>
              </a:rPr>
              <a:t>Archer Center for Student Leadership Development</a:t>
            </a:r>
            <a:endParaRPr lang="en-US" sz="800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858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Verdana" pitchFamily="34" charset="0"/>
              </a:rPr>
              <a:t>Public Speaking Evaluation Form</a:t>
            </a:r>
            <a:endParaRPr lang="en-US" b="1" dirty="0">
              <a:latin typeface="Verdana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04800" y="3682425"/>
            <a:ext cx="6324600" cy="1936016"/>
            <a:chOff x="685800" y="3276600"/>
            <a:chExt cx="5486400" cy="1936016"/>
          </a:xfrm>
        </p:grpSpPr>
        <p:sp>
          <p:nvSpPr>
            <p:cNvPr id="9" name="TextBox 8"/>
            <p:cNvSpPr txBox="1"/>
            <p:nvPr/>
          </p:nvSpPr>
          <p:spPr>
            <a:xfrm>
              <a:off x="685800" y="3276600"/>
              <a:ext cx="5486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Verdana" pitchFamily="34" charset="0"/>
                </a:rPr>
                <a:t>Question &amp; Answer Section:		</a:t>
              </a:r>
              <a:endParaRPr lang="en-US" sz="1200" b="1" dirty="0">
                <a:latin typeface="Verdana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5800" y="3581400"/>
              <a:ext cx="36576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69863" indent="-169863">
                <a:buFont typeface="Arial" pitchFamily="34" charset="0"/>
                <a:buChar char="•"/>
              </a:pPr>
              <a:r>
                <a:rPr lang="en-US" sz="1000" dirty="0" smtClean="0">
                  <a:latin typeface="Verdana" pitchFamily="34" charset="0"/>
                </a:rPr>
                <a:t>Invited questions from audience.</a:t>
              </a:r>
            </a:p>
            <a:p>
              <a:pPr marL="169863" indent="-169863">
                <a:buFont typeface="Arial" pitchFamily="34" charset="0"/>
                <a:buChar char="•"/>
              </a:pPr>
              <a:r>
                <a:rPr lang="en-US" sz="1000" dirty="0" smtClean="0">
                  <a:latin typeface="Verdana" pitchFamily="34" charset="0"/>
                </a:rPr>
                <a:t>Repeated questions and responded appropriately.</a:t>
              </a:r>
            </a:p>
            <a:p>
              <a:pPr marL="169863" indent="-169863">
                <a:buFont typeface="Arial" pitchFamily="34" charset="0"/>
                <a:buChar char="•"/>
              </a:pPr>
              <a:r>
                <a:rPr lang="en-US" sz="1000" dirty="0" smtClean="0">
                  <a:latin typeface="Verdana" pitchFamily="34" charset="0"/>
                </a:rPr>
                <a:t>Responded to direct feedback appropriately (i.e., didn’t become defensive, remained open and welcoming of feedback, etc.).</a:t>
              </a:r>
            </a:p>
            <a:p>
              <a:pPr marL="169863" indent="-169863">
                <a:buFont typeface="Arial" pitchFamily="34" charset="0"/>
                <a:buChar char="•"/>
              </a:pPr>
              <a:r>
                <a:rPr lang="en-US" sz="1000" dirty="0" smtClean="0">
                  <a:latin typeface="Verdana" pitchFamily="34" charset="0"/>
                </a:rPr>
                <a:t>All team members responded (i.e., not only one or two team members answered all of questions, etc.).</a:t>
              </a:r>
            </a:p>
            <a:p>
              <a:pPr marL="169863" indent="-169863">
                <a:buFont typeface="Arial" pitchFamily="34" charset="0"/>
                <a:buChar char="•"/>
              </a:pPr>
              <a:r>
                <a:rPr lang="en-US" sz="1000" dirty="0" smtClean="0">
                  <a:latin typeface="Verdana" pitchFamily="34" charset="0"/>
                </a:rPr>
                <a:t>Effectively used audiovisual equipment to review and/or summarize points made during Q&amp;A.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04800" y="1676400"/>
            <a:ext cx="6324600" cy="1474351"/>
            <a:chOff x="685800" y="3276600"/>
            <a:chExt cx="5486400" cy="1474351"/>
          </a:xfrm>
        </p:grpSpPr>
        <p:sp>
          <p:nvSpPr>
            <p:cNvPr id="16" name="TextBox 15"/>
            <p:cNvSpPr txBox="1"/>
            <p:nvPr/>
          </p:nvSpPr>
          <p:spPr>
            <a:xfrm>
              <a:off x="685800" y="3276600"/>
              <a:ext cx="5486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Verdana" pitchFamily="34" charset="0"/>
                </a:rPr>
                <a:t>Conclusion:			           	           _____ PTS.</a:t>
              </a:r>
              <a:endParaRPr lang="en-US" sz="1200" b="1" dirty="0">
                <a:latin typeface="Verdana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5800" y="3581400"/>
              <a:ext cx="365760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69863" indent="-169863">
                <a:buFont typeface="Arial" pitchFamily="34" charset="0"/>
                <a:buChar char="•"/>
              </a:pPr>
              <a:r>
                <a:rPr lang="en-US" sz="1000" dirty="0" smtClean="0">
                  <a:latin typeface="Verdana" pitchFamily="34" charset="0"/>
                </a:rPr>
                <a:t>It was clear that the presentation was coming to an end.</a:t>
              </a:r>
            </a:p>
            <a:p>
              <a:pPr marL="169863" indent="-169863">
                <a:buFont typeface="Arial" pitchFamily="34" charset="0"/>
                <a:buChar char="•"/>
              </a:pPr>
              <a:r>
                <a:rPr lang="en-US" sz="1000" dirty="0" smtClean="0">
                  <a:latin typeface="Verdana" pitchFamily="34" charset="0"/>
                </a:rPr>
                <a:t>Reinforced the audience’s understanding of and/or commitment to the central idea.</a:t>
              </a:r>
            </a:p>
            <a:p>
              <a:pPr marL="169863" indent="-169863">
                <a:buFont typeface="Arial" pitchFamily="34" charset="0"/>
                <a:buChar char="•"/>
              </a:pPr>
              <a:r>
                <a:rPr lang="en-US" sz="1000" dirty="0" smtClean="0">
                  <a:latin typeface="Verdana" pitchFamily="34" charset="0"/>
                </a:rPr>
                <a:t>The conclusion is a ‘stand alone’ category - meaning that it is not a transition into Q&amp;A.</a:t>
              </a:r>
            </a:p>
            <a:p>
              <a:pPr marL="169863" indent="-169863">
                <a:buFont typeface="Arial" pitchFamily="34" charset="0"/>
                <a:buChar char="•"/>
              </a:pPr>
              <a:r>
                <a:rPr lang="en-US" sz="1000" dirty="0" smtClean="0">
                  <a:latin typeface="Verdana" pitchFamily="34" charset="0"/>
                </a:rPr>
                <a:t>Summarized and reviewed major points.</a:t>
              </a:r>
            </a:p>
            <a:p>
              <a:pPr marL="169863" indent="-169863">
                <a:buFont typeface="Arial" pitchFamily="34" charset="0"/>
                <a:buChar char="•"/>
              </a:pPr>
              <a:r>
                <a:rPr lang="en-US" sz="1000" dirty="0" smtClean="0">
                  <a:latin typeface="Verdana" pitchFamily="34" charset="0"/>
                </a:rPr>
                <a:t>Left a professional impression upon audience.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04800" y="5996226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Verdana" pitchFamily="34" charset="0"/>
              </a:rPr>
              <a:t>Additional Notes by Evaluator:</a:t>
            </a:r>
            <a:endParaRPr lang="en-US" sz="1200" b="1" dirty="0"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8852356"/>
            <a:ext cx="548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Verdana" pitchFamily="34" charset="0"/>
              </a:rPr>
              <a:t>Archer Center for Student Leadership Development</a:t>
            </a:r>
            <a:endParaRPr lang="en-US" sz="800" dirty="0">
              <a:latin typeface="Verdan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0" y="3657600"/>
            <a:ext cx="12698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Verdana" pitchFamily="34" charset="0"/>
              </a:rPr>
              <a:t> _____ PTS. 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455</Words>
  <Application>Microsoft Office PowerPoint</Application>
  <PresentationFormat>On-screen Show (4:3)</PresentationFormat>
  <Paragraphs>45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RPI-IACS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schiet</dc:creator>
  <cp:lastModifiedBy>schiet</cp:lastModifiedBy>
  <cp:revision>18</cp:revision>
  <dcterms:created xsi:type="dcterms:W3CDTF">2011-06-28T15:30:25Z</dcterms:created>
  <dcterms:modified xsi:type="dcterms:W3CDTF">2011-07-12T13:55:32Z</dcterms:modified>
</cp:coreProperties>
</file>